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handoutMasterIdLst>
    <p:handoutMasterId r:id="rId14"/>
  </p:handoutMasterIdLst>
  <p:sldIdLst>
    <p:sldId id="801" r:id="rId2"/>
    <p:sldId id="802" r:id="rId3"/>
    <p:sldId id="803" r:id="rId4"/>
    <p:sldId id="804" r:id="rId5"/>
    <p:sldId id="805" r:id="rId6"/>
    <p:sldId id="748" r:id="rId7"/>
    <p:sldId id="779" r:id="rId8"/>
    <p:sldId id="760" r:id="rId9"/>
    <p:sldId id="777" r:id="rId10"/>
    <p:sldId id="800" r:id="rId11"/>
    <p:sldId id="720" r:id="rId12"/>
  </p:sldIdLst>
  <p:sldSz cx="9144000" cy="6858000" type="screen4x3"/>
  <p:notesSz cx="6797675" cy="9926638"/>
  <p:defaultTextStyle>
    <a:defPPr>
      <a:defRPr lang="en-GB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CCFF"/>
    <a:srgbClr val="000810"/>
    <a:srgbClr val="008000"/>
    <a:srgbClr val="2509F7"/>
    <a:srgbClr val="003300"/>
    <a:srgbClr val="D791C0"/>
    <a:srgbClr val="FFD757"/>
    <a:srgbClr val="FFCC99"/>
    <a:srgbClr val="0073CF"/>
    <a:srgbClr val="3D13E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134" autoAdjust="0"/>
    <p:restoredTop sz="86357" autoAdjust="0"/>
  </p:normalViewPr>
  <p:slideViewPr>
    <p:cSldViewPr>
      <p:cViewPr varScale="1">
        <p:scale>
          <a:sx n="96" d="100"/>
          <a:sy n="96" d="100"/>
        </p:scale>
        <p:origin x="1836" y="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68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49688" y="0"/>
            <a:ext cx="2946400" cy="4968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22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28242"/>
            <a:ext cx="2946400" cy="4968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22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49688" y="9428242"/>
            <a:ext cx="2946400" cy="4968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DA9E151D-6238-42C4-A2AC-804940F2AFFA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6989105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68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49688" y="0"/>
            <a:ext cx="2946400" cy="4968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946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7575" y="744538"/>
            <a:ext cx="4962525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819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1133475" y="4715709"/>
            <a:ext cx="4514850" cy="44680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 smtClean="0"/>
              <a:t>Click to edit Master text styles</a:t>
            </a:r>
          </a:p>
          <a:p>
            <a:pPr lvl="1"/>
            <a:r>
              <a:rPr lang="en-GB" noProof="0" smtClean="0"/>
              <a:t>Second level</a:t>
            </a:r>
          </a:p>
          <a:p>
            <a:pPr lvl="2"/>
            <a:r>
              <a:rPr lang="en-GB" noProof="0" smtClean="0"/>
              <a:t>Third level</a:t>
            </a:r>
          </a:p>
          <a:p>
            <a:pPr lvl="3"/>
            <a:r>
              <a:rPr lang="en-GB" noProof="0" smtClean="0"/>
              <a:t>Fourth level</a:t>
            </a:r>
          </a:p>
          <a:p>
            <a:pPr lvl="4"/>
            <a:r>
              <a:rPr lang="en-GB" noProof="0" smtClean="0"/>
              <a:t>Fifth level</a:t>
            </a:r>
          </a:p>
        </p:txBody>
      </p:sp>
      <p:sp>
        <p:nvSpPr>
          <p:cNvPr id="819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8242"/>
            <a:ext cx="2946400" cy="4968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19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49688" y="9428242"/>
            <a:ext cx="2946400" cy="4968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910B1A4F-C648-48E1-A1C9-732379BC87E2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1866616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6AC50B64-ABCB-46B1-AFB0-56CBF1B22ED0}" type="slidenum">
              <a:rPr lang="en-GB" altLang="en-US" smtClean="0"/>
              <a:pPr eaLnBrk="1" hangingPunct="1">
                <a:spcBef>
                  <a:spcPct val="0"/>
                </a:spcBef>
              </a:pPr>
              <a:t>1</a:t>
            </a:fld>
            <a:endParaRPr lang="en-GB" altLang="en-US" smtClean="0"/>
          </a:p>
        </p:txBody>
      </p:sp>
      <p:sp>
        <p:nvSpPr>
          <p:cNvPr id="112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96792222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10B1A4F-C648-48E1-A1C9-732379BC87E2}" type="slidenum">
              <a:rPr lang="en-GB" smtClean="0"/>
              <a:pPr>
                <a:defRPr/>
              </a:pPr>
              <a:t>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1495203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10B1A4F-C648-48E1-A1C9-732379BC87E2}" type="slidenum">
              <a:rPr lang="en-GB" smtClean="0"/>
              <a:pPr>
                <a:defRPr/>
              </a:pPr>
              <a:t>6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7976378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10B1A4F-C648-48E1-A1C9-732379BC87E2}" type="slidenum">
              <a:rPr lang="en-GB" smtClean="0"/>
              <a:pPr>
                <a:defRPr/>
              </a:pPr>
              <a:t>7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4054795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10B1A4F-C648-48E1-A1C9-732379BC87E2}" type="slidenum">
              <a:rPr lang="en-GB" smtClean="0"/>
              <a:pPr>
                <a:defRPr/>
              </a:pPr>
              <a:t>8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6848825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10B1A4F-C648-48E1-A1C9-732379BC87E2}" type="slidenum">
              <a:rPr lang="en-GB" smtClean="0"/>
              <a:pPr>
                <a:defRPr/>
              </a:pPr>
              <a:t>9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4222981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10B1A4F-C648-48E1-A1C9-732379BC87E2}" type="slidenum">
              <a:rPr lang="en-GB" smtClean="0"/>
              <a:pPr>
                <a:defRPr/>
              </a:pPr>
              <a:t>10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7154350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10B1A4F-C648-48E1-A1C9-732379BC87E2}" type="slidenum">
              <a:rPr lang="en-GB" smtClean="0"/>
              <a:pPr>
                <a:defRPr/>
              </a:pPr>
              <a:t>11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635479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 bwMode="auto"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3"/>
          <p:cNvSpPr>
            <a:spLocks noChangeArrowheads="1"/>
          </p:cNvSpPr>
          <p:nvPr/>
        </p:nvSpPr>
        <p:spPr bwMode="auto">
          <a:xfrm>
            <a:off x="0" y="5365750"/>
            <a:ext cx="9140825" cy="665163"/>
          </a:xfrm>
          <a:prstGeom prst="rect">
            <a:avLst/>
          </a:prstGeom>
          <a:solidFill>
            <a:srgbClr val="003E7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endParaRPr lang="en-US" altLang="en-US" dirty="0" smtClean="0"/>
          </a:p>
        </p:txBody>
      </p:sp>
      <p:sp>
        <p:nvSpPr>
          <p:cNvPr id="5" name="Rectangle 14"/>
          <p:cNvSpPr>
            <a:spLocks noChangeArrowheads="1"/>
          </p:cNvSpPr>
          <p:nvPr/>
        </p:nvSpPr>
        <p:spPr bwMode="auto">
          <a:xfrm>
            <a:off x="0" y="6030913"/>
            <a:ext cx="9140825" cy="173037"/>
          </a:xfrm>
          <a:prstGeom prst="rect">
            <a:avLst/>
          </a:prstGeom>
          <a:solidFill>
            <a:srgbClr val="6AADE4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endParaRPr lang="en-US" altLang="en-US" dirty="0" smtClean="0"/>
          </a:p>
        </p:txBody>
      </p:sp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84175" y="2016125"/>
            <a:ext cx="8374063" cy="576263"/>
          </a:xfrm>
        </p:spPr>
        <p:txBody>
          <a:bodyPr/>
          <a:lstStyle>
            <a:lvl1pPr>
              <a:defRPr sz="3600"/>
            </a:lvl1pPr>
          </a:lstStyle>
          <a:p>
            <a:pPr lvl="0"/>
            <a:r>
              <a:rPr lang="en-GB" noProof="0" smtClean="0"/>
              <a:t>Click to edit Master title style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84175" y="2774950"/>
            <a:ext cx="8374063" cy="539750"/>
          </a:xfrm>
        </p:spPr>
        <p:txBody>
          <a:bodyPr/>
          <a:lstStyle>
            <a:lvl1pPr marL="0" indent="0">
              <a:buFontTx/>
              <a:buNone/>
              <a:defRPr sz="1800" b="1">
                <a:solidFill>
                  <a:schemeClr val="tx2"/>
                </a:solidFill>
              </a:defRPr>
            </a:lvl1pPr>
          </a:lstStyle>
          <a:p>
            <a:pPr lvl="0"/>
            <a:r>
              <a:rPr lang="en-GB" noProof="0" smtClean="0"/>
              <a:t>Click to edit Master subtitle style</a:t>
            </a:r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7862888" y="6448425"/>
            <a:ext cx="900112" cy="179388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1C02068C-3F58-4A60-AC15-748E2F376F93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272590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DD10A7F-A01B-45DB-A46C-074787E10BA5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155308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65913" y="398463"/>
            <a:ext cx="2093912" cy="537686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84175" y="398463"/>
            <a:ext cx="6129338" cy="537686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809F67-BE93-4529-9D9C-5570D8A207C4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773529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D45D7CC-69E7-4276-95BC-C88FEA86570E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053905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C70A3B-3D2B-48FA-B9F2-96D73F7AC42A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946503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4175" y="1708150"/>
            <a:ext cx="4110038" cy="40671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6613" y="1708150"/>
            <a:ext cx="4111625" cy="40671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67C3ABA-6D10-4B40-9831-8BE22ABF9F67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331868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D29D7F5-3957-4CCB-AEEB-190FA70780B5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316186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518544-253B-45EC-9230-FD2470B1FF6A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730474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43CC2C-5DF9-416A-A5F1-39FAACE9AC15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30576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8F04DF2-E3B0-4A92-9EFC-F626C97A9B80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682755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0E31E4-F44E-48C1-BE50-F79CEC139E97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070915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84175" y="398463"/>
            <a:ext cx="8375650" cy="4238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84175" y="1708150"/>
            <a:ext cx="8374063" cy="4067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Click to edit Master text styles</a:t>
            </a:r>
          </a:p>
          <a:p>
            <a:pPr lvl="1"/>
            <a:r>
              <a:rPr lang="en-GB" altLang="en-US" smtClean="0"/>
              <a:t>Second level</a:t>
            </a:r>
          </a:p>
          <a:p>
            <a:pPr lvl="2"/>
            <a:r>
              <a:rPr lang="en-GB" altLang="en-US" smtClean="0"/>
              <a:t>Third level</a:t>
            </a:r>
          </a:p>
          <a:p>
            <a:pPr lvl="3"/>
            <a:r>
              <a:rPr lang="en-GB" altLang="en-US" smtClean="0"/>
              <a:t>Fourth level</a:t>
            </a:r>
          </a:p>
          <a:p>
            <a:pPr lvl="4"/>
            <a:r>
              <a:rPr lang="en-GB" altLang="en-US" smtClean="0"/>
              <a:t>Fifth level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862888" y="6451600"/>
            <a:ext cx="900112" cy="179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0872A3CF-8BCA-4D24-AB8F-108CCD0577E3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393" r:id="rId1"/>
    <p:sldLayoutId id="2147484383" r:id="rId2"/>
    <p:sldLayoutId id="2147484384" r:id="rId3"/>
    <p:sldLayoutId id="2147484385" r:id="rId4"/>
    <p:sldLayoutId id="2147484386" r:id="rId5"/>
    <p:sldLayoutId id="2147484387" r:id="rId6"/>
    <p:sldLayoutId id="2147484388" r:id="rId7"/>
    <p:sldLayoutId id="2147484389" r:id="rId8"/>
    <p:sldLayoutId id="2147484390" r:id="rId9"/>
    <p:sldLayoutId id="2147484391" r:id="rId10"/>
    <p:sldLayoutId id="2147484392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26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600" b="1">
          <a:solidFill>
            <a:schemeClr val="tx2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600" b="1">
          <a:solidFill>
            <a:schemeClr val="tx2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600" b="1">
          <a:solidFill>
            <a:schemeClr val="tx2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600" b="1">
          <a:solidFill>
            <a:schemeClr val="tx2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600" b="1">
          <a:solidFill>
            <a:schemeClr val="tx2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600" b="1">
          <a:solidFill>
            <a:schemeClr val="tx2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600" b="1">
          <a:solidFill>
            <a:schemeClr val="tx2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600" b="1">
          <a:solidFill>
            <a:schemeClr val="tx2"/>
          </a:solidFill>
          <a:latin typeface="Arial" charset="0"/>
        </a:defRPr>
      </a:lvl9pPr>
    </p:titleStyle>
    <p:bodyStyle>
      <a:lvl1pPr marL="269875" indent="-269875" algn="l" rtl="0" eaLnBrk="0" fontAlgn="base" hangingPunct="0">
        <a:spcBef>
          <a:spcPct val="0"/>
        </a:spcBef>
        <a:spcAft>
          <a:spcPct val="75000"/>
        </a:spcAft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1pPr>
      <a:lvl2pPr marL="538163" indent="-266700" algn="l" rtl="0" eaLnBrk="0" fontAlgn="base" hangingPunct="0">
        <a:spcBef>
          <a:spcPct val="0"/>
        </a:spcBef>
        <a:spcAft>
          <a:spcPct val="75000"/>
        </a:spcAft>
        <a:buChar char="•"/>
        <a:defRPr sz="2000">
          <a:solidFill>
            <a:schemeClr val="tx1"/>
          </a:solidFill>
          <a:latin typeface="+mn-lt"/>
        </a:defRPr>
      </a:lvl2pPr>
      <a:lvl3pPr marL="809625" indent="-269875" algn="l" rtl="0" eaLnBrk="0" fontAlgn="base" hangingPunct="0">
        <a:spcBef>
          <a:spcPct val="0"/>
        </a:spcBef>
        <a:spcAft>
          <a:spcPct val="75000"/>
        </a:spcAft>
        <a:buChar char="•"/>
        <a:defRPr sz="2000">
          <a:solidFill>
            <a:schemeClr val="tx1"/>
          </a:solidFill>
          <a:latin typeface="+mn-lt"/>
        </a:defRPr>
      </a:lvl3pPr>
      <a:lvl4pPr marL="1079500" indent="-268288" algn="l" rtl="0" eaLnBrk="0" fontAlgn="base" hangingPunct="0">
        <a:spcBef>
          <a:spcPct val="0"/>
        </a:spcBef>
        <a:spcAft>
          <a:spcPct val="75000"/>
        </a:spcAft>
        <a:buChar char="•"/>
        <a:defRPr sz="2000">
          <a:solidFill>
            <a:schemeClr val="tx1"/>
          </a:solidFill>
          <a:latin typeface="+mn-lt"/>
        </a:defRPr>
      </a:lvl4pPr>
      <a:lvl5pPr marL="1350963" indent="-269875" algn="l" rtl="0" eaLnBrk="0" fontAlgn="base" hangingPunct="0">
        <a:spcBef>
          <a:spcPct val="0"/>
        </a:spcBef>
        <a:spcAft>
          <a:spcPct val="75000"/>
        </a:spcAft>
        <a:buChar char="•"/>
        <a:defRPr sz="2000">
          <a:solidFill>
            <a:schemeClr val="tx1"/>
          </a:solidFill>
          <a:latin typeface="+mn-lt"/>
        </a:defRPr>
      </a:lvl5pPr>
      <a:lvl6pPr marL="1808163" indent="-269875" algn="l" rtl="0" fontAlgn="base">
        <a:spcBef>
          <a:spcPct val="0"/>
        </a:spcBef>
        <a:spcAft>
          <a:spcPct val="75000"/>
        </a:spcAft>
        <a:buChar char="•"/>
        <a:defRPr sz="2000">
          <a:solidFill>
            <a:schemeClr val="tx1"/>
          </a:solidFill>
          <a:latin typeface="+mn-lt"/>
        </a:defRPr>
      </a:lvl6pPr>
      <a:lvl7pPr marL="2265363" indent="-269875" algn="l" rtl="0" fontAlgn="base">
        <a:spcBef>
          <a:spcPct val="0"/>
        </a:spcBef>
        <a:spcAft>
          <a:spcPct val="75000"/>
        </a:spcAft>
        <a:buChar char="•"/>
        <a:defRPr sz="2000">
          <a:solidFill>
            <a:schemeClr val="tx1"/>
          </a:solidFill>
          <a:latin typeface="+mn-lt"/>
        </a:defRPr>
      </a:lvl7pPr>
      <a:lvl8pPr marL="2722563" indent="-269875" algn="l" rtl="0" fontAlgn="base">
        <a:spcBef>
          <a:spcPct val="0"/>
        </a:spcBef>
        <a:spcAft>
          <a:spcPct val="75000"/>
        </a:spcAft>
        <a:buChar char="•"/>
        <a:defRPr sz="2000">
          <a:solidFill>
            <a:schemeClr val="tx1"/>
          </a:solidFill>
          <a:latin typeface="+mn-lt"/>
        </a:defRPr>
      </a:lvl8pPr>
      <a:lvl9pPr marL="3179763" indent="-269875" algn="l" rtl="0" fontAlgn="base">
        <a:spcBef>
          <a:spcPct val="0"/>
        </a:spcBef>
        <a:spcAft>
          <a:spcPct val="75000"/>
        </a:spcAft>
        <a:buChar char="•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huffingtonpost.com/barbara-jacoby/asking-questions-is-really-hard_b_7052722.html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cid:image003.png@01D46791.093AE300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US" altLang="en-US" dirty="0" smtClean="0"/>
              <a:t>General Finance Matters</a:t>
            </a:r>
          </a:p>
        </p:txBody>
      </p:sp>
      <p:sp>
        <p:nvSpPr>
          <p:cNvPr id="3075" name="Rectangle 4"/>
          <p:cNvSpPr>
            <a:spLocks noChangeArrowheads="1"/>
          </p:cNvSpPr>
          <p:nvPr/>
        </p:nvSpPr>
        <p:spPr bwMode="auto">
          <a:xfrm>
            <a:off x="384175" y="5548313"/>
            <a:ext cx="8374063" cy="261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/>
          <a:lstStyle>
            <a:lvl1pPr eaLnBrk="0" hangingPunct="0">
              <a:spcAft>
                <a:spcPct val="75000"/>
              </a:spcAft>
              <a:buChar char="•"/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Aft>
                <a:spcPct val="75000"/>
              </a:spcAft>
              <a:buChar char="•"/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Aft>
                <a:spcPct val="75000"/>
              </a:spcAft>
              <a:buChar char="•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Aft>
                <a:spcPct val="75000"/>
              </a:spcAft>
              <a:buChar char="•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Aft>
                <a:spcPct val="75000"/>
              </a:spcAft>
              <a:buChar char="•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75000"/>
              </a:spcAft>
              <a:buChar char="•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75000"/>
              </a:spcAft>
              <a:buChar char="•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75000"/>
              </a:spcAft>
              <a:buChar char="•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75000"/>
              </a:spcAft>
              <a:buChar char="•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Aft>
                <a:spcPct val="0"/>
              </a:spcAft>
              <a:buFontTx/>
              <a:buNone/>
            </a:pPr>
            <a:r>
              <a:rPr lang="en-GB" altLang="en-US" sz="1800" b="1" dirty="0" smtClean="0">
                <a:solidFill>
                  <a:schemeClr val="tx2"/>
                </a:solidFill>
              </a:rPr>
              <a:t>Chris Patten and Stephen Kent Taylor</a:t>
            </a:r>
            <a:endParaRPr lang="en-GB" altLang="en-US" sz="1800" b="1" dirty="0">
              <a:solidFill>
                <a:schemeClr val="tx2"/>
              </a:solidFill>
            </a:endParaRPr>
          </a:p>
        </p:txBody>
      </p:sp>
      <p:sp>
        <p:nvSpPr>
          <p:cNvPr id="3076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 altLang="en-US" dirty="0" smtClean="0"/>
          </a:p>
          <a:p>
            <a:endParaRPr lang="en-GB" altLang="en-US" dirty="0" smtClean="0"/>
          </a:p>
          <a:p>
            <a:endParaRPr lang="en-GB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441586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436" y="198280"/>
            <a:ext cx="8375650" cy="423862"/>
          </a:xfrm>
        </p:spPr>
        <p:txBody>
          <a:bodyPr/>
          <a:lstStyle/>
          <a:p>
            <a:r>
              <a:rPr lang="en-GB" dirty="0" smtClean="0"/>
              <a:t>Critical and Security Patching – View Requests</a:t>
            </a:r>
            <a:r>
              <a:rPr lang="en-GB" dirty="0"/>
              <a:t/>
            </a:r>
            <a:br>
              <a:rPr lang="en-GB" dirty="0"/>
            </a:br>
            <a:endParaRPr lang="en-GB" dirty="0"/>
          </a:p>
        </p:txBody>
      </p:sp>
      <p:pic>
        <p:nvPicPr>
          <p:cNvPr id="8" name="Picture 7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68760"/>
            <a:ext cx="4739233" cy="2650604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Picture 8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3430" y="3319149"/>
            <a:ext cx="4716413" cy="2781697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Rectangle 11"/>
          <p:cNvSpPr/>
          <p:nvPr/>
        </p:nvSpPr>
        <p:spPr>
          <a:xfrm>
            <a:off x="4932040" y="1412776"/>
            <a:ext cx="1152496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sz="40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Now</a:t>
            </a:r>
          </a:p>
        </p:txBody>
      </p:sp>
      <p:sp>
        <p:nvSpPr>
          <p:cNvPr id="13" name="Rectangle 12"/>
          <p:cNvSpPr/>
          <p:nvPr/>
        </p:nvSpPr>
        <p:spPr>
          <a:xfrm>
            <a:off x="2509653" y="5117851"/>
            <a:ext cx="1853777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sz="40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Patched</a:t>
            </a:r>
          </a:p>
        </p:txBody>
      </p:sp>
    </p:spTree>
    <p:extLst>
      <p:ext uri="{BB962C8B-B14F-4D97-AF65-F5344CB8AC3E}">
        <p14:creationId xmlns:p14="http://schemas.microsoft.com/office/powerpoint/2010/main" val="1385774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Image result for questions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888743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0" dirty="0" smtClean="0"/>
              <a:t>TES Billing</a:t>
            </a:r>
            <a:endParaRPr lang="en-GB" b="0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353392" y="1628800"/>
            <a:ext cx="8374063" cy="4067175"/>
          </a:xfrm>
        </p:spPr>
        <p:txBody>
          <a:bodyPr/>
          <a:lstStyle/>
          <a:p>
            <a:r>
              <a:rPr lang="en-GB" dirty="0" smtClean="0"/>
              <a:t>Can we make it better?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43007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/>
              <a:t>Help with the cost of Permanent Residence Cards</a:t>
            </a:r>
            <a:br>
              <a:rPr lang="en-GB" dirty="0"/>
            </a:b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967D561-4870-4F0A-9586-471AA6B5B9FE}" type="slidenum">
              <a:rPr lang="en-GB" altLang="en-US" smtClean="0"/>
              <a:pPr>
                <a:defRPr/>
              </a:pPr>
              <a:t>3</a:t>
            </a:fld>
            <a:endParaRPr lang="en-GB" altLang="en-US"/>
          </a:p>
        </p:txBody>
      </p:sp>
      <p:pic>
        <p:nvPicPr>
          <p:cNvPr id="7" name="Picture 6" descr="cid:image003.png@01D46791.093AE300"/>
          <p:cNvPicPr/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2276872"/>
            <a:ext cx="5227454" cy="3517270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Picture 7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8422" y="1412776"/>
            <a:ext cx="5590034" cy="469773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665596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altLang="en-US" dirty="0" smtClean="0"/>
              <a:t>Scanning quality – 300dpi</a:t>
            </a:r>
          </a:p>
        </p:txBody>
      </p:sp>
      <p:sp>
        <p:nvSpPr>
          <p:cNvPr id="10243" name="Content Placeholder 2"/>
          <p:cNvSpPr>
            <a:spLocks noGrp="1"/>
          </p:cNvSpPr>
          <p:nvPr>
            <p:ph idx="1"/>
          </p:nvPr>
        </p:nvSpPr>
        <p:spPr>
          <a:xfrm>
            <a:off x="401734" y="1484784"/>
            <a:ext cx="3971801" cy="4536504"/>
          </a:xfrm>
        </p:spPr>
        <p:txBody>
          <a:bodyPr/>
          <a:lstStyle/>
          <a:p>
            <a:pPr marL="0" indent="0">
              <a:buNone/>
            </a:pPr>
            <a:r>
              <a:rPr lang="en-US" altLang="en-US" sz="1800" dirty="0" smtClean="0"/>
              <a:t>Recommended scan setting is </a:t>
            </a:r>
            <a:r>
              <a:rPr lang="en-US" altLang="en-US" sz="1800" b="1" dirty="0" smtClean="0"/>
              <a:t>300dpi</a:t>
            </a:r>
            <a:r>
              <a:rPr lang="en-US" altLang="en-US" sz="1800" dirty="0" smtClean="0"/>
              <a:t> (dots per inch).</a:t>
            </a:r>
            <a:br>
              <a:rPr lang="en-US" altLang="en-US" sz="1800" dirty="0" smtClean="0"/>
            </a:br>
            <a:r>
              <a:rPr lang="en-US" altLang="en-US" sz="1800" dirty="0" smtClean="0"/>
              <a:t/>
            </a:r>
            <a:br>
              <a:rPr lang="en-US" altLang="en-US" sz="1800" dirty="0" smtClean="0"/>
            </a:br>
            <a:r>
              <a:rPr lang="en-US" altLang="en-US" sz="1800" dirty="0" smtClean="0"/>
              <a:t>Can go higher, but limited benefit and file size can become an issue.</a:t>
            </a:r>
          </a:p>
          <a:p>
            <a:pPr marL="0" indent="0">
              <a:buNone/>
            </a:pPr>
            <a:r>
              <a:rPr lang="en-US" altLang="en-US" sz="1800" dirty="0" smtClean="0"/>
              <a:t>This is required for the scanning pilot, but recommended for all document scanning.</a:t>
            </a:r>
          </a:p>
          <a:p>
            <a:pPr marL="0" indent="0">
              <a:spcAft>
                <a:spcPts val="0"/>
              </a:spcAft>
              <a:buNone/>
            </a:pPr>
            <a:r>
              <a:rPr lang="en-US" altLang="en-US" sz="1800" dirty="0" smtClean="0"/>
              <a:t>Ideally, set your scanner/photocopier to default to this resolution.</a:t>
            </a:r>
          </a:p>
          <a:p>
            <a:pPr marL="0" indent="0">
              <a:spcAft>
                <a:spcPts val="0"/>
              </a:spcAft>
              <a:buNone/>
            </a:pPr>
            <a:r>
              <a:rPr lang="en-US" altLang="en-US" sz="1800" dirty="0" smtClean="0"/>
              <a:t/>
            </a:r>
            <a:br>
              <a:rPr lang="en-US" altLang="en-US" sz="1800" dirty="0" smtClean="0"/>
            </a:br>
            <a:endParaRPr lang="en-US" altLang="en-US" sz="1800" dirty="0" smtClean="0"/>
          </a:p>
          <a:p>
            <a:pPr marL="0" indent="0">
              <a:spcAft>
                <a:spcPts val="0"/>
              </a:spcAft>
              <a:buNone/>
            </a:pPr>
            <a:r>
              <a:rPr lang="en-US" altLang="en-US" sz="1800" dirty="0" smtClean="0"/>
              <a:t>As we move towards the</a:t>
            </a:r>
            <a:br>
              <a:rPr lang="en-US" altLang="en-US" sz="1800" dirty="0" smtClean="0"/>
            </a:br>
            <a:r>
              <a:rPr lang="en-US" altLang="en-US" sz="1800" dirty="0" smtClean="0"/>
              <a:t>paperless utopia this becomes</a:t>
            </a:r>
            <a:br>
              <a:rPr lang="en-US" altLang="en-US" sz="1800" dirty="0" smtClean="0"/>
            </a:br>
            <a:r>
              <a:rPr lang="en-US" altLang="en-US" sz="1800" dirty="0" smtClean="0"/>
              <a:t>more and more relevant.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/>
          <a:srcRect l="9304" t="1800" r="1439" b="-1800"/>
          <a:stretch/>
        </p:blipFill>
        <p:spPr>
          <a:xfrm>
            <a:off x="4355976" y="1700808"/>
            <a:ext cx="4626019" cy="44644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43684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3" grpId="0" autoUpdateAnimBg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 sz="3200" smtClean="0"/>
              <a:t>Questions?</a:t>
            </a:r>
          </a:p>
        </p:txBody>
      </p:sp>
      <p:pic>
        <p:nvPicPr>
          <p:cNvPr id="14339" name="Picture 6" descr="C:\Users\jmh224\AppData\Local\Microsoft\Windows\Temporary Internet Files\Content.IE5\U2TPMF8Q\MC900441498[1]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1600200"/>
            <a:ext cx="3657600" cy="365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485456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Finance Systems Update</a:t>
            </a:r>
            <a:endParaRPr lang="en-GB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11962"/>
            <a:ext cx="9144000" cy="4905545"/>
          </a:xfrm>
        </p:spPr>
      </p:pic>
      <p:sp>
        <p:nvSpPr>
          <p:cNvPr id="7" name="TextBox 6"/>
          <p:cNvSpPr txBox="1"/>
          <p:nvPr/>
        </p:nvSpPr>
        <p:spPr>
          <a:xfrm>
            <a:off x="384175" y="4509120"/>
            <a:ext cx="6273080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 smtClean="0">
                <a:solidFill>
                  <a:schemeClr val="bg1"/>
                </a:solidFill>
              </a:rPr>
              <a:t>Michelle Bond</a:t>
            </a:r>
          </a:p>
          <a:p>
            <a:r>
              <a:rPr lang="en-GB" sz="2000" b="1" dirty="0" smtClean="0">
                <a:solidFill>
                  <a:schemeClr val="bg1"/>
                </a:solidFill>
              </a:rPr>
              <a:t>Lead Functional Analyst</a:t>
            </a:r>
          </a:p>
          <a:p>
            <a:r>
              <a:rPr lang="en-GB" sz="2000" b="1" dirty="0" smtClean="0">
                <a:solidFill>
                  <a:schemeClr val="bg1"/>
                </a:solidFill>
              </a:rPr>
              <a:t>michelle.bond@admin.cam.ac.uk</a:t>
            </a:r>
            <a:endParaRPr lang="en-GB" sz="2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85133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Employee Expense form – LIVE 18 October</a:t>
            </a:r>
            <a:endParaRPr lang="en-GB" dirty="0"/>
          </a:p>
        </p:txBody>
      </p:sp>
      <p:sp>
        <p:nvSpPr>
          <p:cNvPr id="6" name="TextBox 5"/>
          <p:cNvSpPr txBox="1"/>
          <p:nvPr/>
        </p:nvSpPr>
        <p:spPr>
          <a:xfrm>
            <a:off x="75389" y="5284746"/>
            <a:ext cx="8869414" cy="830997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 smtClean="0"/>
              <a:t>Old system no longer supported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 smtClean="0"/>
              <a:t>Same technology as new Supplier database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 smtClean="0"/>
              <a:t>Platform for more streamlined process</a:t>
            </a:r>
            <a:endParaRPr lang="en-GB" sz="16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45787" y="1391594"/>
            <a:ext cx="5128617" cy="38931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703832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Java Palaver – 31 October</a:t>
            </a:r>
            <a:r>
              <a:rPr lang="en-GB" dirty="0"/>
              <a:t/>
            </a:r>
            <a:br>
              <a:rPr lang="en-GB" dirty="0"/>
            </a:br>
            <a:endParaRPr lang="en-GB" dirty="0"/>
          </a:p>
        </p:txBody>
      </p:sp>
      <p:sp>
        <p:nvSpPr>
          <p:cNvPr id="6" name="TextBox 5"/>
          <p:cNvSpPr txBox="1"/>
          <p:nvPr/>
        </p:nvSpPr>
        <p:spPr>
          <a:xfrm>
            <a:off x="251519" y="1484784"/>
            <a:ext cx="8280921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sz="2400" dirty="0" smtClean="0"/>
              <a:t>Minimum supported version for Java for CUFS is now 1.8.0_181</a:t>
            </a:r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sz="2400" dirty="0" smtClean="0"/>
              <a:t>Please contact your computer officer should you have any queries</a:t>
            </a:r>
            <a:r>
              <a:rPr lang="en-US" sz="2400" dirty="0" smtClean="0"/>
              <a:t> </a:t>
            </a:r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endParaRPr lang="en-GB" sz="2400" dirty="0"/>
          </a:p>
        </p:txBody>
      </p:sp>
      <p:pic>
        <p:nvPicPr>
          <p:cNvPr id="1028" name="Picture 4" descr="See the source imag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501008"/>
            <a:ext cx="2952328" cy="24474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59832" y="3128338"/>
            <a:ext cx="6084168" cy="29649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74907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436" y="198280"/>
            <a:ext cx="8375650" cy="423862"/>
          </a:xfrm>
        </p:spPr>
        <p:txBody>
          <a:bodyPr/>
          <a:lstStyle/>
          <a:p>
            <a:r>
              <a:rPr lang="en-GB" dirty="0" smtClean="0"/>
              <a:t>Critical and Security Patching  </a:t>
            </a:r>
            <a:r>
              <a:rPr lang="en-GB" dirty="0"/>
              <a:t/>
            </a:r>
            <a:br>
              <a:rPr lang="en-GB" dirty="0"/>
            </a:br>
            <a:endParaRPr lang="en-GB" dirty="0"/>
          </a:p>
        </p:txBody>
      </p:sp>
      <p:sp>
        <p:nvSpPr>
          <p:cNvPr id="6" name="Rectangle 5"/>
          <p:cNvSpPr/>
          <p:nvPr/>
        </p:nvSpPr>
        <p:spPr>
          <a:xfrm>
            <a:off x="101227" y="1607919"/>
            <a:ext cx="2727798" cy="138499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sz="40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Code Freeze</a:t>
            </a:r>
          </a:p>
          <a:p>
            <a:pPr algn="ctr"/>
            <a:r>
              <a:rPr lang="en-GB" sz="4400" b="1" dirty="0" smtClean="0"/>
              <a:t>21 Nov</a:t>
            </a:r>
            <a:endParaRPr lang="en-GB" sz="4400" b="1" dirty="0"/>
          </a:p>
        </p:txBody>
      </p:sp>
      <p:sp>
        <p:nvSpPr>
          <p:cNvPr id="10" name="Curved Left Arrow 9"/>
          <p:cNvSpPr/>
          <p:nvPr/>
        </p:nvSpPr>
        <p:spPr>
          <a:xfrm>
            <a:off x="2699792" y="2420888"/>
            <a:ext cx="2160240" cy="2880320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914832" y="1583425"/>
            <a:ext cx="3784254" cy="31854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2800" dirty="0" smtClean="0">
                <a:solidFill>
                  <a:srgbClr val="FF0000"/>
                </a:solidFill>
              </a:rPr>
              <a:t>Testing completed Centrally</a:t>
            </a:r>
          </a:p>
          <a:p>
            <a:pPr marL="457200" indent="-4572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2800" dirty="0" smtClean="0">
                <a:solidFill>
                  <a:srgbClr val="FF0000"/>
                </a:solidFill>
              </a:rPr>
              <a:t>Downtime Fri 11 Jan to Mon 14 Jan</a:t>
            </a:r>
          </a:p>
          <a:p>
            <a:pPr marL="457200" indent="-4572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2800" dirty="0" smtClean="0">
                <a:solidFill>
                  <a:srgbClr val="FF0000"/>
                </a:solidFill>
              </a:rPr>
              <a:t>One change for users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</p:txBody>
      </p:sp>
      <p:sp>
        <p:nvSpPr>
          <p:cNvPr id="7" name="Rectangle 6"/>
          <p:cNvSpPr/>
          <p:nvPr/>
        </p:nvSpPr>
        <p:spPr>
          <a:xfrm>
            <a:off x="101227" y="4152371"/>
            <a:ext cx="2727798" cy="138499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sz="40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Code Freeze</a:t>
            </a:r>
          </a:p>
          <a:p>
            <a:pPr algn="ctr"/>
            <a:r>
              <a:rPr lang="en-GB" sz="4400" b="1" dirty="0" smtClean="0"/>
              <a:t>15 Jan</a:t>
            </a:r>
            <a:endParaRPr lang="en-GB" sz="4400" b="1" dirty="0"/>
          </a:p>
        </p:txBody>
      </p:sp>
    </p:spTree>
    <p:extLst>
      <p:ext uri="{BB962C8B-B14F-4D97-AF65-F5344CB8AC3E}">
        <p14:creationId xmlns:p14="http://schemas.microsoft.com/office/powerpoint/2010/main" val="878952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lank">
  <a:themeElements>
    <a:clrScheme name="blank 1">
      <a:dk1>
        <a:srgbClr val="003E72"/>
      </a:dk1>
      <a:lt1>
        <a:srgbClr val="FFFFFF"/>
      </a:lt1>
      <a:dk2>
        <a:srgbClr val="FFFFFF"/>
      </a:dk2>
      <a:lt2>
        <a:srgbClr val="00B3BE"/>
      </a:lt2>
      <a:accent1>
        <a:srgbClr val="0073CF"/>
      </a:accent1>
      <a:accent2>
        <a:srgbClr val="E37222"/>
      </a:accent2>
      <a:accent3>
        <a:srgbClr val="FFFFFF"/>
      </a:accent3>
      <a:accent4>
        <a:srgbClr val="003460"/>
      </a:accent4>
      <a:accent5>
        <a:srgbClr val="AABCE4"/>
      </a:accent5>
      <a:accent6>
        <a:srgbClr val="CE671E"/>
      </a:accent6>
      <a:hlink>
        <a:srgbClr val="58A618"/>
      </a:hlink>
      <a:folHlink>
        <a:srgbClr val="8E258D"/>
      </a:folHlink>
    </a:clrScheme>
    <a:fontScheme name="blank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blank 1">
        <a:dk1>
          <a:srgbClr val="003E72"/>
        </a:dk1>
        <a:lt1>
          <a:srgbClr val="FFFFFF"/>
        </a:lt1>
        <a:dk2>
          <a:srgbClr val="FFFFFF"/>
        </a:dk2>
        <a:lt2>
          <a:srgbClr val="00B3BE"/>
        </a:lt2>
        <a:accent1>
          <a:srgbClr val="0073CF"/>
        </a:accent1>
        <a:accent2>
          <a:srgbClr val="E37222"/>
        </a:accent2>
        <a:accent3>
          <a:srgbClr val="FFFFFF"/>
        </a:accent3>
        <a:accent4>
          <a:srgbClr val="003460"/>
        </a:accent4>
        <a:accent5>
          <a:srgbClr val="AABCE4"/>
        </a:accent5>
        <a:accent6>
          <a:srgbClr val="CE671E"/>
        </a:accent6>
        <a:hlink>
          <a:srgbClr val="58A618"/>
        </a:hlink>
        <a:folHlink>
          <a:srgbClr val="8E258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3E72"/>
        </a:dk1>
        <a:lt1>
          <a:srgbClr val="FFFFFF"/>
        </a:lt1>
        <a:dk2>
          <a:srgbClr val="FFFFFF"/>
        </a:dk2>
        <a:lt2>
          <a:srgbClr val="83AFB4"/>
        </a:lt2>
        <a:accent1>
          <a:srgbClr val="6AADE4"/>
        </a:accent1>
        <a:accent2>
          <a:srgbClr val="EFBD47"/>
        </a:accent2>
        <a:accent3>
          <a:srgbClr val="FFFFFF"/>
        </a:accent3>
        <a:accent4>
          <a:srgbClr val="003460"/>
        </a:accent4>
        <a:accent5>
          <a:srgbClr val="B9D3EF"/>
        </a:accent5>
        <a:accent6>
          <a:srgbClr val="D9AB3F"/>
        </a:accent6>
        <a:hlink>
          <a:srgbClr val="A8B400"/>
        </a:hlink>
        <a:folHlink>
          <a:srgbClr val="6A406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3E72"/>
        </a:dk1>
        <a:lt1>
          <a:srgbClr val="FFFFFF"/>
        </a:lt1>
        <a:dk2>
          <a:srgbClr val="FFFFFF"/>
        </a:dk2>
        <a:lt2>
          <a:srgbClr val="156570"/>
        </a:lt2>
        <a:accent1>
          <a:srgbClr val="003E72"/>
        </a:accent1>
        <a:accent2>
          <a:srgbClr val="C84E00"/>
        </a:accent2>
        <a:accent3>
          <a:srgbClr val="FFFFFF"/>
        </a:accent3>
        <a:accent4>
          <a:srgbClr val="003460"/>
        </a:accent4>
        <a:accent5>
          <a:srgbClr val="AAAFBC"/>
        </a:accent5>
        <a:accent6>
          <a:srgbClr val="B54600"/>
        </a:accent6>
        <a:hlink>
          <a:srgbClr val="435125"/>
        </a:hlink>
        <a:folHlink>
          <a:srgbClr val="412D5D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8369</TotalTime>
  <Words>143</Words>
  <Application>Microsoft Office PowerPoint</Application>
  <PresentationFormat>On-screen Show (4:3)</PresentationFormat>
  <Paragraphs>44</Paragraphs>
  <Slides>11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Arial</vt:lpstr>
      <vt:lpstr>Calibri</vt:lpstr>
      <vt:lpstr>Times New Roman</vt:lpstr>
      <vt:lpstr>blank</vt:lpstr>
      <vt:lpstr>General Finance Matters</vt:lpstr>
      <vt:lpstr>TES Billing</vt:lpstr>
      <vt:lpstr>Help with the cost of Permanent Residence Cards </vt:lpstr>
      <vt:lpstr>Scanning quality – 300dpi</vt:lpstr>
      <vt:lpstr>Questions?</vt:lpstr>
      <vt:lpstr>Finance Systems Update</vt:lpstr>
      <vt:lpstr>Employee Expense form – LIVE 18 October</vt:lpstr>
      <vt:lpstr>Java Palaver – 31 October </vt:lpstr>
      <vt:lpstr>Critical and Security Patching   </vt:lpstr>
      <vt:lpstr>Critical and Security Patching – View Requests </vt:lpstr>
      <vt:lpstr>PowerPoint Presentation</vt:lpstr>
    </vt:vector>
  </TitlesOfParts>
  <Company>..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..</dc:creator>
  <cp:lastModifiedBy>Lesley Dent</cp:lastModifiedBy>
  <cp:revision>1219</cp:revision>
  <cp:lastPrinted>2018-09-19T06:41:34Z</cp:lastPrinted>
  <dcterms:created xsi:type="dcterms:W3CDTF">2008-03-27T10:29:55Z</dcterms:created>
  <dcterms:modified xsi:type="dcterms:W3CDTF">2018-11-12T15:10:27Z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