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0" r:id="rId4"/>
  </p:sldMasterIdLst>
  <p:notesMasterIdLst>
    <p:notesMasterId r:id="rId11"/>
  </p:notesMasterIdLst>
  <p:sldIdLst>
    <p:sldId id="317" r:id="rId5"/>
    <p:sldId id="374" r:id="rId6"/>
    <p:sldId id="373" r:id="rId7"/>
    <p:sldId id="367" r:id="rId8"/>
    <p:sldId id="361" r:id="rId9"/>
    <p:sldId id="370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3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51E67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B9662E-90E8-B48E-0B89-FDC566D8E919}" name="Katherine Fahey" initials="KF" userId="S::klf29@cam.ac.uk::4b940001-c855-4a30-b314-2e3accee9ba3" providerId="AD"/>
  <p188:author id="{AF3D5B3C-28D2-C1D8-149D-0D17DAE2914B}" name="Rachel Machon" initials="RM" userId="S::rlm75@cam.ac.uk::4d58d5cd-b273-424e-9a2d-a35ed851c4a2" providerId="AD"/>
  <p188:author id="{B5D1E649-03E3-371A-DF01-C31E48BFBF90}" name="Daniela Manca" initials="DM" userId="S::dm485@cam.ac.uk::aef61777-0b39-4329-a436-837b9a366929" providerId="AD"/>
  <p188:author id="{6CB06AC1-FAF1-2A46-4138-5EA457221941}" name="Katharine Wilson" initials="KW" userId="S::kw515@cam.ac.uk::14c3be0c-1419-4664-86cd-519cd95210c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ienne Lee Martinez" initials="VLM" lastIdx="10" clrIdx="0">
    <p:extLst>
      <p:ext uri="{19B8F6BF-5375-455C-9EA6-DF929625EA0E}">
        <p15:presenceInfo xmlns:p15="http://schemas.microsoft.com/office/powerpoint/2012/main" userId="Vivienne Lee Marti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505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39E8C-86A1-CD82-A82B-A1F8D23DFFFA}" v="1" dt="2023-02-22T16:03:07.836"/>
    <p1510:client id="{0977D39D-E264-8063-74A3-5FA85468FC48}" v="30" dt="2023-02-22T10:50:48.837"/>
    <p1510:client id="{0A0B5E5E-0542-4EAB-922A-66CF8CDDD0D9}" v="369" dt="2022-10-04T15:30:27.563"/>
    <p1510:client id="{0C9AA405-9AC9-6F40-D5E9-06B5504DA4FA}" v="102" dt="2023-04-19T15:26:44.640"/>
    <p1510:client id="{1260705F-4DA4-4857-8772-D20178DE41EA}" v="31" dt="2023-02-03T06:29:21.252"/>
    <p1510:client id="{321B8B0E-1AAE-4974-A760-939A1368EFB7}" v="215" dt="2022-10-06T14:19:15.580"/>
    <p1510:client id="{34B2B67B-33E0-4625-9CDC-BC0CEDD364FB}" v="1" dt="2023-02-06T10:23:15.291"/>
    <p1510:client id="{34FF5A46-24A2-46B4-94C6-8CA3E2220703}" v="645" dt="2022-10-05T12:40:19.995"/>
    <p1510:client id="{363532FF-82A5-C76B-41A0-9B10B9216B37}" v="28" dt="2023-02-22T08:46:23.792"/>
    <p1510:client id="{387975EE-D6B6-7FC2-F38C-E98E71859516}" v="2" dt="2023-04-24T17:19:35.221"/>
    <p1510:client id="{3B0E4A79-7B23-2CDD-138C-88B488B21C91}" v="1751" dt="2023-04-19T15:16:21.449"/>
    <p1510:client id="{3BC1AC41-0A4D-40C6-93B3-E80C49C9816B}" v="351" dt="2022-10-05T13:15:39.625"/>
    <p1510:client id="{3FB6F829-FFF5-9AEA-6680-A3FCB6A9137C}" v="657" dt="2023-04-20T07:37:02.878"/>
    <p1510:client id="{42393BA1-195C-6130-1613-3939B241EBA5}" v="11" dt="2023-02-21T09:04:13.674"/>
    <p1510:client id="{5550EF55-ADF0-4528-8336-31CEDA4EBC36}" v="856" dt="2022-10-06T09:12:30.052"/>
    <p1510:client id="{650EF868-C17C-414D-BFF6-47BCB62E26C6}" v="752" dt="2023-01-16T05:33:50.618"/>
    <p1510:client id="{665FC7E1-E7A3-46E6-BB09-C493CAA7177C}" v="560" dt="2023-02-03T06:15:34.484"/>
    <p1510:client id="{66A39C71-DCE4-48F2-81F3-98C0A36FF0E6}" v="281" dt="2023-01-11T12:57:18.932"/>
    <p1510:client id="{68A58391-6862-403B-914E-B4B6D846AE3A}" v="179" dt="2022-10-06T09:00:16.655"/>
    <p1510:client id="{69049949-C78F-3ABA-EB82-004AD2F38475}" v="28" dt="2023-01-18T13:37:01.270"/>
    <p1510:client id="{7196E2B6-F950-47F8-A688-533223B078C2}" v="28" dt="2023-02-20T11:43:40.609"/>
    <p1510:client id="{7491E47F-63F2-4574-9608-6115375DD2A3}" v="43" dt="2023-02-20T14:50:40.724"/>
    <p1510:client id="{7692E7C4-F98C-436E-990F-A94C36C70351}" v="34" dt="2023-01-10T13:44:21.836"/>
    <p1510:client id="{82CE8CDD-53FB-04E9-94D0-87C885AE43BD}" v="25" dt="2023-04-24T14:40:03.361"/>
    <p1510:client id="{83A57A25-577E-71BC-7C44-A655E80A6BC7}" v="9" dt="2023-04-19T13:33:48.506"/>
    <p1510:client id="{83AAD351-D1FF-49AA-817A-1652FFF39AA8}" v="289" dt="2022-10-04T13:57:36.066"/>
    <p1510:client id="{8C585075-228A-4231-9FDA-6ADBC883E652}" v="27" dt="2022-10-11T11:16:13.025"/>
    <p1510:client id="{99C355B2-0520-8768-33BD-A9E6B230477F}" v="71" dt="2023-04-19T14:36:30.986"/>
    <p1510:client id="{9B8488C1-93FF-131E-5A02-974B18E00AB1}" v="22" dt="2023-04-19T17:06:04.664"/>
    <p1510:client id="{9DA639A9-0288-62B2-2E1B-C55B954FDD74}" v="50" dt="2023-02-21T16:29:17.201"/>
    <p1510:client id="{A8FB86C9-B198-4FEA-8ECE-101A8BD99B47}" v="44" dt="2023-01-18T16:04:54.678"/>
    <p1510:client id="{B14C3CBE-ACED-7570-CC12-1CB0E504893D}" v="103" dt="2023-04-20T08:53:03.203"/>
    <p1510:client id="{B28BBDA1-84E2-4891-90D4-5757CF9F3218}" v="458" dt="2023-01-18T11:08:48.403"/>
    <p1510:client id="{B4060253-D9DE-4720-93D1-A5DC4DD942DA}" v="1" dt="2023-01-10T12:38:23.337"/>
    <p1510:client id="{BB883A68-797A-E037-2AEE-8E3E8A4E8981}" v="4" dt="2023-04-24T15:49:59.089"/>
    <p1510:client id="{C05FE3B6-64D0-46F0-9E96-834F42948892}" v="8" dt="2022-10-05T11:54:45.602"/>
    <p1510:client id="{C2AF03EE-BB6F-43B2-AC3F-494387847A1D}" v="6" dt="2023-01-16T10:32:10.798"/>
    <p1510:client id="{C8225FE6-E034-44B5-B3CE-3553A7421ABB}" v="252" dt="2023-02-06T09:55:24.496"/>
    <p1510:client id="{CDFF081D-5DBC-4C88-BDA0-0279E07DE01D}" v="699" dt="2022-10-05T11:29:52.104"/>
    <p1510:client id="{D149C676-0033-4515-A814-72A681DCEA52}" v="226" dt="2023-02-03T06:26:55.330"/>
    <p1510:client id="{D6BA5722-0C1F-2D11-9BB9-6595849B92FB}" v="195" dt="2023-04-24T17:16:23.288"/>
    <p1510:client id="{DCAE6E50-7004-46C1-8357-D72F6F42B946}" v="466" dt="2022-10-06T14:08:28.489"/>
    <p1510:client id="{E8A6F715-D687-46F5-9698-175AC7FCE7B3}" v="6" dt="2022-10-11T10:52:35.660"/>
    <p1510:client id="{EBE857F8-7EE2-719F-1DBD-885961EEC2E4}" v="13" dt="2023-02-22T14:42:22.373"/>
    <p1510:client id="{EBEB4562-08AC-8918-D74B-8670ECE7F5AD}" v="67" dt="2023-04-24T14:38:04.840"/>
    <p1510:client id="{FCC759FA-11CF-4E17-319E-079B72ACE841}" v="619" dt="2023-02-21T23:07:29.327"/>
    <p1510:client id="{FE9C5CFD-4743-47A7-9FF1-8F62CD2C6441}" v="10" dt="2023-01-11T16:53:22.1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FFCACB"/>
          </a:solidFill>
        </a:fill>
      </a:tcStyle>
    </a:wholeTbl>
    <a:band2H>
      <a:tcTxStyle/>
      <a:tcStyle>
        <a:tcBdr/>
        <a:fill>
          <a:solidFill>
            <a:srgbClr val="FFE6E7"/>
          </a:solidFill>
        </a:fill>
      </a:tcStyle>
    </a:band2H>
    <a:firstCol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381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381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F1CACB"/>
          </a:solidFill>
        </a:fill>
      </a:tcStyle>
    </a:wholeTbl>
    <a:band2H>
      <a:tcTxStyle/>
      <a:tcStyle>
        <a:tcBdr/>
        <a:fill>
          <a:solidFill>
            <a:srgbClr val="F8E6E7"/>
          </a:solidFill>
        </a:fill>
      </a:tcStyle>
    </a:band2H>
    <a:firstCol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381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381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DDCACB"/>
          </a:solidFill>
        </a:fill>
      </a:tcStyle>
    </a:wholeTbl>
    <a:band2H>
      <a:tcTxStyle/>
      <a:tcStyle>
        <a:tcBdr/>
        <a:fill>
          <a:solidFill>
            <a:srgbClr val="EFE6E7"/>
          </a:solidFill>
        </a:fill>
      </a:tcStyle>
    </a:band2H>
    <a:firstCol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381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381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151E67"/>
        </a:fontRef>
        <a:srgbClr val="151E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A"/>
          </a:solidFill>
        </a:fill>
      </a:tcStyle>
    </a:wholeTbl>
    <a:band2H>
      <a:tcTxStyle/>
      <a:tcStyle>
        <a:tcBdr/>
        <a:fill>
          <a:solidFill>
            <a:srgbClr val="151E67"/>
          </a:solidFill>
        </a:fill>
      </a:tcStyle>
    </a:band2H>
    <a:firstCol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51E67"/>
              </a:solidFill>
              <a:prstDash val="solid"/>
              <a:round/>
            </a:ln>
          </a:top>
          <a:bottom>
            <a:ln w="254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51E67"/>
          </a:solidFill>
        </a:fill>
      </a:tcStyle>
    </a:lastRow>
    <a:fir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51E67"/>
              </a:solidFill>
              <a:prstDash val="solid"/>
              <a:round/>
            </a:ln>
          </a:top>
          <a:bottom>
            <a:ln w="254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CACBD2"/>
          </a:solidFill>
        </a:fill>
      </a:tcStyle>
    </a:wholeTbl>
    <a:band2H>
      <a:tcTxStyle/>
      <a:tcStyle>
        <a:tcBdr/>
        <a:fill>
          <a:solidFill>
            <a:srgbClr val="E7E7EA"/>
          </a:solidFill>
        </a:fill>
      </a:tcStyle>
    </a:band2H>
    <a:firstCol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151E67"/>
          </a:solidFill>
        </a:fill>
      </a:tcStyle>
    </a:firstCol>
    <a:la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381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151E67"/>
          </a:solidFill>
        </a:fill>
      </a:tcStyle>
    </a:lastRow>
    <a:fir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381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151E67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151E67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solidFill>
            <a:srgbClr val="151E67">
              <a:alpha val="20000"/>
            </a:srgbClr>
          </a:solidFill>
        </a:fill>
      </a:tcStyle>
    </a:firstCol>
    <a:la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50800" cap="flat">
              <a:solidFill>
                <a:srgbClr val="151E67"/>
              </a:solidFill>
              <a:prstDash val="solid"/>
              <a:round/>
            </a:ln>
          </a:top>
          <a:bottom>
            <a:ln w="127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151E67"/>
        </a:fontRef>
        <a:srgbClr val="151E67"/>
      </a:tcTxStyle>
      <a:tcStyle>
        <a:tcBdr>
          <a:left>
            <a:ln w="12700" cap="flat">
              <a:solidFill>
                <a:srgbClr val="151E67"/>
              </a:solidFill>
              <a:prstDash val="solid"/>
              <a:round/>
            </a:ln>
          </a:left>
          <a:right>
            <a:ln w="12700" cap="flat">
              <a:solidFill>
                <a:srgbClr val="151E67"/>
              </a:solidFill>
              <a:prstDash val="solid"/>
              <a:round/>
            </a:ln>
          </a:right>
          <a:top>
            <a:ln w="12700" cap="flat">
              <a:solidFill>
                <a:srgbClr val="151E67"/>
              </a:solidFill>
              <a:prstDash val="solid"/>
              <a:round/>
            </a:ln>
          </a:top>
          <a:bottom>
            <a:ln w="25400" cap="flat">
              <a:solidFill>
                <a:srgbClr val="151E67"/>
              </a:solidFill>
              <a:prstDash val="solid"/>
              <a:round/>
            </a:ln>
          </a:bottom>
          <a:insideH>
            <a:ln w="12700" cap="flat">
              <a:solidFill>
                <a:srgbClr val="151E67"/>
              </a:solidFill>
              <a:prstDash val="solid"/>
              <a:round/>
            </a:ln>
          </a:insideH>
          <a:insideV>
            <a:ln w="12700" cap="flat">
              <a:solidFill>
                <a:srgbClr val="151E67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" name="Shape 17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4" name="Shape 17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>
              <a:effectLst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8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>
              <a:effectLst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274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>
              <a:effectLst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52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1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6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6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573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62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337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8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1866900" y="2269845"/>
            <a:ext cx="4229100" cy="1621621"/>
          </a:xfrm>
          <a:prstGeom prst="rect">
            <a:avLst/>
          </a:prstGeom>
        </p:spPr>
        <p:txBody>
          <a:bodyPr anchor="t"/>
          <a:lstStyle>
            <a:lvl1pPr defTabSz="914318">
              <a:lnSpc>
                <a:spcPct val="80000"/>
              </a:lnSpc>
              <a:defRPr sz="3600" b="1" spc="-151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2915" y="6356350"/>
            <a:ext cx="249370" cy="269238"/>
          </a:xfrm>
          <a:prstGeom prst="rect">
            <a:avLst/>
          </a:prstGeom>
        </p:spPr>
        <p:txBody>
          <a:bodyPr lIns="45718" tIns="45718" rIns="45718" bIns="45718" anchor="t"/>
          <a:lstStyle>
            <a:lvl1pPr algn="ctr" defTabSz="914330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accent1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525152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2D1EC3-29E1-4A7B-8381-609E253BC1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7086" y="124818"/>
            <a:ext cx="11167533" cy="51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672" y="1316765"/>
            <a:ext cx="11158659" cy="4803235"/>
          </a:xfrm>
        </p:spPr>
        <p:txBody>
          <a:bodyPr/>
          <a:lstStyle>
            <a:lvl1pPr>
              <a:spcAft>
                <a:spcPts val="0"/>
              </a:spcAft>
              <a:defRPr sz="2133"/>
            </a:lvl1pPr>
            <a:lvl2pPr>
              <a:spcAft>
                <a:spcPts val="0"/>
              </a:spcAft>
              <a:defRPr sz="1867"/>
            </a:lvl2pPr>
            <a:lvl3pPr>
              <a:spcAft>
                <a:spcPts val="0"/>
              </a:spcAft>
              <a:defRPr sz="1867"/>
            </a:lvl3pPr>
            <a:lvl4pPr>
              <a:spcAft>
                <a:spcPts val="0"/>
              </a:spcAft>
              <a:defRPr sz="2000"/>
            </a:lvl4pPr>
            <a:lvl5pPr>
              <a:spcAft>
                <a:spcPts val="0"/>
              </a:spcAft>
              <a:defRPr sz="2000"/>
            </a:lvl5pPr>
          </a:lstStyle>
          <a:p>
            <a:pPr lvl="0" eaLnBrk="1" latinLnBrk="0" hangingPunct="1"/>
            <a:r>
              <a:rPr lang="en-GB"/>
              <a:t>Click to edit text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2" eaLnBrk="1" latinLnBrk="0" hangingPunct="1"/>
            <a:r>
              <a:rPr lang="en-GB"/>
              <a:t>Fourth level</a:t>
            </a:r>
          </a:p>
          <a:p>
            <a:pPr lvl="2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41783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1EC3-29E1-4A7B-8381-609E253BC14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38889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4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81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4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7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2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2729-54C6-4CBA-8568-979BB236B6B0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144B98-9090-4B07-948D-F51EA564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5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ining.cam.ac.uk/ucs/event/47114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6" name="UC Proposed Homepage Lapto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445" y="-4268"/>
            <a:ext cx="9963767" cy="5600802"/>
          </a:xfrm>
          <a:prstGeom prst="rect">
            <a:avLst/>
          </a:prstGeom>
          <a:ln w="12700">
            <a:miter lim="400000"/>
          </a:ln>
        </p:spPr>
      </p:pic>
      <p:sp>
        <p:nvSpPr>
          <p:cNvPr id="1767" name="Rectangle"/>
          <p:cNvSpPr/>
          <p:nvPr/>
        </p:nvSpPr>
        <p:spPr>
          <a:xfrm>
            <a:off x="-3780" y="-4268"/>
            <a:ext cx="4885832" cy="5600703"/>
          </a:xfrm>
          <a:prstGeom prst="rect">
            <a:avLst/>
          </a:prstGeom>
          <a:solidFill>
            <a:srgbClr val="089898">
              <a:alpha val="58054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indent="457165">
              <a:lnSpc>
                <a:spcPct val="80000"/>
              </a:lnSpc>
              <a:defRPr sz="4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68" name="Rectangle"/>
          <p:cNvSpPr/>
          <p:nvPr/>
        </p:nvSpPr>
        <p:spPr>
          <a:xfrm>
            <a:off x="217602" y="1812767"/>
            <a:ext cx="10631777" cy="302879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indent="457165">
              <a:lnSpc>
                <a:spcPct val="80000"/>
              </a:lnSpc>
              <a:defRPr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770" name="Colour logo RGB_DM.jpeg" descr="Colour logo RGB_D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85" y="5967619"/>
            <a:ext cx="2660106" cy="552971"/>
          </a:xfrm>
          <a:prstGeom prst="rect">
            <a:avLst/>
          </a:prstGeom>
          <a:ln w="12700">
            <a:miter lim="400000"/>
          </a:ln>
        </p:spPr>
      </p:pic>
      <p:sp>
        <p:nvSpPr>
          <p:cNvPr id="1771" name="Rectangle"/>
          <p:cNvSpPr/>
          <p:nvPr/>
        </p:nvSpPr>
        <p:spPr>
          <a:xfrm>
            <a:off x="11535212" y="-6306"/>
            <a:ext cx="657071" cy="5604779"/>
          </a:xfrm>
          <a:prstGeom prst="rect">
            <a:avLst/>
          </a:prstGeom>
          <a:solidFill>
            <a:srgbClr val="089898">
              <a:alpha val="52411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indent="457165">
              <a:lnSpc>
                <a:spcPct val="80000"/>
              </a:lnSpc>
              <a:defRPr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72" name="Professor Andy Neely, Pro-Vice-Chancellor for Enterprise and Business Relations"/>
          <p:cNvSpPr txBox="1"/>
          <p:nvPr/>
        </p:nvSpPr>
        <p:spPr>
          <a:xfrm>
            <a:off x="920006" y="3447707"/>
            <a:ext cx="5962130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1773" name="RECOVERY PLAN"/>
          <p:cNvSpPr txBox="1"/>
          <p:nvPr/>
        </p:nvSpPr>
        <p:spPr>
          <a:xfrm>
            <a:off x="1209443" y="2967716"/>
            <a:ext cx="9131242" cy="161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 lvl="1" algn="ctr">
              <a:lnSpc>
                <a:spcPct val="80000"/>
              </a:lnSpc>
              <a:defRPr sz="4400" b="1" spc="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3200" dirty="0"/>
              <a:t>Cambridge Casual Worker System</a:t>
            </a:r>
          </a:p>
          <a:p>
            <a:pPr lvl="1">
              <a:lnSpc>
                <a:spcPct val="80000"/>
              </a:lnSpc>
              <a:defRPr sz="4400" b="1" spc="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GB" sz="3200"/>
          </a:p>
          <a:p>
            <a:pPr lvl="1" algn="ctr">
              <a:lnSpc>
                <a:spcPct val="80000"/>
              </a:lnSpc>
              <a:defRPr sz="4400" b="1" spc="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3200" dirty="0"/>
              <a:t>Wednesday 26 April 2023</a:t>
            </a:r>
          </a:p>
          <a:p>
            <a:pPr lvl="1">
              <a:lnSpc>
                <a:spcPct val="80000"/>
              </a:lnSpc>
              <a:defRPr sz="4400" b="1" spc="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GB" sz="2800"/>
          </a:p>
        </p:txBody>
      </p:sp>
      <p:sp>
        <p:nvSpPr>
          <p:cNvPr id="1774" name="Rectangle"/>
          <p:cNvSpPr/>
          <p:nvPr/>
        </p:nvSpPr>
        <p:spPr>
          <a:xfrm>
            <a:off x="549167" y="2125981"/>
            <a:ext cx="196188" cy="2151051"/>
          </a:xfrm>
          <a:prstGeom prst="rect">
            <a:avLst/>
          </a:prstGeom>
          <a:solidFill>
            <a:srgbClr val="0AB1B1">
              <a:alpha val="9381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900"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endParaRPr/>
          </a:p>
        </p:txBody>
      </p:sp>
      <p:sp>
        <p:nvSpPr>
          <p:cNvPr id="4" name="AutoShape 2" descr="https://ukc-powerpoint.officeapps.live.com/pods/GetClipboardImage.ashx?Id=f08c724d-5dea-4db7-89d0-f15dfb45665c&amp;DC=GUK3&amp;pkey=f859fde0-0df2-4fcc-a62e-ba21fd99961e&amp;wdwaccluster=GUK3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/>
                <a:cs typeface="Calibri Light"/>
              </a:rPr>
              <a:t>CCWS Overview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1317" y="1409350"/>
            <a:ext cx="11158659" cy="52447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sz="2100" dirty="0">
                <a:ea typeface="+mn-lt"/>
                <a:cs typeface="+mn-lt"/>
              </a:rPr>
              <a:t>CCWS was introduced to address:-</a:t>
            </a:r>
            <a:endParaRPr lang="en-GB" dirty="0">
              <a:ea typeface="+mn-lt"/>
              <a:cs typeface="+mn-lt"/>
            </a:endParaRPr>
          </a:p>
          <a:p>
            <a:pPr algn="just"/>
            <a:r>
              <a:rPr lang="en-GB" sz="2100" dirty="0">
                <a:ea typeface="+mn-lt"/>
                <a:cs typeface="+mn-lt"/>
              </a:rPr>
              <a:t>Right to Work and Visa compliance </a:t>
            </a:r>
          </a:p>
          <a:p>
            <a:pPr lvl="1" algn="just"/>
            <a:r>
              <a:rPr lang="en-GB" sz="1900" dirty="0">
                <a:ea typeface="+mn-lt"/>
                <a:cs typeface="+mn-lt"/>
              </a:rPr>
              <a:t>To demonstrate compliance with Right to Work legislation</a:t>
            </a:r>
          </a:p>
          <a:p>
            <a:pPr lvl="1" algn="just"/>
            <a:r>
              <a:rPr lang="en-GB" sz="1900" dirty="0">
                <a:ea typeface="+mn-lt"/>
                <a:cs typeface="+mn-lt"/>
              </a:rPr>
              <a:t>To monitor compliance with Tier 4 student visa working restrictions</a:t>
            </a:r>
          </a:p>
          <a:p>
            <a:pPr lvl="1" algn="just"/>
            <a:endParaRPr lang="en-GB" sz="1900" dirty="0">
              <a:ea typeface="+mn-lt"/>
              <a:cs typeface="+mn-lt"/>
            </a:endParaRPr>
          </a:p>
          <a:p>
            <a:pPr algn="just"/>
            <a:r>
              <a:rPr lang="en-GB" sz="2100" dirty="0">
                <a:ea typeface="+mn-lt"/>
                <a:cs typeface="+mn-lt"/>
              </a:rPr>
              <a:t>Employment and Tax Legislation:-</a:t>
            </a:r>
          </a:p>
          <a:p>
            <a:pPr lvl="1" algn="just"/>
            <a:r>
              <a:rPr lang="en-GB" sz="1900" dirty="0">
                <a:ea typeface="+mn-lt"/>
                <a:cs typeface="+mn-lt"/>
              </a:rPr>
              <a:t>To correctly assess employment status</a:t>
            </a:r>
          </a:p>
          <a:p>
            <a:pPr lvl="1" algn="just"/>
            <a:r>
              <a:rPr lang="en-GB" sz="1900" dirty="0">
                <a:ea typeface="+mn-lt"/>
                <a:cs typeface="+mn-lt"/>
              </a:rPr>
              <a:t>To ensure workers are provided with terms and conditions on or before their first day of work</a:t>
            </a:r>
            <a:endParaRPr lang="en-GB" sz="1900" dirty="0"/>
          </a:p>
          <a:p>
            <a:pPr lvl="1" algn="just"/>
            <a:r>
              <a:rPr lang="en-GB" sz="1900" dirty="0">
                <a:ea typeface="+mn-lt"/>
                <a:cs typeface="+mn-lt"/>
              </a:rPr>
              <a:t>To enable timesheets to be submitted on a timely basis</a:t>
            </a:r>
          </a:p>
          <a:p>
            <a:pPr lvl="1" algn="just"/>
            <a:endParaRPr lang="en-GB" sz="1900" dirty="0">
              <a:ea typeface="+mn-lt"/>
              <a:cs typeface="+mn-lt"/>
            </a:endParaRPr>
          </a:p>
          <a:p>
            <a:pPr algn="just"/>
            <a:r>
              <a:rPr lang="en-GB" sz="2100" dirty="0">
                <a:ea typeface="+mn-lt"/>
                <a:cs typeface="+mn-lt"/>
              </a:rPr>
              <a:t>Process and Systems</a:t>
            </a:r>
          </a:p>
          <a:p>
            <a:pPr lvl="1" algn="just"/>
            <a:r>
              <a:rPr lang="en-GB" sz="1900" dirty="0">
                <a:ea typeface="+mn-lt"/>
                <a:cs typeface="+mn-lt"/>
              </a:rPr>
              <a:t>To provide consistency across departments</a:t>
            </a:r>
          </a:p>
          <a:p>
            <a:pPr lvl="1" algn="just"/>
            <a:r>
              <a:rPr lang="en-GB" sz="1900" dirty="0">
                <a:ea typeface="+mn-lt"/>
                <a:cs typeface="+mn-lt"/>
              </a:rPr>
              <a:t>To be able to provide management information to enable departments to </a:t>
            </a:r>
            <a:endParaRPr lang="en-GB" dirty="0">
              <a:ea typeface="+mn-lt"/>
              <a:cs typeface="+mn-lt"/>
            </a:endParaRPr>
          </a:p>
          <a:p>
            <a:pPr marL="457200" lvl="1" indent="0" algn="just">
              <a:buNone/>
            </a:pPr>
            <a:r>
              <a:rPr lang="en-GB" sz="1900" dirty="0">
                <a:ea typeface="+mn-lt"/>
                <a:cs typeface="+mn-lt"/>
              </a:rPr>
              <a:t>    manage their casual workforce more effectively</a:t>
            </a:r>
            <a:endParaRPr lang="en-GB"/>
          </a:p>
          <a:p>
            <a:pPr marL="0" indent="0" algn="just">
              <a:buNone/>
            </a:pPr>
            <a:endParaRPr lang="en-GB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53875" y="630238"/>
            <a:ext cx="238125" cy="241300"/>
          </a:xfrm>
        </p:spPr>
        <p:txBody>
          <a:bodyPr/>
          <a:lstStyle/>
          <a:p>
            <a:fld id="{E52D1EC3-29E1-4A7B-8381-609E253BC14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/>
                <a:cs typeface="Calibri Light"/>
              </a:rPr>
              <a:t>CCWS Quick Statistics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53875" y="630238"/>
            <a:ext cx="238125" cy="241300"/>
          </a:xfrm>
        </p:spPr>
        <p:txBody>
          <a:bodyPr/>
          <a:lstStyle/>
          <a:p>
            <a:fld id="{E52D1EC3-29E1-4A7B-8381-609E253BC14D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7C30FFA-F156-1F45-BE6E-AEBE758B9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558" y="1406110"/>
            <a:ext cx="2743200" cy="10245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054016DF-3ACD-300C-52B9-009EC1F44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5768" y="1407949"/>
            <a:ext cx="2743200" cy="940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80FDC5F6-B0F3-C214-5D62-00B64DBA08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58" y="3581441"/>
            <a:ext cx="9948778" cy="3277855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2BC40BD-705D-3EE7-1983-A694552DC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96174"/>
              </p:ext>
            </p:extLst>
          </p:nvPr>
        </p:nvGraphicFramePr>
        <p:xfrm>
          <a:off x="3395579" y="2526632"/>
          <a:ext cx="3463624" cy="972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7157">
                  <a:extLst>
                    <a:ext uri="{9D8B030D-6E8A-4147-A177-3AD203B41FA5}">
                      <a16:colId xmlns:a16="http://schemas.microsoft.com/office/drawing/2014/main" val="200801178"/>
                    </a:ext>
                  </a:extLst>
                </a:gridCol>
                <a:gridCol w="736467">
                  <a:extLst>
                    <a:ext uri="{9D8B030D-6E8A-4147-A177-3AD203B41FA5}">
                      <a16:colId xmlns:a16="http://schemas.microsoft.com/office/drawing/2014/main" val="792656054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>
                          <a:effectLst/>
                        </a:rPr>
                        <a:t>System Users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38472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Workers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3381</a:t>
                      </a:r>
                    </a:p>
                  </a:txBody>
                  <a:tcPr marL="0" marR="0" marT="0" marB="0" anchor="ctr">
                    <a:lnL w="0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83327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Department &amp; Admin roles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874</a:t>
                      </a:r>
                    </a:p>
                  </a:txBody>
                  <a:tcPr marL="0" marR="0" marT="0" marB="0" anchor="ctr">
                    <a:lnL w="0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79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77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Calibri Light"/>
              </a:rPr>
              <a:t>UPS2</a:t>
            </a:r>
            <a:endParaRPr lang="en-GB" b="1">
              <a:latin typeface="Arial"/>
              <a:ea typeface="+mj-lt"/>
              <a:cs typeface="+mj-lt"/>
            </a:endParaRPr>
          </a:p>
        </p:txBody>
      </p:sp>
      <p:sp>
        <p:nvSpPr>
          <p:cNvPr id="16" name="Content Placeholder 3"/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500" dirty="0">
                <a:cs typeface="Arial"/>
              </a:rPr>
              <a:t>UPS2 will close on 29 September 2023.</a:t>
            </a:r>
          </a:p>
          <a:p>
            <a:pPr>
              <a:lnSpc>
                <a:spcPct val="90000"/>
              </a:lnSpc>
            </a:pPr>
            <a:r>
              <a:rPr lang="en-GB" sz="1500" dirty="0">
                <a:cs typeface="Arial"/>
              </a:rPr>
              <a:t>Please continue to ask your workers to submit any historic claims </a:t>
            </a:r>
            <a:endParaRPr lang="en-US" sz="1500" dirty="0"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500" dirty="0">
                <a:cs typeface="Arial"/>
              </a:rPr>
              <a:t>    for work prior to 2 January 2023 so these can be processed before UPS2 closes</a:t>
            </a:r>
            <a:endParaRPr lang="en-US" sz="1500" dirty="0"/>
          </a:p>
          <a:p>
            <a:pPr>
              <a:lnSpc>
                <a:spcPct val="90000"/>
              </a:lnSpc>
            </a:pPr>
            <a:r>
              <a:rPr lang="en-GB" sz="1500" dirty="0">
                <a:cs typeface="Arial"/>
              </a:rPr>
              <a:t>UPS2 can only be used for the following:</a:t>
            </a:r>
          </a:p>
          <a:p>
            <a:pPr lvl="1">
              <a:lnSpc>
                <a:spcPct val="90000"/>
              </a:lnSpc>
            </a:pPr>
            <a:r>
              <a:rPr lang="en-GB" sz="1500" dirty="0">
                <a:cs typeface="Arial"/>
              </a:rPr>
              <a:t>Historic claims for work undertaken before 2 January 2023</a:t>
            </a:r>
          </a:p>
          <a:p>
            <a:pPr lvl="1">
              <a:lnSpc>
                <a:spcPct val="90000"/>
              </a:lnSpc>
            </a:pPr>
            <a:r>
              <a:rPr lang="en-GB" sz="1500" dirty="0">
                <a:cs typeface="Arial"/>
              </a:rPr>
              <a:t>Fee payments until the functionality is available in CCWS</a:t>
            </a:r>
          </a:p>
          <a:p>
            <a:pPr lvl="1">
              <a:lnSpc>
                <a:spcPct val="90000"/>
              </a:lnSpc>
            </a:pPr>
            <a:r>
              <a:rPr lang="en-GB" sz="1500" dirty="0">
                <a:cs typeface="Arial"/>
              </a:rPr>
              <a:t>As a holding position for any complex pay queries; 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GB" sz="1500" dirty="0">
                <a:cs typeface="Arial"/>
              </a:rPr>
              <a:t>(only if advised to do so by the Tax Team or Casual Worker HR Team)</a:t>
            </a:r>
          </a:p>
          <a:p>
            <a:pPr marL="0" lvl="1" indent="0">
              <a:lnSpc>
                <a:spcPct val="90000"/>
              </a:lnSpc>
              <a:buNone/>
            </a:pPr>
            <a:endParaRPr lang="en-GB" sz="1500" i="1">
              <a:cs typeface="Arial"/>
            </a:endParaRPr>
          </a:p>
        </p:txBody>
      </p:sp>
      <p:pic>
        <p:nvPicPr>
          <p:cNvPr id="17" name="Picture 5" descr="Stopwatch">
            <a:extLst>
              <a:ext uri="{FF2B5EF4-FFF2-40B4-BE49-F238E27FC236}">
                <a16:creationId xmlns:a16="http://schemas.microsoft.com/office/drawing/2014/main" id="{BBD21FF1-D2E1-C7C6-B9AF-BF53A7B814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53" r="32741" b="4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8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41996" y="6041362"/>
            <a:ext cx="43200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2D1EC3-29E1-4A7B-8381-609E253BC14D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3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17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9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25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324AA9-687D-FA34-2CF7-96AD25BF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en-GB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+mj-lt"/>
                <a:cs typeface="+mj-lt"/>
              </a:rPr>
              <a:t>Undergraduate Examiner Process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6A1F-646A-850F-3BE2-4322A8BE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2D1EC3-29E1-4A7B-8381-609E253BC14D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C598-2162-5250-42E9-28C8BBA5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FFFFFF"/>
                </a:solidFill>
              </a:rPr>
              <a:t>To confirm the departments can either</a:t>
            </a:r>
            <a:endParaRPr lang="en-US" sz="1600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dirty="0">
                <a:solidFill>
                  <a:srgbClr val="FFFFFF"/>
                </a:solidFill>
              </a:rPr>
              <a:t>Continue to use the Claim Form from Student Registry, or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dirty="0">
                <a:solidFill>
                  <a:srgbClr val="FFFFFF"/>
                </a:solidFill>
              </a:rPr>
              <a:t>Use CCWS to engage and pay their examiners and assessors.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rgbClr val="FFFFFF"/>
                </a:solidFill>
              </a:rPr>
              <a:t>Webinar </a:t>
            </a:r>
            <a:r>
              <a:rPr lang="en-GB" sz="1600" dirty="0">
                <a:solidFill>
                  <a:srgbClr val="FFFFFF"/>
                </a:solidFill>
              </a:rPr>
              <a:t>on how to use the payment calculator and how to make a booking for undergraduate examiners and assessors in CCWS on Wednesday 3 May 2.00-3.30pm.  </a:t>
            </a:r>
            <a:r>
              <a:rPr lang="en-GB" sz="1600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Book your place.</a:t>
            </a:r>
            <a:endParaRPr lang="en-GB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FFFFFF"/>
                </a:solidFill>
              </a:rPr>
              <a:t>Examination workshop due to take place on Tuesday 2 May 2023 with participants from the CCWS Project Team, Student Services, Tax Team and department representatives </a:t>
            </a:r>
            <a:endParaRPr lang="en-GB" sz="1600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1400" dirty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1400" dirty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7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94CE6E70-71AE-8DEE-80C7-6E8C48DF3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578" y="1265315"/>
            <a:ext cx="3142718" cy="43353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hangingPunct="1">
              <a:spcAft>
                <a:spcPts val="600"/>
              </a:spcAft>
            </a:pPr>
            <a:fld id="{E52D1EC3-29E1-4A7B-8381-609E253BC14D}" type="slidenum">
              <a:rPr lang="en-US" kern="1200" smtClean="0">
                <a:latin typeface="+mn-lt"/>
                <a:ea typeface="+mn-ea"/>
                <a:cs typeface="+mn-cs"/>
              </a:rPr>
              <a:pPr defTabSz="914400" hangingPunct="1">
                <a:spcAft>
                  <a:spcPts val="600"/>
                </a:spcAft>
              </a:pPr>
              <a:t>6</a:t>
            </a:fld>
            <a:endParaRPr lang="en-US" kern="120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9079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B&amp;D-Powerpoint Template_16x9">
  <a:themeElements>
    <a:clrScheme name="B&amp;D-Powerpoint Template_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0028"/>
      </a:accent1>
      <a:accent2>
        <a:srgbClr val="EC062B"/>
      </a:accent2>
      <a:accent3>
        <a:srgbClr val="DB082A"/>
      </a:accent3>
      <a:accent4>
        <a:srgbClr val="C20A28"/>
      </a:accent4>
      <a:accent5>
        <a:srgbClr val="AB0C24"/>
      </a:accent5>
      <a:accent6>
        <a:srgbClr val="980B22"/>
      </a:accent6>
      <a:hlink>
        <a:srgbClr val="0000FF"/>
      </a:hlink>
      <a:folHlink>
        <a:srgbClr val="FF00FF"/>
      </a:folHlink>
    </a:clrScheme>
    <a:fontScheme name="B&amp;D-Powerpoint Template_16x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&amp;D-Powerpoint Template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51E6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3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51E67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3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51E67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515e597-3792-422c-bace-4ab075231a02">
      <UserInfo>
        <DisplayName>Everyone</DisplayName>
        <AccountId>7</AccountId>
        <AccountType/>
      </UserInfo>
      <UserInfo>
        <DisplayName>Simon Virr</DisplayName>
        <AccountId>12</AccountId>
        <AccountType/>
      </UserInfo>
      <UserInfo>
        <DisplayName>SharingLinks.62f06487-e86e-4524-bd77-f4d79ad691cb.OrganizationEdit.8055b7d3-7abe-472c-96af-31e56a3bce17</DisplayName>
        <AccountId>25</AccountId>
        <AccountType/>
      </UserInfo>
      <UserInfo>
        <DisplayName>Michelle Bond</DisplayName>
        <AccountId>59</AccountId>
        <AccountType/>
      </UserInfo>
      <UserInfo>
        <DisplayName>SharingLinks.65199530-9763-481c-a048-378034598d7b.OrganizationEdit.2f581e5a-b4b1-4fe3-9acf-b44dafb4ba34</DisplayName>
        <AccountId>53</AccountId>
        <AccountType/>
      </UserInfo>
      <UserInfo>
        <DisplayName>Thuy Niven</DisplayName>
        <AccountId>35</AccountId>
        <AccountType/>
      </UserInfo>
      <UserInfo>
        <DisplayName>Cat Atkinson</DisplayName>
        <AccountId>293</AccountId>
        <AccountType/>
      </UserInfo>
      <UserInfo>
        <DisplayName>Audrey Leyland</DisplayName>
        <AccountId>170</AccountId>
        <AccountType/>
      </UserInfo>
    </SharedWithUsers>
    <lcf76f155ced4ddcb4097134ff3c332f xmlns="15c870d9-6a0f-4912-8fa3-3c3468ffdad0">
      <Terms xmlns="http://schemas.microsoft.com/office/infopath/2007/PartnerControls"/>
    </lcf76f155ced4ddcb4097134ff3c332f>
    <TaxCatchAll xmlns="c515e597-3792-422c-bace-4ab075231a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73F952CB02064887E1051361C9DB4C" ma:contentTypeVersion="15" ma:contentTypeDescription="Create a new document." ma:contentTypeScope="" ma:versionID="b4078d4230222ac46f1a13e68297a9d6">
  <xsd:schema xmlns:xsd="http://www.w3.org/2001/XMLSchema" xmlns:xs="http://www.w3.org/2001/XMLSchema" xmlns:p="http://schemas.microsoft.com/office/2006/metadata/properties" xmlns:ns2="15c870d9-6a0f-4912-8fa3-3c3468ffdad0" xmlns:ns3="c515e597-3792-422c-bace-4ab075231a02" targetNamespace="http://schemas.microsoft.com/office/2006/metadata/properties" ma:root="true" ma:fieldsID="a94f47514e4ba759328c2c878a7c68f4" ns2:_="" ns3:_="">
    <xsd:import namespace="15c870d9-6a0f-4912-8fa3-3c3468ffdad0"/>
    <xsd:import namespace="c515e597-3792-422c-bace-4ab07523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870d9-6a0f-4912-8fa3-3c3468ffda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27f011-1a9c-4bbb-bffd-f61e666ec8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5e597-3792-422c-bace-4ab07523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47a440-6f0b-48e6-9115-d91b5520e651}" ma:internalName="TaxCatchAll" ma:showField="CatchAllData" ma:web="c515e597-3792-422c-bace-4ab07523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603B8-19B2-42D3-B6A2-E6236B6A6F85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515e597-3792-422c-bace-4ab075231a02"/>
    <ds:schemaRef ds:uri="15c870d9-6a0f-4912-8fa3-3c3468ffdad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815DDF-2F6B-4A41-A233-8BA97B60F4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F5D7CC-1D65-4C9F-A1FC-A604D28C1D02}">
  <ds:schemaRefs>
    <ds:schemaRef ds:uri="15c870d9-6a0f-4912-8fa3-3c3468ffdad0"/>
    <ds:schemaRef ds:uri="c515e597-3792-422c-bace-4ab075231a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316</Words>
  <Application>Microsoft Office PowerPoint</Application>
  <PresentationFormat>Widescreen</PresentationFormat>
  <Paragraphs>48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Open Sans Regular</vt:lpstr>
      <vt:lpstr>Trebuchet MS</vt:lpstr>
      <vt:lpstr>Wingdings 3</vt:lpstr>
      <vt:lpstr>Facet</vt:lpstr>
      <vt:lpstr>PowerPoint Presentation</vt:lpstr>
      <vt:lpstr>CCWS Overview</vt:lpstr>
      <vt:lpstr>CCWS Quick Statistics</vt:lpstr>
      <vt:lpstr>UPS2</vt:lpstr>
      <vt:lpstr>Undergraduate Examiner Process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Waters</dc:creator>
  <cp:lastModifiedBy>Michelle Bond</cp:lastModifiedBy>
  <cp:revision>160</cp:revision>
  <dcterms:modified xsi:type="dcterms:W3CDTF">2023-04-25T08:11:15Z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0x010100DD73F952CB02064887E1051361C9DB4C</vt:lpwstr>
  </property>
  <property fmtid="{D5CDD505-2E9C-101B-9397-08002B2CF9AE}" pid="3" name="MediaServiceImageTags">
    <vt:lpwstr/>
  </property>
</Properties>
</file>