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12" r:id="rId5"/>
  </p:sldMasterIdLst>
  <p:notesMasterIdLst>
    <p:notesMasterId r:id="rId49"/>
  </p:notesMasterIdLst>
  <p:sldIdLst>
    <p:sldId id="276" r:id="rId6"/>
    <p:sldId id="277" r:id="rId7"/>
    <p:sldId id="278" r:id="rId8"/>
    <p:sldId id="285" r:id="rId9"/>
    <p:sldId id="286" r:id="rId10"/>
    <p:sldId id="287" r:id="rId11"/>
    <p:sldId id="288" r:id="rId12"/>
    <p:sldId id="289" r:id="rId13"/>
    <p:sldId id="290" r:id="rId14"/>
    <p:sldId id="291" r:id="rId15"/>
    <p:sldId id="292" r:id="rId16"/>
    <p:sldId id="293" r:id="rId17"/>
    <p:sldId id="294" r:id="rId18"/>
    <p:sldId id="295" r:id="rId19"/>
    <p:sldId id="296" r:id="rId20"/>
    <p:sldId id="297" r:id="rId21"/>
    <p:sldId id="298" r:id="rId22"/>
    <p:sldId id="299" r:id="rId23"/>
    <p:sldId id="300" r:id="rId24"/>
    <p:sldId id="301" r:id="rId25"/>
    <p:sldId id="302" r:id="rId26"/>
    <p:sldId id="303" r:id="rId27"/>
    <p:sldId id="305" r:id="rId28"/>
    <p:sldId id="306" r:id="rId29"/>
    <p:sldId id="307" r:id="rId30"/>
    <p:sldId id="317" r:id="rId31"/>
    <p:sldId id="279" r:id="rId32"/>
    <p:sldId id="308" r:id="rId33"/>
    <p:sldId id="319" r:id="rId34"/>
    <p:sldId id="320" r:id="rId35"/>
    <p:sldId id="321" r:id="rId36"/>
    <p:sldId id="327" r:id="rId37"/>
    <p:sldId id="318" r:id="rId38"/>
    <p:sldId id="326" r:id="rId39"/>
    <p:sldId id="324" r:id="rId40"/>
    <p:sldId id="322" r:id="rId41"/>
    <p:sldId id="325" r:id="rId42"/>
    <p:sldId id="328" r:id="rId43"/>
    <p:sldId id="311" r:id="rId44"/>
    <p:sldId id="310" r:id="rId45"/>
    <p:sldId id="323" r:id="rId46"/>
    <p:sldId id="283" r:id="rId47"/>
    <p:sldId id="284"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CC"/>
    <a:srgbClr val="99FFCC"/>
    <a:srgbClr val="9FFFCA"/>
    <a:srgbClr val="007033"/>
    <a:srgbClr val="007AE4"/>
    <a:srgbClr val="0071D3"/>
    <a:srgbClr val="006CC9"/>
    <a:srgbClr val="0060B3"/>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3B5187-96BD-568E-2F64-1D792DBFD25E}" v="4" dt="2021-11-30T16:00:03.200"/>
    <p1510:client id="{0C27A66E-BEF7-ED2F-46D1-8832A0BBFFE8}" v="14" dt="2022-02-10T15:59:23.313"/>
    <p1510:client id="{3267C410-C246-474C-B00F-BF85F6E7F9E1}" v="8" dt="2022-02-11T07:23:28.981"/>
    <p1510:client id="{34A369E6-C07E-4782-933E-A5495A8BE06C}" v="2" dt="2021-11-30T15:25:23.768"/>
    <p1510:client id="{379322F3-1157-4377-1480-E886D451F557}" v="36" dt="2021-11-30T15:20:11.858"/>
    <p1510:client id="{43FBB1B6-EF7D-48DF-A6DD-EEE092484BB6}" v="1" dt="2022-02-11T09:32:30.916"/>
    <p1510:client id="{5303C9C3-16FF-4D24-9A40-B70A1F481EB3}" v="25" dt="2022-02-11T09:52:23.707"/>
    <p1510:client id="{54D933C0-C5E2-7A0E-7C5A-C3B9ABE1095D}" v="97" dt="2021-12-01T09:26:46.373"/>
    <p1510:client id="{5558102D-183E-4CF7-A88B-EF6AB927AD0F}" v="12" dt="2022-02-10T18:05:05.687"/>
    <p1510:client id="{60C34D34-2999-2B2F-7678-1049F853BBDC}" v="919" dt="2021-12-01T09:02:05.390"/>
    <p1510:client id="{64DBA8A5-2C9E-1E6C-5089-A7013A7A16B3}" v="109" dt="2022-02-11T09:48:01.801"/>
    <p1510:client id="{801FBCAE-B52E-4BFA-94AE-18E607B0241F}" v="1" dt="2021-12-01T16:02:06.474"/>
    <p1510:client id="{8C997921-0DB7-4E85-A606-A9946A9F3524}" v="193" dt="2022-02-11T09:22:20.652"/>
    <p1510:client id="{A4BE8E18-566C-4635-B712-E2A07D8B94D6}" v="3" dt="2021-12-01T16:02:57.308"/>
    <p1510:client id="{A5FC0761-60AC-4F7B-93EA-FE19BF9632E5}" v="2" dt="2021-11-30T15:51:12.582"/>
    <p1510:client id="{AAC516FF-224A-FF4C-19F5-7FF0F69D0D39}" v="56" dt="2021-11-30T15:13:36.795"/>
    <p1510:client id="{B286297F-1CA0-4285-F247-9A10D6A59E17}" v="151" dt="2021-12-01T09:41:38.374"/>
    <p1510:client id="{B484462C-870C-7D88-1C17-3B645ED4F91D}" v="51" dt="2021-12-01T08:50:26.935"/>
    <p1510:client id="{BD302919-A5DC-CAC4-248B-DA2EC01C5E49}" v="97" dt="2022-02-10T17:21:24.565"/>
    <p1510:client id="{BE10E677-CC14-4CB8-974F-B4DA499BD206}" v="338" dt="2022-02-11T09:38:47.703"/>
    <p1510:client id="{CABD869A-56EC-44CC-B366-4F71DA5FA99E}" v="106" dt="2022-02-11T07:32:52.903"/>
    <p1510:client id="{E2C29B2B-CED0-BDEF-7A2A-4B65FCFB15B6}" v="3" dt="2021-11-30T15:44:03.710"/>
    <p1510:client id="{EC193B81-0EF2-470C-BC72-1BE96BB3C6F5}" v="55" dt="2021-11-30T21:18:48.6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1" Type="http://schemas.openxmlformats.org/officeDocument/2006/relationships/image" Target="../media/image19.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D14046-4BFD-455D-83C3-F45EAE48BB81}"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9D87A58A-00C2-4B76-B7F8-723BD885566E}">
      <dgm:prSet phldrT="[Text]"/>
      <dgm:spPr/>
      <dgm:t>
        <a:bodyPr/>
        <a:lstStyle/>
        <a:p>
          <a:r>
            <a:rPr lang="en-US"/>
            <a:t>SPP Work Stream 7 (S2P)</a:t>
          </a:r>
        </a:p>
      </dgm:t>
    </dgm:pt>
    <dgm:pt modelId="{4F9C1B5F-E25F-469C-A9B8-231F01391A21}" type="parTrans" cxnId="{7B9B365F-FDF7-480F-A58B-D4822A37D789}">
      <dgm:prSet/>
      <dgm:spPr/>
      <dgm:t>
        <a:bodyPr/>
        <a:lstStyle/>
        <a:p>
          <a:endParaRPr lang="en-US"/>
        </a:p>
      </dgm:t>
    </dgm:pt>
    <dgm:pt modelId="{61208A86-E9E6-4CCB-998E-985BA8EE789E}" type="sibTrans" cxnId="{7B9B365F-FDF7-480F-A58B-D4822A37D789}">
      <dgm:prSet/>
      <dgm:spPr/>
      <dgm:t>
        <a:bodyPr/>
        <a:lstStyle/>
        <a:p>
          <a:endParaRPr lang="en-US"/>
        </a:p>
      </dgm:t>
    </dgm:pt>
    <dgm:pt modelId="{1F6812CC-F1EC-4955-9CD7-BCE80290535E}">
      <dgm:prSet phldrT="[Text]"/>
      <dgm:spPr/>
      <dgm:t>
        <a:bodyPr/>
        <a:lstStyle/>
        <a:p>
          <a:r>
            <a:rPr lang="en-US"/>
            <a:t>Enhanced Financial Transparency</a:t>
          </a:r>
        </a:p>
        <a:p>
          <a:r>
            <a:rPr lang="en-US"/>
            <a:t>(EFT)</a:t>
          </a:r>
        </a:p>
      </dgm:t>
    </dgm:pt>
    <dgm:pt modelId="{C87E41AE-B4E1-44B0-876D-EE787852AE92}" type="parTrans" cxnId="{48AEDDFC-0A1D-4D60-8F28-82E769F05104}">
      <dgm:prSet/>
      <dgm:spPr/>
      <dgm:t>
        <a:bodyPr/>
        <a:lstStyle/>
        <a:p>
          <a:endParaRPr lang="en-US"/>
        </a:p>
      </dgm:t>
    </dgm:pt>
    <dgm:pt modelId="{3B5D46DE-0D74-48A6-B5E0-472C32A5A9D7}" type="sibTrans" cxnId="{48AEDDFC-0A1D-4D60-8F28-82E769F05104}">
      <dgm:prSet/>
      <dgm:spPr/>
      <dgm:t>
        <a:bodyPr/>
        <a:lstStyle/>
        <a:p>
          <a:endParaRPr lang="en-US"/>
        </a:p>
      </dgm:t>
    </dgm:pt>
    <dgm:pt modelId="{659CFAD8-A31E-4669-93F2-70C9D5FAF507}">
      <dgm:prSet phldrT="[Text]"/>
      <dgm:spPr/>
      <dgm:t>
        <a:bodyPr/>
        <a:lstStyle/>
        <a:p>
          <a:r>
            <a:rPr lang="en-US"/>
            <a:t>UPS</a:t>
          </a:r>
        </a:p>
      </dgm:t>
    </dgm:pt>
    <dgm:pt modelId="{3AAC3D9E-4E12-4632-8BF0-D51E71322B30}" type="parTrans" cxnId="{622FF2B1-1229-42B6-8DF7-84EAB1255B5C}">
      <dgm:prSet/>
      <dgm:spPr/>
      <dgm:t>
        <a:bodyPr/>
        <a:lstStyle/>
        <a:p>
          <a:endParaRPr lang="en-US"/>
        </a:p>
      </dgm:t>
    </dgm:pt>
    <dgm:pt modelId="{0C8744B5-D2EA-4350-959E-B96E04DB0AEE}" type="sibTrans" cxnId="{622FF2B1-1229-42B6-8DF7-84EAB1255B5C}">
      <dgm:prSet/>
      <dgm:spPr/>
      <dgm:t>
        <a:bodyPr/>
        <a:lstStyle/>
        <a:p>
          <a:endParaRPr lang="en-US"/>
        </a:p>
      </dgm:t>
    </dgm:pt>
    <dgm:pt modelId="{15379B64-C6DC-4A2D-8900-3D8F31F9A304}">
      <dgm:prSet phldrT="[Text]"/>
      <dgm:spPr>
        <a:solidFill>
          <a:srgbClr val="9CCDDC"/>
        </a:solidFill>
      </dgm:spPr>
      <dgm:t>
        <a:bodyPr/>
        <a:lstStyle/>
        <a:p>
          <a:r>
            <a:rPr lang="en-US"/>
            <a:t>Research Systems</a:t>
          </a:r>
        </a:p>
      </dgm:t>
    </dgm:pt>
    <dgm:pt modelId="{564E3A0B-55AB-4FEC-8DED-89055BCCD314}" type="parTrans" cxnId="{48EAFE74-D3AB-4AE7-91C4-41772419A58A}">
      <dgm:prSet/>
      <dgm:spPr/>
      <dgm:t>
        <a:bodyPr/>
        <a:lstStyle/>
        <a:p>
          <a:endParaRPr lang="en-US"/>
        </a:p>
      </dgm:t>
    </dgm:pt>
    <dgm:pt modelId="{4A73410F-4B77-49D7-870C-732251B1B991}" type="sibTrans" cxnId="{48EAFE74-D3AB-4AE7-91C4-41772419A58A}">
      <dgm:prSet/>
      <dgm:spPr/>
      <dgm:t>
        <a:bodyPr/>
        <a:lstStyle/>
        <a:p>
          <a:endParaRPr lang="en-US"/>
        </a:p>
      </dgm:t>
    </dgm:pt>
    <dgm:pt modelId="{09E0AAD2-1A9F-4B6F-BF59-B8E63305B263}">
      <dgm:prSet phldrT="[Text]"/>
      <dgm:spPr>
        <a:solidFill>
          <a:srgbClr val="92D050"/>
        </a:solidFill>
      </dgm:spPr>
      <dgm:t>
        <a:bodyPr/>
        <a:lstStyle/>
        <a:p>
          <a:r>
            <a:rPr lang="en-US"/>
            <a:t>HR Transformation</a:t>
          </a:r>
        </a:p>
      </dgm:t>
    </dgm:pt>
    <dgm:pt modelId="{FE495441-1C09-4024-9955-0179433C1A8C}" type="parTrans" cxnId="{0FCF0066-2541-4288-A137-E6EBFAA5ABD8}">
      <dgm:prSet/>
      <dgm:spPr/>
      <dgm:t>
        <a:bodyPr/>
        <a:lstStyle/>
        <a:p>
          <a:endParaRPr lang="en-US"/>
        </a:p>
      </dgm:t>
    </dgm:pt>
    <dgm:pt modelId="{951C6D1B-EF79-48F9-8F57-5B8B7F67E841}" type="sibTrans" cxnId="{0FCF0066-2541-4288-A137-E6EBFAA5ABD8}">
      <dgm:prSet/>
      <dgm:spPr/>
      <dgm:t>
        <a:bodyPr/>
        <a:lstStyle/>
        <a:p>
          <a:endParaRPr lang="en-US"/>
        </a:p>
      </dgm:t>
    </dgm:pt>
    <dgm:pt modelId="{EACC92E2-CA4F-4375-951A-BA17B5615581}">
      <dgm:prSet phldrT="[Text]"/>
      <dgm:spPr/>
      <dgm:t>
        <a:bodyPr/>
        <a:lstStyle/>
        <a:p>
          <a:r>
            <a:rPr lang="en-US"/>
            <a:t>Estates</a:t>
          </a:r>
        </a:p>
      </dgm:t>
    </dgm:pt>
    <dgm:pt modelId="{D39ABC5B-82FE-4075-9607-27E11140F806}" type="parTrans" cxnId="{149056AF-46AF-43BD-9A86-3854A5745E57}">
      <dgm:prSet/>
      <dgm:spPr/>
      <dgm:t>
        <a:bodyPr/>
        <a:lstStyle/>
        <a:p>
          <a:endParaRPr lang="en-US"/>
        </a:p>
      </dgm:t>
    </dgm:pt>
    <dgm:pt modelId="{5FC20C97-0ED2-4548-BB25-FDEE2DC2EEBD}" type="sibTrans" cxnId="{149056AF-46AF-43BD-9A86-3854A5745E57}">
      <dgm:prSet/>
      <dgm:spPr/>
      <dgm:t>
        <a:bodyPr/>
        <a:lstStyle/>
        <a:p>
          <a:endParaRPr lang="en-US"/>
        </a:p>
      </dgm:t>
    </dgm:pt>
    <dgm:pt modelId="{3AEC457E-5E2F-4C74-B2FC-2312C3C69915}">
      <dgm:prSet phldrT="[Text]"/>
      <dgm:spPr/>
      <dgm:t>
        <a:bodyPr/>
        <a:lstStyle/>
        <a:p>
          <a:r>
            <a:rPr lang="en-US"/>
            <a:t>Dependencies (Finance Transformation Programme)</a:t>
          </a:r>
        </a:p>
      </dgm:t>
    </dgm:pt>
    <dgm:pt modelId="{FFF0C29A-15E7-48D3-A231-8F4C2F66804D}" type="sibTrans" cxnId="{5FE53D83-D3CE-497B-8A13-27BEBBB097F2}">
      <dgm:prSet/>
      <dgm:spPr/>
      <dgm:t>
        <a:bodyPr/>
        <a:lstStyle/>
        <a:p>
          <a:endParaRPr lang="en-US"/>
        </a:p>
      </dgm:t>
    </dgm:pt>
    <dgm:pt modelId="{0D71DB85-A545-4000-86D6-3FA115151DFA}" type="parTrans" cxnId="{5FE53D83-D3CE-497B-8A13-27BEBBB097F2}">
      <dgm:prSet/>
      <dgm:spPr/>
      <dgm:t>
        <a:bodyPr/>
        <a:lstStyle/>
        <a:p>
          <a:endParaRPr lang="en-US"/>
        </a:p>
      </dgm:t>
    </dgm:pt>
    <dgm:pt modelId="{2C42F27B-4C1B-4102-AF2A-6FA9F2DF2E02}" type="pres">
      <dgm:prSet presAssocID="{DCD14046-4BFD-455D-83C3-F45EAE48BB81}" presName="Name0" presStyleCnt="0">
        <dgm:presLayoutVars>
          <dgm:chMax val="1"/>
          <dgm:chPref val="1"/>
          <dgm:dir/>
          <dgm:animOne val="branch"/>
          <dgm:animLvl val="lvl"/>
        </dgm:presLayoutVars>
      </dgm:prSet>
      <dgm:spPr/>
    </dgm:pt>
    <dgm:pt modelId="{5C6170F8-26D9-48AE-AD3C-D99902E14EF3}" type="pres">
      <dgm:prSet presAssocID="{3AEC457E-5E2F-4C74-B2FC-2312C3C69915}" presName="Parent" presStyleLbl="node0" presStyleIdx="0" presStyleCnt="1">
        <dgm:presLayoutVars>
          <dgm:chMax val="6"/>
          <dgm:chPref val="6"/>
        </dgm:presLayoutVars>
      </dgm:prSet>
      <dgm:spPr/>
    </dgm:pt>
    <dgm:pt modelId="{C8DBA790-6A26-4675-B0D9-77FEC8A34AE7}" type="pres">
      <dgm:prSet presAssocID="{9D87A58A-00C2-4B76-B7F8-723BD885566E}" presName="Accent1" presStyleCnt="0"/>
      <dgm:spPr/>
    </dgm:pt>
    <dgm:pt modelId="{6B1DB132-885D-4874-964A-F5187DF5A973}" type="pres">
      <dgm:prSet presAssocID="{9D87A58A-00C2-4B76-B7F8-723BD885566E}" presName="Accent" presStyleLbl="bgShp" presStyleIdx="0" presStyleCnt="6"/>
      <dgm:spPr/>
    </dgm:pt>
    <dgm:pt modelId="{51F4DDCB-CA24-472D-B77E-55A65FA469F9}" type="pres">
      <dgm:prSet presAssocID="{9D87A58A-00C2-4B76-B7F8-723BD885566E}" presName="Child1" presStyleLbl="node1" presStyleIdx="0" presStyleCnt="6">
        <dgm:presLayoutVars>
          <dgm:chMax val="0"/>
          <dgm:chPref val="0"/>
          <dgm:bulletEnabled val="1"/>
        </dgm:presLayoutVars>
      </dgm:prSet>
      <dgm:spPr/>
    </dgm:pt>
    <dgm:pt modelId="{4EA54070-4DA9-477A-9534-C58B52CDFD6E}" type="pres">
      <dgm:prSet presAssocID="{1F6812CC-F1EC-4955-9CD7-BCE80290535E}" presName="Accent2" presStyleCnt="0"/>
      <dgm:spPr/>
    </dgm:pt>
    <dgm:pt modelId="{7A75A61F-6593-4B60-81A6-06AD0A4B9773}" type="pres">
      <dgm:prSet presAssocID="{1F6812CC-F1EC-4955-9CD7-BCE80290535E}" presName="Accent" presStyleLbl="bgShp" presStyleIdx="1" presStyleCnt="6" custLinFactNeighborX="15301" custLinFactNeighborY="10290"/>
      <dgm:spPr>
        <a:blipFill rotWithShape="0">
          <a:blip xmlns:r="http://schemas.openxmlformats.org/officeDocument/2006/relationships" r:embed="rId1"/>
          <a:stretch>
            <a:fillRect/>
          </a:stretch>
        </a:blipFill>
      </dgm:spPr>
    </dgm:pt>
    <dgm:pt modelId="{84A46A1E-AA02-4163-8741-FEB7F5D8989C}" type="pres">
      <dgm:prSet presAssocID="{1F6812CC-F1EC-4955-9CD7-BCE80290535E}" presName="Child2" presStyleLbl="node1" presStyleIdx="1" presStyleCnt="6">
        <dgm:presLayoutVars>
          <dgm:chMax val="0"/>
          <dgm:chPref val="0"/>
          <dgm:bulletEnabled val="1"/>
        </dgm:presLayoutVars>
      </dgm:prSet>
      <dgm:spPr/>
    </dgm:pt>
    <dgm:pt modelId="{5FCEEADD-A5B5-43E2-ACF2-6B421ACF5114}" type="pres">
      <dgm:prSet presAssocID="{659CFAD8-A31E-4669-93F2-70C9D5FAF507}" presName="Accent3" presStyleCnt="0"/>
      <dgm:spPr/>
    </dgm:pt>
    <dgm:pt modelId="{85906A24-C561-4272-831E-5B7E600068B3}" type="pres">
      <dgm:prSet presAssocID="{659CFAD8-A31E-4669-93F2-70C9D5FAF507}" presName="Accent" presStyleLbl="bgShp" presStyleIdx="2" presStyleCnt="6" custLinFactNeighborX="880" custLinFactNeighborY="23443"/>
      <dgm:spPr/>
    </dgm:pt>
    <dgm:pt modelId="{61BAC6D0-149F-48E3-8C0E-BBA4BEAE907E}" type="pres">
      <dgm:prSet presAssocID="{659CFAD8-A31E-4669-93F2-70C9D5FAF507}" presName="Child3" presStyleLbl="node1" presStyleIdx="2" presStyleCnt="6">
        <dgm:presLayoutVars>
          <dgm:chMax val="0"/>
          <dgm:chPref val="0"/>
          <dgm:bulletEnabled val="1"/>
        </dgm:presLayoutVars>
      </dgm:prSet>
      <dgm:spPr/>
    </dgm:pt>
    <dgm:pt modelId="{C85AF7D0-DD70-4E89-83AE-B8D77D621E86}" type="pres">
      <dgm:prSet presAssocID="{15379B64-C6DC-4A2D-8900-3D8F31F9A304}" presName="Accent4" presStyleCnt="0"/>
      <dgm:spPr/>
    </dgm:pt>
    <dgm:pt modelId="{B05F59DD-8A0A-489B-A396-816C6EA23AD9}" type="pres">
      <dgm:prSet presAssocID="{15379B64-C6DC-4A2D-8900-3D8F31F9A304}" presName="Accent" presStyleLbl="bgShp" presStyleIdx="3" presStyleCnt="6" custLinFactNeighborX="-22926" custLinFactNeighborY="14293"/>
      <dgm:spPr/>
    </dgm:pt>
    <dgm:pt modelId="{DE9B2437-155D-4607-BB44-683090F6ABF4}" type="pres">
      <dgm:prSet presAssocID="{15379B64-C6DC-4A2D-8900-3D8F31F9A304}" presName="Child4" presStyleLbl="node1" presStyleIdx="3" presStyleCnt="6">
        <dgm:presLayoutVars>
          <dgm:chMax val="0"/>
          <dgm:chPref val="0"/>
          <dgm:bulletEnabled val="1"/>
        </dgm:presLayoutVars>
      </dgm:prSet>
      <dgm:spPr/>
    </dgm:pt>
    <dgm:pt modelId="{636EC27A-A5F4-4D48-B007-A020B400EC83}" type="pres">
      <dgm:prSet presAssocID="{09E0AAD2-1A9F-4B6F-BF59-B8E63305B263}" presName="Accent5" presStyleCnt="0"/>
      <dgm:spPr/>
    </dgm:pt>
    <dgm:pt modelId="{9DF82526-09AB-417D-B439-3EACF941304E}" type="pres">
      <dgm:prSet presAssocID="{09E0AAD2-1A9F-4B6F-BF59-B8E63305B263}" presName="Accent" presStyleLbl="bgShp" presStyleIdx="4" presStyleCnt="6" custAng="3427647" custLinFactNeighborX="-16756" custLinFactNeighborY="-14293"/>
      <dgm:spPr/>
    </dgm:pt>
    <dgm:pt modelId="{D6FA8804-D2E2-460A-B89E-6027AC3414DD}" type="pres">
      <dgm:prSet presAssocID="{09E0AAD2-1A9F-4B6F-BF59-B8E63305B263}" presName="Child5" presStyleLbl="node1" presStyleIdx="4" presStyleCnt="6">
        <dgm:presLayoutVars>
          <dgm:chMax val="0"/>
          <dgm:chPref val="0"/>
          <dgm:bulletEnabled val="1"/>
        </dgm:presLayoutVars>
      </dgm:prSet>
      <dgm:spPr/>
    </dgm:pt>
    <dgm:pt modelId="{5DAA000A-3637-4FB8-B023-0639FE1805C2}" type="pres">
      <dgm:prSet presAssocID="{EACC92E2-CA4F-4375-951A-BA17B5615581}" presName="Accent6" presStyleCnt="0"/>
      <dgm:spPr/>
    </dgm:pt>
    <dgm:pt modelId="{1B175221-6E24-452B-A225-45B602AFD5F3}" type="pres">
      <dgm:prSet presAssocID="{EACC92E2-CA4F-4375-951A-BA17B5615581}" presName="Accent" presStyleLbl="bgShp" presStyleIdx="5" presStyleCnt="6" custLinFactNeighborX="-1759" custLinFactNeighborY="-22618"/>
      <dgm:spPr/>
    </dgm:pt>
    <dgm:pt modelId="{8FA3F3E6-88F0-4217-8221-78F96A55C123}" type="pres">
      <dgm:prSet presAssocID="{EACC92E2-CA4F-4375-951A-BA17B5615581}" presName="Child6" presStyleLbl="node1" presStyleIdx="5" presStyleCnt="6">
        <dgm:presLayoutVars>
          <dgm:chMax val="0"/>
          <dgm:chPref val="0"/>
          <dgm:bulletEnabled val="1"/>
        </dgm:presLayoutVars>
      </dgm:prSet>
      <dgm:spPr/>
    </dgm:pt>
  </dgm:ptLst>
  <dgm:cxnLst>
    <dgm:cxn modelId="{207FA710-8EC6-4A71-834D-C45574CD51CF}" type="presOf" srcId="{DCD14046-4BFD-455D-83C3-F45EAE48BB81}" destId="{2C42F27B-4C1B-4102-AF2A-6FA9F2DF2E02}" srcOrd="0" destOrd="0" presId="urn:microsoft.com/office/officeart/2011/layout/HexagonRadial"/>
    <dgm:cxn modelId="{DBDE7124-E79A-4E76-B68D-8618969FCBC0}" type="presOf" srcId="{EACC92E2-CA4F-4375-951A-BA17B5615581}" destId="{8FA3F3E6-88F0-4217-8221-78F96A55C123}" srcOrd="0" destOrd="0" presId="urn:microsoft.com/office/officeart/2011/layout/HexagonRadial"/>
    <dgm:cxn modelId="{7B9B365F-FDF7-480F-A58B-D4822A37D789}" srcId="{3AEC457E-5E2F-4C74-B2FC-2312C3C69915}" destId="{9D87A58A-00C2-4B76-B7F8-723BD885566E}" srcOrd="0" destOrd="0" parTransId="{4F9C1B5F-E25F-469C-A9B8-231F01391A21}" sibTransId="{61208A86-E9E6-4CCB-998E-985BA8EE789E}"/>
    <dgm:cxn modelId="{0FCF0066-2541-4288-A137-E6EBFAA5ABD8}" srcId="{3AEC457E-5E2F-4C74-B2FC-2312C3C69915}" destId="{09E0AAD2-1A9F-4B6F-BF59-B8E63305B263}" srcOrd="4" destOrd="0" parTransId="{FE495441-1C09-4024-9955-0179433C1A8C}" sibTransId="{951C6D1B-EF79-48F9-8F57-5B8B7F67E841}"/>
    <dgm:cxn modelId="{F9E0F054-156C-4B6D-A4CB-3C6EBDF3E40D}" type="presOf" srcId="{1F6812CC-F1EC-4955-9CD7-BCE80290535E}" destId="{84A46A1E-AA02-4163-8741-FEB7F5D8989C}" srcOrd="0" destOrd="0" presId="urn:microsoft.com/office/officeart/2011/layout/HexagonRadial"/>
    <dgm:cxn modelId="{48EAFE74-D3AB-4AE7-91C4-41772419A58A}" srcId="{3AEC457E-5E2F-4C74-B2FC-2312C3C69915}" destId="{15379B64-C6DC-4A2D-8900-3D8F31F9A304}" srcOrd="3" destOrd="0" parTransId="{564E3A0B-55AB-4FEC-8DED-89055BCCD314}" sibTransId="{4A73410F-4B77-49D7-870C-732251B1B991}"/>
    <dgm:cxn modelId="{5FE53D83-D3CE-497B-8A13-27BEBBB097F2}" srcId="{DCD14046-4BFD-455D-83C3-F45EAE48BB81}" destId="{3AEC457E-5E2F-4C74-B2FC-2312C3C69915}" srcOrd="0" destOrd="0" parTransId="{0D71DB85-A545-4000-86D6-3FA115151DFA}" sibTransId="{FFF0C29A-15E7-48D3-A231-8F4C2F66804D}"/>
    <dgm:cxn modelId="{149056AF-46AF-43BD-9A86-3854A5745E57}" srcId="{3AEC457E-5E2F-4C74-B2FC-2312C3C69915}" destId="{EACC92E2-CA4F-4375-951A-BA17B5615581}" srcOrd="5" destOrd="0" parTransId="{D39ABC5B-82FE-4075-9607-27E11140F806}" sibTransId="{5FC20C97-0ED2-4548-BB25-FDEE2DC2EEBD}"/>
    <dgm:cxn modelId="{622FF2B1-1229-42B6-8DF7-84EAB1255B5C}" srcId="{3AEC457E-5E2F-4C74-B2FC-2312C3C69915}" destId="{659CFAD8-A31E-4669-93F2-70C9D5FAF507}" srcOrd="2" destOrd="0" parTransId="{3AAC3D9E-4E12-4632-8BF0-D51E71322B30}" sibTransId="{0C8744B5-D2EA-4350-959E-B96E04DB0AEE}"/>
    <dgm:cxn modelId="{2D1F13B5-8A38-4148-BF19-9D8BD7248BF6}" type="presOf" srcId="{15379B64-C6DC-4A2D-8900-3D8F31F9A304}" destId="{DE9B2437-155D-4607-BB44-683090F6ABF4}" srcOrd="0" destOrd="0" presId="urn:microsoft.com/office/officeart/2011/layout/HexagonRadial"/>
    <dgm:cxn modelId="{599706B6-4083-43A7-99DE-837814FD5924}" type="presOf" srcId="{09E0AAD2-1A9F-4B6F-BF59-B8E63305B263}" destId="{D6FA8804-D2E2-460A-B89E-6027AC3414DD}" srcOrd="0" destOrd="0" presId="urn:microsoft.com/office/officeart/2011/layout/HexagonRadial"/>
    <dgm:cxn modelId="{DF82D5D4-3C6E-4655-81EA-4251B57849AA}" type="presOf" srcId="{9D87A58A-00C2-4B76-B7F8-723BD885566E}" destId="{51F4DDCB-CA24-472D-B77E-55A65FA469F9}" srcOrd="0" destOrd="0" presId="urn:microsoft.com/office/officeart/2011/layout/HexagonRadial"/>
    <dgm:cxn modelId="{2B4C93E0-EAC4-41C6-B4B2-EBD727CFF86E}" type="presOf" srcId="{659CFAD8-A31E-4669-93F2-70C9D5FAF507}" destId="{61BAC6D0-149F-48E3-8C0E-BBA4BEAE907E}" srcOrd="0" destOrd="0" presId="urn:microsoft.com/office/officeart/2011/layout/HexagonRadial"/>
    <dgm:cxn modelId="{50A3D3F1-A4E8-471B-9F11-5E50AAA21BAC}" type="presOf" srcId="{3AEC457E-5E2F-4C74-B2FC-2312C3C69915}" destId="{5C6170F8-26D9-48AE-AD3C-D99902E14EF3}" srcOrd="0" destOrd="0" presId="urn:microsoft.com/office/officeart/2011/layout/HexagonRadial"/>
    <dgm:cxn modelId="{48AEDDFC-0A1D-4D60-8F28-82E769F05104}" srcId="{3AEC457E-5E2F-4C74-B2FC-2312C3C69915}" destId="{1F6812CC-F1EC-4955-9CD7-BCE80290535E}" srcOrd="1" destOrd="0" parTransId="{C87E41AE-B4E1-44B0-876D-EE787852AE92}" sibTransId="{3B5D46DE-0D74-48A6-B5E0-472C32A5A9D7}"/>
    <dgm:cxn modelId="{F75D316E-370D-40F5-85BC-AADC62A5FBD0}" type="presParOf" srcId="{2C42F27B-4C1B-4102-AF2A-6FA9F2DF2E02}" destId="{5C6170F8-26D9-48AE-AD3C-D99902E14EF3}" srcOrd="0" destOrd="0" presId="urn:microsoft.com/office/officeart/2011/layout/HexagonRadial"/>
    <dgm:cxn modelId="{38E4DCFE-835E-426E-B4DE-AC32E0EB2F43}" type="presParOf" srcId="{2C42F27B-4C1B-4102-AF2A-6FA9F2DF2E02}" destId="{C8DBA790-6A26-4675-B0D9-77FEC8A34AE7}" srcOrd="1" destOrd="0" presId="urn:microsoft.com/office/officeart/2011/layout/HexagonRadial"/>
    <dgm:cxn modelId="{1C3C6B88-0259-4F24-9811-82654E7FE898}" type="presParOf" srcId="{C8DBA790-6A26-4675-B0D9-77FEC8A34AE7}" destId="{6B1DB132-885D-4874-964A-F5187DF5A973}" srcOrd="0" destOrd="0" presId="urn:microsoft.com/office/officeart/2011/layout/HexagonRadial"/>
    <dgm:cxn modelId="{8275CEF4-B11E-493C-BD05-366CE65AC8D1}" type="presParOf" srcId="{2C42F27B-4C1B-4102-AF2A-6FA9F2DF2E02}" destId="{51F4DDCB-CA24-472D-B77E-55A65FA469F9}" srcOrd="2" destOrd="0" presId="urn:microsoft.com/office/officeart/2011/layout/HexagonRadial"/>
    <dgm:cxn modelId="{1B04D5EB-A3A2-4377-9BCB-C77CB54A8292}" type="presParOf" srcId="{2C42F27B-4C1B-4102-AF2A-6FA9F2DF2E02}" destId="{4EA54070-4DA9-477A-9534-C58B52CDFD6E}" srcOrd="3" destOrd="0" presId="urn:microsoft.com/office/officeart/2011/layout/HexagonRadial"/>
    <dgm:cxn modelId="{DC0427A3-3ED6-4F4C-AC92-736C608D1FB2}" type="presParOf" srcId="{4EA54070-4DA9-477A-9534-C58B52CDFD6E}" destId="{7A75A61F-6593-4B60-81A6-06AD0A4B9773}" srcOrd="0" destOrd="0" presId="urn:microsoft.com/office/officeart/2011/layout/HexagonRadial"/>
    <dgm:cxn modelId="{54B9A353-9AAB-4CA2-B3A6-36283BE3F6F1}" type="presParOf" srcId="{2C42F27B-4C1B-4102-AF2A-6FA9F2DF2E02}" destId="{84A46A1E-AA02-4163-8741-FEB7F5D8989C}" srcOrd="4" destOrd="0" presId="urn:microsoft.com/office/officeart/2011/layout/HexagonRadial"/>
    <dgm:cxn modelId="{02EA126B-39A6-4E38-ADD6-E8C247ED8C65}" type="presParOf" srcId="{2C42F27B-4C1B-4102-AF2A-6FA9F2DF2E02}" destId="{5FCEEADD-A5B5-43E2-ACF2-6B421ACF5114}" srcOrd="5" destOrd="0" presId="urn:microsoft.com/office/officeart/2011/layout/HexagonRadial"/>
    <dgm:cxn modelId="{ED55B2B8-99F1-4E5B-9E10-37953AAF9820}" type="presParOf" srcId="{5FCEEADD-A5B5-43E2-ACF2-6B421ACF5114}" destId="{85906A24-C561-4272-831E-5B7E600068B3}" srcOrd="0" destOrd="0" presId="urn:microsoft.com/office/officeart/2011/layout/HexagonRadial"/>
    <dgm:cxn modelId="{2CB703A5-68A4-4971-8D85-D752F4035B7C}" type="presParOf" srcId="{2C42F27B-4C1B-4102-AF2A-6FA9F2DF2E02}" destId="{61BAC6D0-149F-48E3-8C0E-BBA4BEAE907E}" srcOrd="6" destOrd="0" presId="urn:microsoft.com/office/officeart/2011/layout/HexagonRadial"/>
    <dgm:cxn modelId="{5795299F-045D-4299-B37B-FBFC9A7D9726}" type="presParOf" srcId="{2C42F27B-4C1B-4102-AF2A-6FA9F2DF2E02}" destId="{C85AF7D0-DD70-4E89-83AE-B8D77D621E86}" srcOrd="7" destOrd="0" presId="urn:microsoft.com/office/officeart/2011/layout/HexagonRadial"/>
    <dgm:cxn modelId="{D5EC39F8-F863-41D1-B49C-AD3654475235}" type="presParOf" srcId="{C85AF7D0-DD70-4E89-83AE-B8D77D621E86}" destId="{B05F59DD-8A0A-489B-A396-816C6EA23AD9}" srcOrd="0" destOrd="0" presId="urn:microsoft.com/office/officeart/2011/layout/HexagonRadial"/>
    <dgm:cxn modelId="{D951D7BB-5B69-459F-93DD-920FD0732753}" type="presParOf" srcId="{2C42F27B-4C1B-4102-AF2A-6FA9F2DF2E02}" destId="{DE9B2437-155D-4607-BB44-683090F6ABF4}" srcOrd="8" destOrd="0" presId="urn:microsoft.com/office/officeart/2011/layout/HexagonRadial"/>
    <dgm:cxn modelId="{C75808AA-3D94-4B67-BB55-8C484BD6A7D8}" type="presParOf" srcId="{2C42F27B-4C1B-4102-AF2A-6FA9F2DF2E02}" destId="{636EC27A-A5F4-4D48-B007-A020B400EC83}" srcOrd="9" destOrd="0" presId="urn:microsoft.com/office/officeart/2011/layout/HexagonRadial"/>
    <dgm:cxn modelId="{DA0587C5-9BEB-42CB-A1CE-678F7330F271}" type="presParOf" srcId="{636EC27A-A5F4-4D48-B007-A020B400EC83}" destId="{9DF82526-09AB-417D-B439-3EACF941304E}" srcOrd="0" destOrd="0" presId="urn:microsoft.com/office/officeart/2011/layout/HexagonRadial"/>
    <dgm:cxn modelId="{A9D71530-9F8A-4BD3-A112-AEF85CE8A494}" type="presParOf" srcId="{2C42F27B-4C1B-4102-AF2A-6FA9F2DF2E02}" destId="{D6FA8804-D2E2-460A-B89E-6027AC3414DD}" srcOrd="10" destOrd="0" presId="urn:microsoft.com/office/officeart/2011/layout/HexagonRadial"/>
    <dgm:cxn modelId="{FBB58F52-CB0A-41BA-A064-3203749687C2}" type="presParOf" srcId="{2C42F27B-4C1B-4102-AF2A-6FA9F2DF2E02}" destId="{5DAA000A-3637-4FB8-B023-0639FE1805C2}" srcOrd="11" destOrd="0" presId="urn:microsoft.com/office/officeart/2011/layout/HexagonRadial"/>
    <dgm:cxn modelId="{981410C1-163F-43F9-BA95-738F74009525}" type="presParOf" srcId="{5DAA000A-3637-4FB8-B023-0639FE1805C2}" destId="{1B175221-6E24-452B-A225-45B602AFD5F3}" srcOrd="0" destOrd="0" presId="urn:microsoft.com/office/officeart/2011/layout/HexagonRadial"/>
    <dgm:cxn modelId="{64106846-9DFF-4EFE-AE12-F26DD65DD486}" type="presParOf" srcId="{2C42F27B-4C1B-4102-AF2A-6FA9F2DF2E02}" destId="{8FA3F3E6-88F0-4217-8221-78F96A55C123}" srcOrd="12" destOrd="0" presId="urn:microsoft.com/office/officeart/2011/layout/HexagonRadial"/>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6170F8-26D9-48AE-AD3C-D99902E14EF3}">
      <dsp:nvSpPr>
        <dsp:cNvPr id="0" name=""/>
        <dsp:cNvSpPr/>
      </dsp:nvSpPr>
      <dsp:spPr>
        <a:xfrm>
          <a:off x="2952810" y="1748061"/>
          <a:ext cx="2221862" cy="1922001"/>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Dependencies (Finance Transformation Programme)</a:t>
          </a:r>
        </a:p>
      </dsp:txBody>
      <dsp:txXfrm>
        <a:off x="3321004" y="2066564"/>
        <a:ext cx="1485474" cy="1284995"/>
      </dsp:txXfrm>
    </dsp:sp>
    <dsp:sp modelId="{7A75A61F-6593-4B60-81A6-06AD0A4B9773}">
      <dsp:nvSpPr>
        <dsp:cNvPr id="0" name=""/>
        <dsp:cNvSpPr/>
      </dsp:nvSpPr>
      <dsp:spPr>
        <a:xfrm>
          <a:off x="4472391" y="902839"/>
          <a:ext cx="838302" cy="722308"/>
        </a:xfrm>
        <a:prstGeom prst="hexagon">
          <a:avLst>
            <a:gd name="adj" fmla="val 28900"/>
            <a:gd name="vf" fmla="val 115470"/>
          </a:avLst>
        </a:prstGeom>
        <a:blipFill rotWithShape="0">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51F4DDCB-CA24-472D-B77E-55A65FA469F9}">
      <dsp:nvSpPr>
        <dsp:cNvPr id="0" name=""/>
        <dsp:cNvSpPr/>
      </dsp:nvSpPr>
      <dsp:spPr>
        <a:xfrm>
          <a:off x="3157475" y="0"/>
          <a:ext cx="1820800" cy="1575206"/>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SPP Work Stream 7 (S2P)</a:t>
          </a:r>
        </a:p>
      </dsp:txBody>
      <dsp:txXfrm>
        <a:off x="3459220" y="261045"/>
        <a:ext cx="1217310" cy="1053116"/>
      </dsp:txXfrm>
    </dsp:sp>
    <dsp:sp modelId="{85906A24-C561-4272-831E-5B7E600068B3}">
      <dsp:nvSpPr>
        <dsp:cNvPr id="0" name=""/>
        <dsp:cNvSpPr/>
      </dsp:nvSpPr>
      <dsp:spPr>
        <a:xfrm>
          <a:off x="5329864" y="2348176"/>
          <a:ext cx="838302" cy="72230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A46A1E-AA02-4163-8741-FEB7F5D8989C}">
      <dsp:nvSpPr>
        <dsp:cNvPr id="0" name=""/>
        <dsp:cNvSpPr/>
      </dsp:nvSpPr>
      <dsp:spPr>
        <a:xfrm>
          <a:off x="4827361" y="968857"/>
          <a:ext cx="1820800" cy="1575206"/>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Enhanced Financial Transparency</a:t>
          </a:r>
        </a:p>
        <a:p>
          <a:pPr marL="0" lvl="0" indent="0" algn="ctr" defTabSz="666750">
            <a:lnSpc>
              <a:spcPct val="90000"/>
            </a:lnSpc>
            <a:spcBef>
              <a:spcPct val="0"/>
            </a:spcBef>
            <a:spcAft>
              <a:spcPct val="35000"/>
            </a:spcAft>
            <a:buNone/>
          </a:pPr>
          <a:r>
            <a:rPr lang="en-US" sz="1500" kern="1200"/>
            <a:t>(EFT)</a:t>
          </a:r>
        </a:p>
      </dsp:txBody>
      <dsp:txXfrm>
        <a:off x="5129106" y="1229902"/>
        <a:ext cx="1217310" cy="1053116"/>
      </dsp:txXfrm>
    </dsp:sp>
    <dsp:sp modelId="{B05F59DD-8A0A-489B-A396-816C6EA23AD9}">
      <dsp:nvSpPr>
        <dsp:cNvPr id="0" name=""/>
        <dsp:cNvSpPr/>
      </dsp:nvSpPr>
      <dsp:spPr>
        <a:xfrm>
          <a:off x="4450663" y="3806356"/>
          <a:ext cx="838302" cy="72230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BAC6D0-149F-48E3-8C0E-BBA4BEAE907E}">
      <dsp:nvSpPr>
        <dsp:cNvPr id="0" name=""/>
        <dsp:cNvSpPr/>
      </dsp:nvSpPr>
      <dsp:spPr>
        <a:xfrm>
          <a:off x="4827361" y="2873519"/>
          <a:ext cx="1820800" cy="1575206"/>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UPS</a:t>
          </a:r>
        </a:p>
      </dsp:txBody>
      <dsp:txXfrm>
        <a:off x="5129106" y="3134564"/>
        <a:ext cx="1217310" cy="1053116"/>
      </dsp:txXfrm>
    </dsp:sp>
    <dsp:sp modelId="{9DF82526-09AB-417D-B439-3EACF941304E}">
      <dsp:nvSpPr>
        <dsp:cNvPr id="0" name=""/>
        <dsp:cNvSpPr/>
      </dsp:nvSpPr>
      <dsp:spPr>
        <a:xfrm rot="3427647">
          <a:off x="2816478" y="3758102"/>
          <a:ext cx="838302" cy="72230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9B2437-155D-4607-BB44-683090F6ABF4}">
      <dsp:nvSpPr>
        <dsp:cNvPr id="0" name=""/>
        <dsp:cNvSpPr/>
      </dsp:nvSpPr>
      <dsp:spPr>
        <a:xfrm>
          <a:off x="3157475" y="3843460"/>
          <a:ext cx="1820800" cy="1575206"/>
        </a:xfrm>
        <a:prstGeom prst="hexagon">
          <a:avLst>
            <a:gd name="adj" fmla="val 28570"/>
            <a:gd name="vf" fmla="val 115470"/>
          </a:avLst>
        </a:prstGeom>
        <a:solidFill>
          <a:srgbClr val="9CCDD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Research Systems</a:t>
          </a:r>
        </a:p>
      </dsp:txBody>
      <dsp:txXfrm>
        <a:off x="3459220" y="4104505"/>
        <a:ext cx="1217310" cy="1053116"/>
      </dsp:txXfrm>
    </dsp:sp>
    <dsp:sp modelId="{1B175221-6E24-452B-A225-45B602AFD5F3}">
      <dsp:nvSpPr>
        <dsp:cNvPr id="0" name=""/>
        <dsp:cNvSpPr/>
      </dsp:nvSpPr>
      <dsp:spPr>
        <a:xfrm>
          <a:off x="1947813" y="2348180"/>
          <a:ext cx="838302" cy="72230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FA8804-D2E2-460A-B89E-6027AC3414DD}">
      <dsp:nvSpPr>
        <dsp:cNvPr id="0" name=""/>
        <dsp:cNvSpPr/>
      </dsp:nvSpPr>
      <dsp:spPr>
        <a:xfrm>
          <a:off x="1479837" y="2874602"/>
          <a:ext cx="1820800" cy="1575206"/>
        </a:xfrm>
        <a:prstGeom prst="hexagon">
          <a:avLst>
            <a:gd name="adj" fmla="val 28570"/>
            <a:gd name="vf" fmla="val 11547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HR Transformation</a:t>
          </a:r>
        </a:p>
      </dsp:txBody>
      <dsp:txXfrm>
        <a:off x="1781582" y="3135647"/>
        <a:ext cx="1217310" cy="1053116"/>
      </dsp:txXfrm>
    </dsp:sp>
    <dsp:sp modelId="{8FA3F3E6-88F0-4217-8221-78F96A55C123}">
      <dsp:nvSpPr>
        <dsp:cNvPr id="0" name=""/>
        <dsp:cNvSpPr/>
      </dsp:nvSpPr>
      <dsp:spPr>
        <a:xfrm>
          <a:off x="1479837" y="966690"/>
          <a:ext cx="1820800" cy="1575206"/>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Estates</a:t>
          </a:r>
        </a:p>
      </dsp:txBody>
      <dsp:txXfrm>
        <a:off x="1781582" y="1227735"/>
        <a:ext cx="1217310" cy="1053116"/>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BC3A6F-FD40-4436-B86A-022629A83D8A}" type="datetimeFigureOut">
              <a:rPr lang="en-US"/>
              <a:t>2/11/2022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0DFCB0-0E38-4528-9CD9-76BC538B65E2}" type="slidenum">
              <a:rPr lang="en-US"/>
              <a:t>‹#›</a:t>
            </a:fld>
            <a:endParaRPr lang="en-US"/>
          </a:p>
        </p:txBody>
      </p:sp>
    </p:spTree>
    <p:extLst>
      <p:ext uri="{BB962C8B-B14F-4D97-AF65-F5344CB8AC3E}">
        <p14:creationId xmlns:p14="http://schemas.microsoft.com/office/powerpoint/2010/main" val="2566310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AC50B64-ABCB-46B1-AFB0-56CBF1B22ED0}" type="slidenum">
              <a:rPr lang="en-GB" altLang="en-US" smtClean="0"/>
              <a:pPr eaLnBrk="1" hangingPunct="1">
                <a:spcBef>
                  <a:spcPct val="0"/>
                </a:spcBef>
              </a:pPr>
              <a:t>2</a:t>
            </a:fld>
            <a:endParaRPr lang="en-GB" altLang="en-US"/>
          </a:p>
        </p:txBody>
      </p:sp>
      <p:sp>
        <p:nvSpPr>
          <p:cNvPr id="11267" name="Rectangle 2"/>
          <p:cNvSpPr>
            <a:spLocks noGrp="1" noRot="1" noChangeAspect="1" noChangeArrowheads="1" noTextEdit="1"/>
          </p:cNvSpPr>
          <p:nvPr>
            <p:ph type="sldImg"/>
          </p:nvPr>
        </p:nvSpPr>
        <p:spPr>
          <a:xfrm>
            <a:off x="90488" y="744538"/>
            <a:ext cx="6616700" cy="3722687"/>
          </a:xfrm>
          <a:ln/>
        </p:spPr>
      </p:sp>
      <p:sp>
        <p:nvSpPr>
          <p:cNvPr id="1126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924637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6A77D6-62E3-473B-879E-3AAAF1411CE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4636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6A77D6-62E3-473B-879E-3AAAF1411CE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8339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6A77D6-62E3-473B-879E-3AAAF1411CE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7436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6A77D6-62E3-473B-879E-3AAAF1411CE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367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6A77D6-62E3-473B-879E-3AAAF1411CE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806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MB</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6A77D6-62E3-473B-879E-3AAAF1411CE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78934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MB</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6A77D6-62E3-473B-879E-3AAAF1411CE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161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6A77D6-62E3-473B-879E-3AAAF1411CE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13983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6A77D6-62E3-473B-879E-3AAAF1411CE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8150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AC50B64-ABCB-46B1-AFB0-56CBF1B22ED0}" type="slidenum">
              <a:rPr lang="en-GB" altLang="en-US" smtClean="0"/>
              <a:pPr eaLnBrk="1" hangingPunct="1">
                <a:spcBef>
                  <a:spcPct val="0"/>
                </a:spcBef>
              </a:pPr>
              <a:t>26</a:t>
            </a:fld>
            <a:endParaRPr lang="en-GB" altLang="en-US"/>
          </a:p>
        </p:txBody>
      </p:sp>
      <p:sp>
        <p:nvSpPr>
          <p:cNvPr id="11267" name="Rectangle 2"/>
          <p:cNvSpPr>
            <a:spLocks noGrp="1" noRot="1" noChangeAspect="1" noChangeArrowheads="1" noTextEdit="1"/>
          </p:cNvSpPr>
          <p:nvPr>
            <p:ph type="sldImg"/>
          </p:nvPr>
        </p:nvSpPr>
        <p:spPr>
          <a:xfrm>
            <a:off x="90488" y="744538"/>
            <a:ext cx="6616700" cy="3722687"/>
          </a:xfrm>
          <a:ln/>
        </p:spPr>
      </p:sp>
      <p:sp>
        <p:nvSpPr>
          <p:cNvPr id="1126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02781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DB</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6A77D6-62E3-473B-879E-3AAAF1411CE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6040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AC50B64-ABCB-46B1-AFB0-56CBF1B22ED0}" type="slidenum">
              <a:rPr lang="en-GB" altLang="en-US" smtClean="0"/>
              <a:pPr eaLnBrk="1" hangingPunct="1">
                <a:spcBef>
                  <a:spcPct val="0"/>
                </a:spcBef>
              </a:pPr>
              <a:t>27</a:t>
            </a:fld>
            <a:endParaRPr lang="en-GB" altLang="en-US"/>
          </a:p>
        </p:txBody>
      </p:sp>
      <p:sp>
        <p:nvSpPr>
          <p:cNvPr id="11267" name="Rectangle 2"/>
          <p:cNvSpPr>
            <a:spLocks noGrp="1" noRot="1" noChangeAspect="1" noChangeArrowheads="1" noTextEdit="1"/>
          </p:cNvSpPr>
          <p:nvPr>
            <p:ph type="sldImg"/>
          </p:nvPr>
        </p:nvSpPr>
        <p:spPr>
          <a:xfrm>
            <a:off x="90488" y="744538"/>
            <a:ext cx="6616700" cy="3722687"/>
          </a:xfrm>
          <a:ln/>
        </p:spPr>
      </p:sp>
      <p:sp>
        <p:nvSpPr>
          <p:cNvPr id="1126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585612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AC50B64-ABCB-46B1-AFB0-56CBF1B22ED0}" type="slidenum">
              <a:rPr lang="en-GB" altLang="en-US" smtClean="0"/>
              <a:pPr eaLnBrk="1" hangingPunct="1">
                <a:spcBef>
                  <a:spcPct val="0"/>
                </a:spcBef>
              </a:pPr>
              <a:t>32</a:t>
            </a:fld>
            <a:endParaRPr lang="en-GB" altLang="en-US"/>
          </a:p>
        </p:txBody>
      </p:sp>
      <p:sp>
        <p:nvSpPr>
          <p:cNvPr id="11267" name="Rectangle 2"/>
          <p:cNvSpPr>
            <a:spLocks noGrp="1" noRot="1" noChangeAspect="1" noChangeArrowheads="1" noTextEdit="1"/>
          </p:cNvSpPr>
          <p:nvPr>
            <p:ph type="sldImg"/>
          </p:nvPr>
        </p:nvSpPr>
        <p:spPr>
          <a:xfrm>
            <a:off x="90488" y="744538"/>
            <a:ext cx="6616700" cy="3722687"/>
          </a:xfrm>
          <a:ln/>
        </p:spPr>
      </p:sp>
      <p:sp>
        <p:nvSpPr>
          <p:cNvPr id="1126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8583389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AC50B64-ABCB-46B1-AFB0-56CBF1B22ED0}" type="slidenum">
              <a:rPr lang="en-GB" altLang="en-US" smtClean="0"/>
              <a:pPr eaLnBrk="1" hangingPunct="1">
                <a:spcBef>
                  <a:spcPct val="0"/>
                </a:spcBef>
              </a:pPr>
              <a:t>34</a:t>
            </a:fld>
            <a:endParaRPr lang="en-GB" altLang="en-US"/>
          </a:p>
        </p:txBody>
      </p:sp>
      <p:sp>
        <p:nvSpPr>
          <p:cNvPr id="11267" name="Rectangle 2"/>
          <p:cNvSpPr>
            <a:spLocks noGrp="1" noRot="1" noChangeAspect="1" noChangeArrowheads="1" noTextEdit="1"/>
          </p:cNvSpPr>
          <p:nvPr>
            <p:ph type="sldImg"/>
          </p:nvPr>
        </p:nvSpPr>
        <p:spPr>
          <a:xfrm>
            <a:off x="90488" y="744538"/>
            <a:ext cx="6616700" cy="3722687"/>
          </a:xfrm>
          <a:ln/>
        </p:spPr>
      </p:sp>
      <p:sp>
        <p:nvSpPr>
          <p:cNvPr id="1126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42449184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AC50B64-ABCB-46B1-AFB0-56CBF1B22ED0}" type="slidenum">
              <a:rPr lang="en-GB" altLang="en-US" smtClean="0"/>
              <a:pPr eaLnBrk="1" hangingPunct="1">
                <a:spcBef>
                  <a:spcPct val="0"/>
                </a:spcBef>
              </a:pPr>
              <a:t>38</a:t>
            </a:fld>
            <a:endParaRPr lang="en-GB" altLang="en-US"/>
          </a:p>
        </p:txBody>
      </p:sp>
      <p:sp>
        <p:nvSpPr>
          <p:cNvPr id="11267" name="Rectangle 2"/>
          <p:cNvSpPr>
            <a:spLocks noGrp="1" noRot="1" noChangeAspect="1" noChangeArrowheads="1" noTextEdit="1"/>
          </p:cNvSpPr>
          <p:nvPr>
            <p:ph type="sldImg"/>
          </p:nvPr>
        </p:nvSpPr>
        <p:spPr>
          <a:xfrm>
            <a:off x="90488" y="744538"/>
            <a:ext cx="6616700" cy="3722687"/>
          </a:xfrm>
          <a:ln/>
        </p:spPr>
      </p:sp>
      <p:sp>
        <p:nvSpPr>
          <p:cNvPr id="1126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9447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DB</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6A77D6-62E3-473B-879E-3AAAF1411CE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7962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DB</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6A77D6-62E3-473B-879E-3AAAF1411CE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4686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DB</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6A77D6-62E3-473B-879E-3AAAF1411CE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9375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6A77D6-62E3-473B-879E-3AAAF1411CE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0142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6A77D6-62E3-473B-879E-3AAAF1411CE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3299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6A77D6-62E3-473B-879E-3AAAF1411CE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0569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6A77D6-62E3-473B-879E-3AAAF1411CE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8312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13">
            <a:extLst>
              <a:ext uri="{FF2B5EF4-FFF2-40B4-BE49-F238E27FC236}">
                <a16:creationId xmlns:a16="http://schemas.microsoft.com/office/drawing/2014/main" id="{5625AB8A-B804-4C05-BD28-FB95C54EF652}"/>
              </a:ext>
            </a:extLst>
          </p:cNvPr>
          <p:cNvSpPr>
            <a:spLocks noChangeArrowheads="1"/>
          </p:cNvSpPr>
          <p:nvPr/>
        </p:nvSpPr>
        <p:spPr bwMode="auto">
          <a:xfrm>
            <a:off x="1" y="5365751"/>
            <a:ext cx="12187767" cy="665163"/>
          </a:xfrm>
          <a:prstGeom prst="rect">
            <a:avLst/>
          </a:prstGeom>
          <a:solidFill>
            <a:srgbClr val="003E72"/>
          </a:solidFill>
          <a:ln>
            <a:noFill/>
          </a:ln>
          <a:effectLst/>
          <a:extLst>
            <a:ext uri="{91240B29-F687-4F45-9708-019B960494DF}">
              <a14:hiddenLine xmlns:a14="http://schemas.microsoft.com/office/drawing/2010/main" w="127">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 name="Rectangle 14">
            <a:extLst>
              <a:ext uri="{FF2B5EF4-FFF2-40B4-BE49-F238E27FC236}">
                <a16:creationId xmlns:a16="http://schemas.microsoft.com/office/drawing/2014/main" id="{F7517D6D-681A-4295-9A0D-8CED85D1C217}"/>
              </a:ext>
            </a:extLst>
          </p:cNvPr>
          <p:cNvSpPr>
            <a:spLocks noChangeArrowheads="1"/>
          </p:cNvSpPr>
          <p:nvPr/>
        </p:nvSpPr>
        <p:spPr bwMode="auto">
          <a:xfrm>
            <a:off x="1" y="6030914"/>
            <a:ext cx="12187767" cy="173037"/>
          </a:xfrm>
          <a:prstGeom prst="rect">
            <a:avLst/>
          </a:prstGeom>
          <a:solidFill>
            <a:srgbClr val="6AADE4"/>
          </a:solidFill>
          <a:ln>
            <a:noFill/>
          </a:ln>
          <a:effectLst/>
          <a:extLst>
            <a:ext uri="{91240B29-F687-4F45-9708-019B960494DF}">
              <a14:hiddenLine xmlns:a14="http://schemas.microsoft.com/office/drawing/2010/main" w="127">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122" name="Rectangle 2"/>
          <p:cNvSpPr>
            <a:spLocks noGrp="1" noChangeArrowheads="1"/>
          </p:cNvSpPr>
          <p:nvPr>
            <p:ph type="ctrTitle"/>
          </p:nvPr>
        </p:nvSpPr>
        <p:spPr>
          <a:xfrm>
            <a:off x="512234" y="2016126"/>
            <a:ext cx="11165417" cy="576263"/>
          </a:xfrm>
        </p:spPr>
        <p:txBody>
          <a:bodyPr/>
          <a:lstStyle>
            <a:lvl1pPr>
              <a:defRPr sz="3600"/>
            </a:lvl1pPr>
          </a:lstStyle>
          <a:p>
            <a:pPr lvl="0"/>
            <a:r>
              <a:rPr lang="en-GB" altLang="en-US" noProof="0"/>
              <a:t>Click to edit Master title style</a:t>
            </a:r>
          </a:p>
        </p:txBody>
      </p:sp>
      <p:sp>
        <p:nvSpPr>
          <p:cNvPr id="5123" name="Rectangle 3"/>
          <p:cNvSpPr>
            <a:spLocks noGrp="1" noChangeArrowheads="1"/>
          </p:cNvSpPr>
          <p:nvPr>
            <p:ph type="subTitle" idx="1"/>
          </p:nvPr>
        </p:nvSpPr>
        <p:spPr>
          <a:xfrm>
            <a:off x="512234" y="2774950"/>
            <a:ext cx="11165417" cy="539750"/>
          </a:xfrm>
        </p:spPr>
        <p:txBody>
          <a:bodyPr/>
          <a:lstStyle>
            <a:lvl1pPr marL="0" indent="0">
              <a:buFontTx/>
              <a:buNone/>
              <a:defRPr sz="1800" b="1">
                <a:solidFill>
                  <a:schemeClr val="tx2"/>
                </a:solidFill>
              </a:defRPr>
            </a:lvl1pPr>
          </a:lstStyle>
          <a:p>
            <a:pPr lvl="0"/>
            <a:r>
              <a:rPr lang="en-GB" altLang="en-US" noProof="0"/>
              <a:t>Click to edit Master subtitle style</a:t>
            </a:r>
          </a:p>
        </p:txBody>
      </p:sp>
      <p:sp>
        <p:nvSpPr>
          <p:cNvPr id="6" name="Rectangle 10">
            <a:extLst>
              <a:ext uri="{FF2B5EF4-FFF2-40B4-BE49-F238E27FC236}">
                <a16:creationId xmlns:a16="http://schemas.microsoft.com/office/drawing/2014/main" id="{4E20DC7D-5229-49FD-AE0A-6709536DD943}"/>
              </a:ext>
            </a:extLst>
          </p:cNvPr>
          <p:cNvSpPr>
            <a:spLocks noGrp="1" noChangeArrowheads="1"/>
          </p:cNvSpPr>
          <p:nvPr>
            <p:ph type="sldNum" sz="quarter" idx="10"/>
          </p:nvPr>
        </p:nvSpPr>
        <p:spPr>
          <a:xfrm>
            <a:off x="10483851" y="6448425"/>
            <a:ext cx="1200149" cy="179388"/>
          </a:xfrm>
        </p:spPr>
        <p:txBody>
          <a:bodyPr/>
          <a:lstStyle>
            <a:lvl1pPr>
              <a:defRPr>
                <a:solidFill>
                  <a:schemeClr val="tx1"/>
                </a:solidFill>
              </a:defRPr>
            </a:lvl1pPr>
          </a:lstStyle>
          <a:p>
            <a:fld id="{B97AC216-041A-44A4-B5AB-80C1521BAB14}" type="slidenum">
              <a:rPr lang="en-GB" altLang="en-US"/>
              <a:pPr/>
              <a:t>‹#›</a:t>
            </a:fld>
            <a:endParaRPr lang="en-GB" altLang="en-US"/>
          </a:p>
        </p:txBody>
      </p:sp>
    </p:spTree>
    <p:extLst>
      <p:ext uri="{BB962C8B-B14F-4D97-AF65-F5344CB8AC3E}">
        <p14:creationId xmlns:p14="http://schemas.microsoft.com/office/powerpoint/2010/main" val="4084210186"/>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6">
            <a:extLst>
              <a:ext uri="{FF2B5EF4-FFF2-40B4-BE49-F238E27FC236}">
                <a16:creationId xmlns:a16="http://schemas.microsoft.com/office/drawing/2014/main" id="{9C73F3B9-EB4B-48B0-A499-3A6BEF8D4633}"/>
              </a:ext>
            </a:extLst>
          </p:cNvPr>
          <p:cNvSpPr>
            <a:spLocks noGrp="1" noChangeArrowheads="1"/>
          </p:cNvSpPr>
          <p:nvPr>
            <p:ph type="sldNum" sz="quarter" idx="10"/>
          </p:nvPr>
        </p:nvSpPr>
        <p:spPr>
          <a:ln/>
        </p:spPr>
        <p:txBody>
          <a:bodyPr/>
          <a:lstStyle>
            <a:lvl1pPr>
              <a:defRPr/>
            </a:lvl1pPr>
          </a:lstStyle>
          <a:p>
            <a:fld id="{0E00A4F9-908B-416C-9D26-7A92CE4F39D6}" type="slidenum">
              <a:rPr lang="en-GB" altLang="en-US"/>
              <a:pPr/>
              <a:t>‹#›</a:t>
            </a:fld>
            <a:endParaRPr lang="en-GB" altLang="en-US"/>
          </a:p>
        </p:txBody>
      </p:sp>
    </p:spTree>
    <p:extLst>
      <p:ext uri="{BB962C8B-B14F-4D97-AF65-F5344CB8AC3E}">
        <p14:creationId xmlns:p14="http://schemas.microsoft.com/office/powerpoint/2010/main" val="42092297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87884" y="398463"/>
            <a:ext cx="2791883" cy="5376862"/>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512233" y="398463"/>
            <a:ext cx="8172451" cy="53768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6">
            <a:extLst>
              <a:ext uri="{FF2B5EF4-FFF2-40B4-BE49-F238E27FC236}">
                <a16:creationId xmlns:a16="http://schemas.microsoft.com/office/drawing/2014/main" id="{0DF798D2-1C06-4475-BA0D-CA6FB90A27AA}"/>
              </a:ext>
            </a:extLst>
          </p:cNvPr>
          <p:cNvSpPr>
            <a:spLocks noGrp="1" noChangeArrowheads="1"/>
          </p:cNvSpPr>
          <p:nvPr>
            <p:ph type="sldNum" sz="quarter" idx="10"/>
          </p:nvPr>
        </p:nvSpPr>
        <p:spPr>
          <a:ln/>
        </p:spPr>
        <p:txBody>
          <a:bodyPr/>
          <a:lstStyle>
            <a:lvl1pPr>
              <a:defRPr/>
            </a:lvl1pPr>
          </a:lstStyle>
          <a:p>
            <a:fld id="{80954144-9285-4E94-97F5-BA7785277F49}" type="slidenum">
              <a:rPr lang="en-GB" altLang="en-US"/>
              <a:pPr/>
              <a:t>‹#›</a:t>
            </a:fld>
            <a:endParaRPr lang="en-GB" altLang="en-US"/>
          </a:p>
        </p:txBody>
      </p:sp>
    </p:spTree>
    <p:extLst>
      <p:ext uri="{BB962C8B-B14F-4D97-AF65-F5344CB8AC3E}">
        <p14:creationId xmlns:p14="http://schemas.microsoft.com/office/powerpoint/2010/main" val="378503919"/>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13">
            <a:extLst>
              <a:ext uri="{FF2B5EF4-FFF2-40B4-BE49-F238E27FC236}">
                <a16:creationId xmlns:a16="http://schemas.microsoft.com/office/drawing/2014/main" id="{5625AB8A-B804-4C05-BD28-FB95C54EF652}"/>
              </a:ext>
            </a:extLst>
          </p:cNvPr>
          <p:cNvSpPr>
            <a:spLocks noChangeArrowheads="1"/>
          </p:cNvSpPr>
          <p:nvPr/>
        </p:nvSpPr>
        <p:spPr bwMode="auto">
          <a:xfrm>
            <a:off x="1" y="5365751"/>
            <a:ext cx="12187767" cy="665163"/>
          </a:xfrm>
          <a:prstGeom prst="rect">
            <a:avLst/>
          </a:prstGeom>
          <a:solidFill>
            <a:srgbClr val="003E72"/>
          </a:solidFill>
          <a:ln>
            <a:noFill/>
          </a:ln>
          <a:effectLst/>
          <a:extLst>
            <a:ext uri="{91240B29-F687-4F45-9708-019B960494DF}">
              <a14:hiddenLine xmlns:a14="http://schemas.microsoft.com/office/drawing/2010/main" w="127">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 name="Rectangle 14">
            <a:extLst>
              <a:ext uri="{FF2B5EF4-FFF2-40B4-BE49-F238E27FC236}">
                <a16:creationId xmlns:a16="http://schemas.microsoft.com/office/drawing/2014/main" id="{F7517D6D-681A-4295-9A0D-8CED85D1C217}"/>
              </a:ext>
            </a:extLst>
          </p:cNvPr>
          <p:cNvSpPr>
            <a:spLocks noChangeArrowheads="1"/>
          </p:cNvSpPr>
          <p:nvPr/>
        </p:nvSpPr>
        <p:spPr bwMode="auto">
          <a:xfrm>
            <a:off x="1" y="6030914"/>
            <a:ext cx="12187767" cy="173037"/>
          </a:xfrm>
          <a:prstGeom prst="rect">
            <a:avLst/>
          </a:prstGeom>
          <a:solidFill>
            <a:srgbClr val="6AADE4"/>
          </a:solidFill>
          <a:ln>
            <a:noFill/>
          </a:ln>
          <a:effectLst/>
          <a:extLst>
            <a:ext uri="{91240B29-F687-4F45-9708-019B960494DF}">
              <a14:hiddenLine xmlns:a14="http://schemas.microsoft.com/office/drawing/2010/main" w="127">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122" name="Rectangle 2"/>
          <p:cNvSpPr>
            <a:spLocks noGrp="1" noChangeArrowheads="1"/>
          </p:cNvSpPr>
          <p:nvPr>
            <p:ph type="ctrTitle"/>
          </p:nvPr>
        </p:nvSpPr>
        <p:spPr>
          <a:xfrm>
            <a:off x="512234" y="2016126"/>
            <a:ext cx="11165417" cy="576263"/>
          </a:xfrm>
        </p:spPr>
        <p:txBody>
          <a:bodyPr/>
          <a:lstStyle>
            <a:lvl1pPr>
              <a:defRPr sz="3600"/>
            </a:lvl1pPr>
          </a:lstStyle>
          <a:p>
            <a:pPr lvl="0"/>
            <a:r>
              <a:rPr lang="en-GB" altLang="en-US" noProof="0"/>
              <a:t>Click to edit Master title style</a:t>
            </a:r>
          </a:p>
        </p:txBody>
      </p:sp>
      <p:sp>
        <p:nvSpPr>
          <p:cNvPr id="5123" name="Rectangle 3"/>
          <p:cNvSpPr>
            <a:spLocks noGrp="1" noChangeArrowheads="1"/>
          </p:cNvSpPr>
          <p:nvPr>
            <p:ph type="subTitle" idx="1"/>
          </p:nvPr>
        </p:nvSpPr>
        <p:spPr>
          <a:xfrm>
            <a:off x="512234" y="2774950"/>
            <a:ext cx="11165417" cy="539750"/>
          </a:xfrm>
        </p:spPr>
        <p:txBody>
          <a:bodyPr/>
          <a:lstStyle>
            <a:lvl1pPr marL="0" indent="0">
              <a:buFontTx/>
              <a:buNone/>
              <a:defRPr sz="1800" b="1">
                <a:solidFill>
                  <a:schemeClr val="tx2"/>
                </a:solidFill>
              </a:defRPr>
            </a:lvl1pPr>
          </a:lstStyle>
          <a:p>
            <a:pPr lvl="0"/>
            <a:r>
              <a:rPr lang="en-GB" altLang="en-US" noProof="0"/>
              <a:t>Click to edit Master subtitle style</a:t>
            </a:r>
          </a:p>
        </p:txBody>
      </p:sp>
      <p:sp>
        <p:nvSpPr>
          <p:cNvPr id="6" name="Rectangle 10">
            <a:extLst>
              <a:ext uri="{FF2B5EF4-FFF2-40B4-BE49-F238E27FC236}">
                <a16:creationId xmlns:a16="http://schemas.microsoft.com/office/drawing/2014/main" id="{4E20DC7D-5229-49FD-AE0A-6709536DD943}"/>
              </a:ext>
            </a:extLst>
          </p:cNvPr>
          <p:cNvSpPr>
            <a:spLocks noGrp="1" noChangeArrowheads="1"/>
          </p:cNvSpPr>
          <p:nvPr>
            <p:ph type="sldNum" sz="quarter" idx="10"/>
          </p:nvPr>
        </p:nvSpPr>
        <p:spPr>
          <a:xfrm>
            <a:off x="10483851" y="6448425"/>
            <a:ext cx="1200149" cy="179388"/>
          </a:xfrm>
        </p:spPr>
        <p:txBody>
          <a:bodyPr/>
          <a:lstStyle>
            <a:lvl1pPr>
              <a:defRPr>
                <a:solidFill>
                  <a:schemeClr val="tx1"/>
                </a:solidFill>
              </a:defRPr>
            </a:lvl1pPr>
          </a:lstStyle>
          <a:p>
            <a:fld id="{B97AC216-041A-44A4-B5AB-80C1521BAB14}" type="slidenum">
              <a:rPr lang="en-GB" altLang="en-US"/>
              <a:pPr/>
              <a:t>‹#›</a:t>
            </a:fld>
            <a:endParaRPr lang="en-GB" altLang="en-US"/>
          </a:p>
        </p:txBody>
      </p:sp>
    </p:spTree>
    <p:extLst>
      <p:ext uri="{BB962C8B-B14F-4D97-AF65-F5344CB8AC3E}">
        <p14:creationId xmlns:p14="http://schemas.microsoft.com/office/powerpoint/2010/main" val="4084210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6">
            <a:extLst>
              <a:ext uri="{FF2B5EF4-FFF2-40B4-BE49-F238E27FC236}">
                <a16:creationId xmlns:a16="http://schemas.microsoft.com/office/drawing/2014/main" id="{D9EA17AB-B8D2-4FBB-8F3A-3C36E1D9E0AE}"/>
              </a:ext>
            </a:extLst>
          </p:cNvPr>
          <p:cNvSpPr>
            <a:spLocks noGrp="1" noChangeArrowheads="1"/>
          </p:cNvSpPr>
          <p:nvPr>
            <p:ph type="sldNum" sz="quarter" idx="10"/>
          </p:nvPr>
        </p:nvSpPr>
        <p:spPr>
          <a:ln/>
        </p:spPr>
        <p:txBody>
          <a:bodyPr/>
          <a:lstStyle>
            <a:lvl1pPr>
              <a:defRPr/>
            </a:lvl1pPr>
          </a:lstStyle>
          <a:p>
            <a:fld id="{2A4D10C6-676A-42AD-AF0A-D202E481C773}" type="slidenum">
              <a:rPr lang="en-GB" altLang="en-US"/>
              <a:pPr/>
              <a:t>‹#›</a:t>
            </a:fld>
            <a:endParaRPr lang="en-GB" altLang="en-US"/>
          </a:p>
        </p:txBody>
      </p:sp>
    </p:spTree>
    <p:extLst>
      <p:ext uri="{BB962C8B-B14F-4D97-AF65-F5344CB8AC3E}">
        <p14:creationId xmlns:p14="http://schemas.microsoft.com/office/powerpoint/2010/main" val="2348688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a:extLst>
              <a:ext uri="{FF2B5EF4-FFF2-40B4-BE49-F238E27FC236}">
                <a16:creationId xmlns:a16="http://schemas.microsoft.com/office/drawing/2014/main" id="{0FEBCDE6-F095-448E-A91C-5229FB1878E8}"/>
              </a:ext>
            </a:extLst>
          </p:cNvPr>
          <p:cNvSpPr>
            <a:spLocks noGrp="1" noChangeArrowheads="1"/>
          </p:cNvSpPr>
          <p:nvPr>
            <p:ph type="sldNum" sz="quarter" idx="10"/>
          </p:nvPr>
        </p:nvSpPr>
        <p:spPr>
          <a:ln/>
        </p:spPr>
        <p:txBody>
          <a:bodyPr/>
          <a:lstStyle>
            <a:lvl1pPr>
              <a:defRPr/>
            </a:lvl1pPr>
          </a:lstStyle>
          <a:p>
            <a:fld id="{BE9A6FEA-E865-43B0-9CBB-C1502FF683E7}" type="slidenum">
              <a:rPr lang="en-GB" altLang="en-US"/>
              <a:pPr/>
              <a:t>‹#›</a:t>
            </a:fld>
            <a:endParaRPr lang="en-GB" altLang="en-US"/>
          </a:p>
        </p:txBody>
      </p:sp>
      <p:sp>
        <p:nvSpPr>
          <p:cNvPr id="5" name="TextBox 4"/>
          <p:cNvSpPr txBox="1"/>
          <p:nvPr userDrawn="1"/>
        </p:nvSpPr>
        <p:spPr>
          <a:xfrm>
            <a:off x="4908884" y="6284800"/>
            <a:ext cx="2374232" cy="523220"/>
          </a:xfrm>
          <a:prstGeom prst="rect">
            <a:avLst/>
          </a:prstGeom>
          <a:noFill/>
        </p:spPr>
        <p:txBody>
          <a:bodyPr wrap="square" rtlCol="0">
            <a:spAutoFit/>
          </a:bodyPr>
          <a:lstStyle/>
          <a:p>
            <a:pPr algn="ctr"/>
            <a:r>
              <a:rPr lang="en-GB" sz="2800">
                <a:solidFill>
                  <a:srgbClr val="FF0000"/>
                </a:solidFill>
              </a:rPr>
              <a:t>DRAFT</a:t>
            </a:r>
          </a:p>
        </p:txBody>
      </p:sp>
    </p:spTree>
    <p:extLst>
      <p:ext uri="{BB962C8B-B14F-4D97-AF65-F5344CB8AC3E}">
        <p14:creationId xmlns:p14="http://schemas.microsoft.com/office/powerpoint/2010/main" val="12249818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512233" y="1708151"/>
            <a:ext cx="5480051" cy="4067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5485" y="1708151"/>
            <a:ext cx="5482167" cy="4067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6">
            <a:extLst>
              <a:ext uri="{FF2B5EF4-FFF2-40B4-BE49-F238E27FC236}">
                <a16:creationId xmlns:a16="http://schemas.microsoft.com/office/drawing/2014/main" id="{C78F397C-52FB-4AEF-A4BD-A1B4D8834BD2}"/>
              </a:ext>
            </a:extLst>
          </p:cNvPr>
          <p:cNvSpPr>
            <a:spLocks noGrp="1" noChangeArrowheads="1"/>
          </p:cNvSpPr>
          <p:nvPr>
            <p:ph type="sldNum" sz="quarter" idx="10"/>
          </p:nvPr>
        </p:nvSpPr>
        <p:spPr>
          <a:ln/>
        </p:spPr>
        <p:txBody>
          <a:bodyPr/>
          <a:lstStyle>
            <a:lvl1pPr>
              <a:defRPr/>
            </a:lvl1pPr>
          </a:lstStyle>
          <a:p>
            <a:fld id="{DF55023D-4CAB-4A05-9EE6-2A94DFF1D144}" type="slidenum">
              <a:rPr lang="en-GB" altLang="en-US"/>
              <a:pPr/>
              <a:t>‹#›</a:t>
            </a:fld>
            <a:endParaRPr lang="en-GB" altLang="en-US"/>
          </a:p>
        </p:txBody>
      </p:sp>
    </p:spTree>
    <p:extLst>
      <p:ext uri="{BB962C8B-B14F-4D97-AF65-F5344CB8AC3E}">
        <p14:creationId xmlns:p14="http://schemas.microsoft.com/office/powerpoint/2010/main" val="36053884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7979B699-388C-4529-9C82-930F4C829832}"/>
              </a:ext>
            </a:extLst>
          </p:cNvPr>
          <p:cNvSpPr>
            <a:spLocks noGrp="1" noChangeArrowheads="1"/>
          </p:cNvSpPr>
          <p:nvPr>
            <p:ph type="sldNum" sz="quarter" idx="10"/>
          </p:nvPr>
        </p:nvSpPr>
        <p:spPr>
          <a:ln/>
        </p:spPr>
        <p:txBody>
          <a:bodyPr/>
          <a:lstStyle>
            <a:lvl1pPr>
              <a:defRPr/>
            </a:lvl1pPr>
          </a:lstStyle>
          <a:p>
            <a:fld id="{06ADC1E3-72DD-4285-A87B-2DFA9C60E3AA}" type="slidenum">
              <a:rPr lang="en-GB" altLang="en-US"/>
              <a:pPr/>
              <a:t>‹#›</a:t>
            </a:fld>
            <a:endParaRPr lang="en-GB" altLang="en-US"/>
          </a:p>
        </p:txBody>
      </p:sp>
    </p:spTree>
    <p:extLst>
      <p:ext uri="{BB962C8B-B14F-4D97-AF65-F5344CB8AC3E}">
        <p14:creationId xmlns:p14="http://schemas.microsoft.com/office/powerpoint/2010/main" val="1194947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6">
            <a:extLst>
              <a:ext uri="{FF2B5EF4-FFF2-40B4-BE49-F238E27FC236}">
                <a16:creationId xmlns:a16="http://schemas.microsoft.com/office/drawing/2014/main" id="{82D588D0-AD0E-4314-A631-95E18A584F58}"/>
              </a:ext>
            </a:extLst>
          </p:cNvPr>
          <p:cNvSpPr>
            <a:spLocks noGrp="1" noChangeArrowheads="1"/>
          </p:cNvSpPr>
          <p:nvPr>
            <p:ph type="sldNum" sz="quarter" idx="10"/>
          </p:nvPr>
        </p:nvSpPr>
        <p:spPr>
          <a:ln/>
        </p:spPr>
        <p:txBody>
          <a:bodyPr/>
          <a:lstStyle>
            <a:lvl1pPr>
              <a:defRPr/>
            </a:lvl1pPr>
          </a:lstStyle>
          <a:p>
            <a:fld id="{3F22CD49-8928-488B-B09F-6730EA983BEA}" type="slidenum">
              <a:rPr lang="en-GB" altLang="en-US"/>
              <a:pPr/>
              <a:t>‹#›</a:t>
            </a:fld>
            <a:endParaRPr lang="en-GB" altLang="en-US"/>
          </a:p>
        </p:txBody>
      </p:sp>
      <p:sp>
        <p:nvSpPr>
          <p:cNvPr id="4" name="TextBox 3"/>
          <p:cNvSpPr txBox="1"/>
          <p:nvPr userDrawn="1"/>
        </p:nvSpPr>
        <p:spPr>
          <a:xfrm>
            <a:off x="4908884" y="6284800"/>
            <a:ext cx="2374232" cy="523220"/>
          </a:xfrm>
          <a:prstGeom prst="rect">
            <a:avLst/>
          </a:prstGeom>
          <a:noFill/>
        </p:spPr>
        <p:txBody>
          <a:bodyPr wrap="square" rtlCol="0">
            <a:spAutoFit/>
          </a:bodyPr>
          <a:lstStyle/>
          <a:p>
            <a:pPr algn="ctr"/>
            <a:r>
              <a:rPr lang="en-GB" sz="2800">
                <a:solidFill>
                  <a:srgbClr val="FF0000"/>
                </a:solidFill>
              </a:rPr>
              <a:t>DRAFT</a:t>
            </a:r>
          </a:p>
        </p:txBody>
      </p:sp>
    </p:spTree>
    <p:extLst>
      <p:ext uri="{BB962C8B-B14F-4D97-AF65-F5344CB8AC3E}">
        <p14:creationId xmlns:p14="http://schemas.microsoft.com/office/powerpoint/2010/main" val="1033046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435B7FC8-0946-454B-B375-D7BE6401A6E8}"/>
              </a:ext>
            </a:extLst>
          </p:cNvPr>
          <p:cNvSpPr>
            <a:spLocks noGrp="1" noChangeArrowheads="1"/>
          </p:cNvSpPr>
          <p:nvPr>
            <p:ph type="sldNum" sz="quarter" idx="10"/>
          </p:nvPr>
        </p:nvSpPr>
        <p:spPr>
          <a:ln/>
        </p:spPr>
        <p:txBody>
          <a:bodyPr/>
          <a:lstStyle>
            <a:lvl1pPr>
              <a:defRPr/>
            </a:lvl1pPr>
          </a:lstStyle>
          <a:p>
            <a:fld id="{0C66430D-5D7F-4DC0-A9CE-56B173CE581F}" type="slidenum">
              <a:rPr lang="en-GB" altLang="en-US"/>
              <a:pPr/>
              <a:t>‹#›</a:t>
            </a:fld>
            <a:endParaRPr lang="en-GB" altLang="en-US"/>
          </a:p>
        </p:txBody>
      </p:sp>
      <p:sp>
        <p:nvSpPr>
          <p:cNvPr id="3" name="TextBox 2"/>
          <p:cNvSpPr txBox="1"/>
          <p:nvPr userDrawn="1"/>
        </p:nvSpPr>
        <p:spPr>
          <a:xfrm>
            <a:off x="4908884" y="6284800"/>
            <a:ext cx="2374232" cy="523220"/>
          </a:xfrm>
          <a:prstGeom prst="rect">
            <a:avLst/>
          </a:prstGeom>
          <a:noFill/>
        </p:spPr>
        <p:txBody>
          <a:bodyPr wrap="square" rtlCol="0">
            <a:spAutoFit/>
          </a:bodyPr>
          <a:lstStyle/>
          <a:p>
            <a:pPr algn="ctr"/>
            <a:r>
              <a:rPr lang="en-GB" sz="2800">
                <a:solidFill>
                  <a:srgbClr val="FF0000"/>
                </a:solidFill>
              </a:rPr>
              <a:t>DRAFT</a:t>
            </a:r>
          </a:p>
        </p:txBody>
      </p:sp>
    </p:spTree>
    <p:extLst>
      <p:ext uri="{BB962C8B-B14F-4D97-AF65-F5344CB8AC3E}">
        <p14:creationId xmlns:p14="http://schemas.microsoft.com/office/powerpoint/2010/main" val="24307617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AF1A47D0-EF0C-45FF-A0CB-86F80988FD1C}"/>
              </a:ext>
            </a:extLst>
          </p:cNvPr>
          <p:cNvSpPr>
            <a:spLocks noGrp="1" noChangeArrowheads="1"/>
          </p:cNvSpPr>
          <p:nvPr>
            <p:ph type="sldNum" sz="quarter" idx="10"/>
          </p:nvPr>
        </p:nvSpPr>
        <p:spPr>
          <a:ln/>
        </p:spPr>
        <p:txBody>
          <a:bodyPr/>
          <a:lstStyle>
            <a:lvl1pPr>
              <a:defRPr/>
            </a:lvl1pPr>
          </a:lstStyle>
          <a:p>
            <a:fld id="{FD3112A3-5F43-48B3-9919-6C69ADA7D71A}" type="slidenum">
              <a:rPr lang="en-GB" altLang="en-US"/>
              <a:pPr/>
              <a:t>‹#›</a:t>
            </a:fld>
            <a:endParaRPr lang="en-GB" altLang="en-US"/>
          </a:p>
        </p:txBody>
      </p:sp>
    </p:spTree>
    <p:extLst>
      <p:ext uri="{BB962C8B-B14F-4D97-AF65-F5344CB8AC3E}">
        <p14:creationId xmlns:p14="http://schemas.microsoft.com/office/powerpoint/2010/main" val="1194820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6">
            <a:extLst>
              <a:ext uri="{FF2B5EF4-FFF2-40B4-BE49-F238E27FC236}">
                <a16:creationId xmlns:a16="http://schemas.microsoft.com/office/drawing/2014/main" id="{D9EA17AB-B8D2-4FBB-8F3A-3C36E1D9E0AE}"/>
              </a:ext>
            </a:extLst>
          </p:cNvPr>
          <p:cNvSpPr>
            <a:spLocks noGrp="1" noChangeArrowheads="1"/>
          </p:cNvSpPr>
          <p:nvPr>
            <p:ph type="sldNum" sz="quarter" idx="10"/>
          </p:nvPr>
        </p:nvSpPr>
        <p:spPr>
          <a:ln/>
        </p:spPr>
        <p:txBody>
          <a:bodyPr/>
          <a:lstStyle>
            <a:lvl1pPr>
              <a:defRPr/>
            </a:lvl1pPr>
          </a:lstStyle>
          <a:p>
            <a:fld id="{2A4D10C6-676A-42AD-AF0A-D202E481C773}" type="slidenum">
              <a:rPr lang="en-GB" altLang="en-US"/>
              <a:pPr/>
              <a:t>‹#›</a:t>
            </a:fld>
            <a:endParaRPr lang="en-GB" altLang="en-US"/>
          </a:p>
        </p:txBody>
      </p:sp>
    </p:spTree>
    <p:extLst>
      <p:ext uri="{BB962C8B-B14F-4D97-AF65-F5344CB8AC3E}">
        <p14:creationId xmlns:p14="http://schemas.microsoft.com/office/powerpoint/2010/main" val="2348688202"/>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239648E4-5F4D-41DA-86F5-AE988A7C1293}"/>
              </a:ext>
            </a:extLst>
          </p:cNvPr>
          <p:cNvSpPr>
            <a:spLocks noGrp="1" noChangeArrowheads="1"/>
          </p:cNvSpPr>
          <p:nvPr>
            <p:ph type="sldNum" sz="quarter" idx="10"/>
          </p:nvPr>
        </p:nvSpPr>
        <p:spPr>
          <a:ln/>
        </p:spPr>
        <p:txBody>
          <a:bodyPr/>
          <a:lstStyle>
            <a:lvl1pPr>
              <a:defRPr/>
            </a:lvl1pPr>
          </a:lstStyle>
          <a:p>
            <a:fld id="{0879EC82-3A38-42F8-B20F-C4BA196B4427}" type="slidenum">
              <a:rPr lang="en-GB" altLang="en-US"/>
              <a:pPr/>
              <a:t>‹#›</a:t>
            </a:fld>
            <a:endParaRPr lang="en-GB" altLang="en-US"/>
          </a:p>
        </p:txBody>
      </p:sp>
    </p:spTree>
    <p:extLst>
      <p:ext uri="{BB962C8B-B14F-4D97-AF65-F5344CB8AC3E}">
        <p14:creationId xmlns:p14="http://schemas.microsoft.com/office/powerpoint/2010/main" val="4144364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6">
            <a:extLst>
              <a:ext uri="{FF2B5EF4-FFF2-40B4-BE49-F238E27FC236}">
                <a16:creationId xmlns:a16="http://schemas.microsoft.com/office/drawing/2014/main" id="{9C73F3B9-EB4B-48B0-A499-3A6BEF8D4633}"/>
              </a:ext>
            </a:extLst>
          </p:cNvPr>
          <p:cNvSpPr>
            <a:spLocks noGrp="1" noChangeArrowheads="1"/>
          </p:cNvSpPr>
          <p:nvPr>
            <p:ph type="sldNum" sz="quarter" idx="10"/>
          </p:nvPr>
        </p:nvSpPr>
        <p:spPr>
          <a:ln/>
        </p:spPr>
        <p:txBody>
          <a:bodyPr/>
          <a:lstStyle>
            <a:lvl1pPr>
              <a:defRPr/>
            </a:lvl1pPr>
          </a:lstStyle>
          <a:p>
            <a:fld id="{0E00A4F9-908B-416C-9D26-7A92CE4F39D6}" type="slidenum">
              <a:rPr lang="en-GB" altLang="en-US"/>
              <a:pPr/>
              <a:t>‹#›</a:t>
            </a:fld>
            <a:endParaRPr lang="en-GB" altLang="en-US"/>
          </a:p>
        </p:txBody>
      </p:sp>
    </p:spTree>
    <p:extLst>
      <p:ext uri="{BB962C8B-B14F-4D97-AF65-F5344CB8AC3E}">
        <p14:creationId xmlns:p14="http://schemas.microsoft.com/office/powerpoint/2010/main" val="420922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87884" y="398463"/>
            <a:ext cx="2791883" cy="5376862"/>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512233" y="398463"/>
            <a:ext cx="8172451" cy="53768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6">
            <a:extLst>
              <a:ext uri="{FF2B5EF4-FFF2-40B4-BE49-F238E27FC236}">
                <a16:creationId xmlns:a16="http://schemas.microsoft.com/office/drawing/2014/main" id="{0DF798D2-1C06-4475-BA0D-CA6FB90A27AA}"/>
              </a:ext>
            </a:extLst>
          </p:cNvPr>
          <p:cNvSpPr>
            <a:spLocks noGrp="1" noChangeArrowheads="1"/>
          </p:cNvSpPr>
          <p:nvPr>
            <p:ph type="sldNum" sz="quarter" idx="10"/>
          </p:nvPr>
        </p:nvSpPr>
        <p:spPr>
          <a:ln/>
        </p:spPr>
        <p:txBody>
          <a:bodyPr/>
          <a:lstStyle>
            <a:lvl1pPr>
              <a:defRPr/>
            </a:lvl1pPr>
          </a:lstStyle>
          <a:p>
            <a:fld id="{80954144-9285-4E94-97F5-BA7785277F49}" type="slidenum">
              <a:rPr lang="en-GB" altLang="en-US"/>
              <a:pPr/>
              <a:t>‹#›</a:t>
            </a:fld>
            <a:endParaRPr lang="en-GB" altLang="en-US"/>
          </a:p>
        </p:txBody>
      </p:sp>
    </p:spTree>
    <p:extLst>
      <p:ext uri="{BB962C8B-B14F-4D97-AF65-F5344CB8AC3E}">
        <p14:creationId xmlns:p14="http://schemas.microsoft.com/office/powerpoint/2010/main" val="3785039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7" name="Text Placeholder 2"/>
          <p:cNvSpPr>
            <a:spLocks noGrp="1"/>
          </p:cNvSpPr>
          <p:nvPr>
            <p:ph type="body" sz="quarter" idx="10" hasCustomPrompt="1"/>
          </p:nvPr>
        </p:nvSpPr>
        <p:spPr>
          <a:xfrm>
            <a:off x="363894" y="355288"/>
            <a:ext cx="11313757" cy="569349"/>
          </a:xfrm>
          <a:prstGeom prst="rect">
            <a:avLst/>
          </a:prstGeom>
        </p:spPr>
        <p:txBody>
          <a:bodyPr>
            <a:normAutofit/>
          </a:bodyPr>
          <a:lstStyle>
            <a:lvl1pPr marL="0" indent="0">
              <a:buNone/>
              <a:defRPr sz="2600" b="1" i="0" baseline="0">
                <a:solidFill>
                  <a:schemeClr val="bg1"/>
                </a:solidFill>
                <a:latin typeface="Arial" panose="020B0604020202020204" pitchFamily="34" charset="0"/>
                <a:cs typeface="Arial" panose="020B0604020202020204" pitchFamily="34" charset="0"/>
              </a:defRPr>
            </a:lvl1pPr>
          </a:lstStyle>
          <a:p>
            <a:pPr lvl="0"/>
            <a:r>
              <a:rPr lang="en-US"/>
              <a:t>Click to add title</a:t>
            </a:r>
          </a:p>
        </p:txBody>
      </p:sp>
      <p:sp>
        <p:nvSpPr>
          <p:cNvPr id="8" name="Rectangle 3"/>
          <p:cNvSpPr>
            <a:spLocks noGrp="1" noChangeArrowheads="1"/>
          </p:cNvSpPr>
          <p:nvPr>
            <p:ph idx="1" hasCustomPrompt="1"/>
          </p:nvPr>
        </p:nvSpPr>
        <p:spPr bwMode="auto">
          <a:xfrm>
            <a:off x="363894" y="1708151"/>
            <a:ext cx="11313757" cy="40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rmAutofit/>
          </a:bodyPr>
          <a:lstStyle>
            <a:lvl1pPr marL="0" indent="0">
              <a:buNone/>
              <a:defRPr sz="2000">
                <a:solidFill>
                  <a:schemeClr val="accent1">
                    <a:lumMod val="50000"/>
                  </a:schemeClr>
                </a:solidFill>
              </a:defRPr>
            </a:lvl1pPr>
            <a:lvl2pPr>
              <a:defRPr sz="1800">
                <a:solidFill>
                  <a:schemeClr val="accent1">
                    <a:lumMod val="50000"/>
                  </a:schemeClr>
                </a:solidFill>
              </a:defRPr>
            </a:lvl2pPr>
            <a:lvl3pPr>
              <a:defRPr sz="1800">
                <a:solidFill>
                  <a:schemeClr val="accent1">
                    <a:lumMod val="50000"/>
                  </a:schemeClr>
                </a:solidFill>
              </a:defRPr>
            </a:lvl3pPr>
            <a:lvl4pPr>
              <a:defRPr sz="1800">
                <a:solidFill>
                  <a:schemeClr val="accent1">
                    <a:lumMod val="50000"/>
                  </a:schemeClr>
                </a:solidFill>
              </a:defRPr>
            </a:lvl4pPr>
            <a:lvl5pPr>
              <a:defRPr sz="1800">
                <a:solidFill>
                  <a:schemeClr val="accent1">
                    <a:lumMod val="50000"/>
                  </a:schemeClr>
                </a:solidFill>
              </a:defRPr>
            </a:lvl5pPr>
          </a:lstStyle>
          <a:p>
            <a:pPr lvl="0"/>
            <a:r>
              <a:rPr lang="en-GB" altLang="en-US"/>
              <a:t>Click to add text</a:t>
            </a:r>
          </a:p>
        </p:txBody>
      </p:sp>
      <p:sp>
        <p:nvSpPr>
          <p:cNvPr id="9" name="Rectangle 8"/>
          <p:cNvSpPr/>
          <p:nvPr/>
        </p:nvSpPr>
        <p:spPr>
          <a:xfrm>
            <a:off x="0" y="6079787"/>
            <a:ext cx="12192000" cy="778213"/>
          </a:xfrm>
          <a:prstGeom prst="rect">
            <a:avLst/>
          </a:prstGeom>
          <a:solidFill>
            <a:srgbClr val="003E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3895" y="6233465"/>
            <a:ext cx="2340000" cy="470386"/>
          </a:xfrm>
          <a:prstGeom prst="rect">
            <a:avLst/>
          </a:prstGeom>
        </p:spPr>
      </p:pic>
      <p:sp>
        <p:nvSpPr>
          <p:cNvPr id="6" name="Rectangle 5">
            <a:extLst>
              <a:ext uri="{FF2B5EF4-FFF2-40B4-BE49-F238E27FC236}">
                <a16:creationId xmlns:a16="http://schemas.microsoft.com/office/drawing/2014/main" id="{286A1023-9A33-40E7-891E-470013BF9949}"/>
              </a:ext>
            </a:extLst>
          </p:cNvPr>
          <p:cNvSpPr/>
          <p:nvPr userDrawn="1"/>
        </p:nvSpPr>
        <p:spPr>
          <a:xfrm>
            <a:off x="0" y="0"/>
            <a:ext cx="12192000" cy="924637"/>
          </a:xfrm>
          <a:prstGeom prst="rect">
            <a:avLst/>
          </a:prstGeom>
          <a:solidFill>
            <a:srgbClr val="0072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62A4C41-BB5B-4347-B8ED-1A8DCCAD9E6D}"/>
              </a:ext>
            </a:extLst>
          </p:cNvPr>
          <p:cNvSpPr/>
          <p:nvPr userDrawn="1"/>
        </p:nvSpPr>
        <p:spPr>
          <a:xfrm>
            <a:off x="0" y="919504"/>
            <a:ext cx="12192000" cy="338449"/>
          </a:xfrm>
          <a:prstGeom prst="rect">
            <a:avLst/>
          </a:prstGeom>
          <a:solidFill>
            <a:srgbClr val="68A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C84C745-7429-471E-89A4-05A2A0B11C14}"/>
              </a:ext>
            </a:extLst>
          </p:cNvPr>
          <p:cNvSpPr/>
          <p:nvPr userDrawn="1"/>
        </p:nvSpPr>
        <p:spPr>
          <a:xfrm>
            <a:off x="0" y="6079787"/>
            <a:ext cx="12192000" cy="778213"/>
          </a:xfrm>
          <a:prstGeom prst="rect">
            <a:avLst/>
          </a:prstGeom>
          <a:solidFill>
            <a:srgbClr val="003E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852F1542-F28A-4DAC-946D-0C8E796CFB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895" y="6233465"/>
            <a:ext cx="2340000" cy="470386"/>
          </a:xfrm>
          <a:prstGeom prst="rect">
            <a:avLst/>
          </a:prstGeom>
        </p:spPr>
      </p:pic>
    </p:spTree>
    <p:extLst>
      <p:ext uri="{BB962C8B-B14F-4D97-AF65-F5344CB8AC3E}">
        <p14:creationId xmlns:p14="http://schemas.microsoft.com/office/powerpoint/2010/main" val="20664138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2/11/2022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295472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476052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886957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2/11/2022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309650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2/11/2022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040573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2/11/2022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86613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a:extLst>
              <a:ext uri="{FF2B5EF4-FFF2-40B4-BE49-F238E27FC236}">
                <a16:creationId xmlns:a16="http://schemas.microsoft.com/office/drawing/2014/main" id="{0FEBCDE6-F095-448E-A91C-5229FB1878E8}"/>
              </a:ext>
            </a:extLst>
          </p:cNvPr>
          <p:cNvSpPr>
            <a:spLocks noGrp="1" noChangeArrowheads="1"/>
          </p:cNvSpPr>
          <p:nvPr>
            <p:ph type="sldNum" sz="quarter" idx="10"/>
          </p:nvPr>
        </p:nvSpPr>
        <p:spPr>
          <a:ln/>
        </p:spPr>
        <p:txBody>
          <a:bodyPr/>
          <a:lstStyle>
            <a:lvl1pPr>
              <a:defRPr/>
            </a:lvl1pPr>
          </a:lstStyle>
          <a:p>
            <a:fld id="{BE9A6FEA-E865-43B0-9CBB-C1502FF683E7}" type="slidenum">
              <a:rPr lang="en-GB" altLang="en-US"/>
              <a:pPr/>
              <a:t>‹#›</a:t>
            </a:fld>
            <a:endParaRPr lang="en-GB" altLang="en-US"/>
          </a:p>
        </p:txBody>
      </p:sp>
    </p:spTree>
    <p:extLst>
      <p:ext uri="{BB962C8B-B14F-4D97-AF65-F5344CB8AC3E}">
        <p14:creationId xmlns:p14="http://schemas.microsoft.com/office/powerpoint/2010/main" val="1224981868"/>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985398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720363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107016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110110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8397708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7" name="Text Placeholder 2"/>
          <p:cNvSpPr>
            <a:spLocks noGrp="1"/>
          </p:cNvSpPr>
          <p:nvPr>
            <p:ph type="body" sz="quarter" idx="10" hasCustomPrompt="1"/>
          </p:nvPr>
        </p:nvSpPr>
        <p:spPr>
          <a:xfrm>
            <a:off x="363894" y="355288"/>
            <a:ext cx="11313757" cy="569349"/>
          </a:xfrm>
          <a:prstGeom prst="rect">
            <a:avLst/>
          </a:prstGeom>
        </p:spPr>
        <p:txBody>
          <a:bodyPr>
            <a:normAutofit/>
          </a:bodyPr>
          <a:lstStyle>
            <a:lvl1pPr marL="0" indent="0">
              <a:buNone/>
              <a:defRPr sz="2600" b="1" i="0" baseline="0">
                <a:solidFill>
                  <a:schemeClr val="bg1"/>
                </a:solidFill>
                <a:latin typeface="Arial" panose="020B0604020202020204" pitchFamily="34" charset="0"/>
                <a:cs typeface="Arial" panose="020B0604020202020204" pitchFamily="34" charset="0"/>
              </a:defRPr>
            </a:lvl1pPr>
          </a:lstStyle>
          <a:p>
            <a:pPr lvl="0"/>
            <a:r>
              <a:rPr lang="en-US"/>
              <a:t>Click to add title</a:t>
            </a:r>
          </a:p>
        </p:txBody>
      </p:sp>
      <p:sp>
        <p:nvSpPr>
          <p:cNvPr id="8" name="Rectangle 3"/>
          <p:cNvSpPr>
            <a:spLocks noGrp="1" noChangeArrowheads="1"/>
          </p:cNvSpPr>
          <p:nvPr>
            <p:ph idx="1" hasCustomPrompt="1"/>
          </p:nvPr>
        </p:nvSpPr>
        <p:spPr bwMode="auto">
          <a:xfrm>
            <a:off x="363894" y="1708151"/>
            <a:ext cx="11313757" cy="40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rmAutofit/>
          </a:bodyPr>
          <a:lstStyle>
            <a:lvl1pPr marL="0" indent="0">
              <a:buNone/>
              <a:defRPr sz="2000">
                <a:solidFill>
                  <a:schemeClr val="accent1">
                    <a:lumMod val="50000"/>
                  </a:schemeClr>
                </a:solidFill>
              </a:defRPr>
            </a:lvl1pPr>
            <a:lvl2pPr>
              <a:defRPr sz="1800">
                <a:solidFill>
                  <a:schemeClr val="accent1">
                    <a:lumMod val="50000"/>
                  </a:schemeClr>
                </a:solidFill>
              </a:defRPr>
            </a:lvl2pPr>
            <a:lvl3pPr>
              <a:defRPr sz="1800">
                <a:solidFill>
                  <a:schemeClr val="accent1">
                    <a:lumMod val="50000"/>
                  </a:schemeClr>
                </a:solidFill>
              </a:defRPr>
            </a:lvl3pPr>
            <a:lvl4pPr>
              <a:defRPr sz="1800">
                <a:solidFill>
                  <a:schemeClr val="accent1">
                    <a:lumMod val="50000"/>
                  </a:schemeClr>
                </a:solidFill>
              </a:defRPr>
            </a:lvl4pPr>
            <a:lvl5pPr>
              <a:defRPr sz="1800">
                <a:solidFill>
                  <a:schemeClr val="accent1">
                    <a:lumMod val="50000"/>
                  </a:schemeClr>
                </a:solidFill>
              </a:defRPr>
            </a:lvl5pPr>
          </a:lstStyle>
          <a:p>
            <a:pPr lvl="0"/>
            <a:r>
              <a:rPr lang="en-GB" altLang="en-US"/>
              <a:t>Click to add text</a:t>
            </a:r>
          </a:p>
        </p:txBody>
      </p:sp>
      <p:sp>
        <p:nvSpPr>
          <p:cNvPr id="9" name="Rectangle 8"/>
          <p:cNvSpPr/>
          <p:nvPr/>
        </p:nvSpPr>
        <p:spPr>
          <a:xfrm>
            <a:off x="0" y="6079787"/>
            <a:ext cx="12192000" cy="778213"/>
          </a:xfrm>
          <a:prstGeom prst="rect">
            <a:avLst/>
          </a:prstGeom>
          <a:solidFill>
            <a:srgbClr val="003E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3895" y="6233465"/>
            <a:ext cx="2340000" cy="470386"/>
          </a:xfrm>
          <a:prstGeom prst="rect">
            <a:avLst/>
          </a:prstGeom>
        </p:spPr>
      </p:pic>
      <p:sp>
        <p:nvSpPr>
          <p:cNvPr id="6" name="Rectangle 5">
            <a:extLst>
              <a:ext uri="{FF2B5EF4-FFF2-40B4-BE49-F238E27FC236}">
                <a16:creationId xmlns:a16="http://schemas.microsoft.com/office/drawing/2014/main" id="{286A1023-9A33-40E7-891E-470013BF9949}"/>
              </a:ext>
            </a:extLst>
          </p:cNvPr>
          <p:cNvSpPr/>
          <p:nvPr userDrawn="1"/>
        </p:nvSpPr>
        <p:spPr>
          <a:xfrm>
            <a:off x="0" y="0"/>
            <a:ext cx="12192000" cy="924637"/>
          </a:xfrm>
          <a:prstGeom prst="rect">
            <a:avLst/>
          </a:prstGeom>
          <a:solidFill>
            <a:srgbClr val="0072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62A4C41-BB5B-4347-B8ED-1A8DCCAD9E6D}"/>
              </a:ext>
            </a:extLst>
          </p:cNvPr>
          <p:cNvSpPr/>
          <p:nvPr userDrawn="1"/>
        </p:nvSpPr>
        <p:spPr>
          <a:xfrm>
            <a:off x="0" y="919504"/>
            <a:ext cx="12192000" cy="338449"/>
          </a:xfrm>
          <a:prstGeom prst="rect">
            <a:avLst/>
          </a:prstGeom>
          <a:solidFill>
            <a:srgbClr val="68A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C84C745-7429-471E-89A4-05A2A0B11C14}"/>
              </a:ext>
            </a:extLst>
          </p:cNvPr>
          <p:cNvSpPr/>
          <p:nvPr userDrawn="1"/>
        </p:nvSpPr>
        <p:spPr>
          <a:xfrm>
            <a:off x="0" y="6079787"/>
            <a:ext cx="12192000" cy="778213"/>
          </a:xfrm>
          <a:prstGeom prst="rect">
            <a:avLst/>
          </a:prstGeom>
          <a:solidFill>
            <a:srgbClr val="003E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852F1542-F28A-4DAC-946D-0C8E796CFB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895" y="6233465"/>
            <a:ext cx="2340000" cy="470386"/>
          </a:xfrm>
          <a:prstGeom prst="rect">
            <a:avLst/>
          </a:prstGeom>
        </p:spPr>
      </p:pic>
    </p:spTree>
    <p:extLst>
      <p:ext uri="{BB962C8B-B14F-4D97-AF65-F5344CB8AC3E}">
        <p14:creationId xmlns:p14="http://schemas.microsoft.com/office/powerpoint/2010/main" val="2430901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512233" y="1708151"/>
            <a:ext cx="5480051" cy="4067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5485" y="1708151"/>
            <a:ext cx="5482167" cy="4067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6">
            <a:extLst>
              <a:ext uri="{FF2B5EF4-FFF2-40B4-BE49-F238E27FC236}">
                <a16:creationId xmlns:a16="http://schemas.microsoft.com/office/drawing/2014/main" id="{C78F397C-52FB-4AEF-A4BD-A1B4D8834BD2}"/>
              </a:ext>
            </a:extLst>
          </p:cNvPr>
          <p:cNvSpPr>
            <a:spLocks noGrp="1" noChangeArrowheads="1"/>
          </p:cNvSpPr>
          <p:nvPr>
            <p:ph type="sldNum" sz="quarter" idx="10"/>
          </p:nvPr>
        </p:nvSpPr>
        <p:spPr>
          <a:ln/>
        </p:spPr>
        <p:txBody>
          <a:bodyPr/>
          <a:lstStyle>
            <a:lvl1pPr>
              <a:defRPr/>
            </a:lvl1pPr>
          </a:lstStyle>
          <a:p>
            <a:fld id="{DF55023D-4CAB-4A05-9EE6-2A94DFF1D144}" type="slidenum">
              <a:rPr lang="en-GB" altLang="en-US"/>
              <a:pPr/>
              <a:t>‹#›</a:t>
            </a:fld>
            <a:endParaRPr lang="en-GB" altLang="en-US"/>
          </a:p>
        </p:txBody>
      </p:sp>
    </p:spTree>
    <p:extLst>
      <p:ext uri="{BB962C8B-B14F-4D97-AF65-F5344CB8AC3E}">
        <p14:creationId xmlns:p14="http://schemas.microsoft.com/office/powerpoint/2010/main" val="3605388457"/>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7979B699-388C-4529-9C82-930F4C829832}"/>
              </a:ext>
            </a:extLst>
          </p:cNvPr>
          <p:cNvSpPr>
            <a:spLocks noGrp="1" noChangeArrowheads="1"/>
          </p:cNvSpPr>
          <p:nvPr>
            <p:ph type="sldNum" sz="quarter" idx="10"/>
          </p:nvPr>
        </p:nvSpPr>
        <p:spPr>
          <a:ln/>
        </p:spPr>
        <p:txBody>
          <a:bodyPr/>
          <a:lstStyle>
            <a:lvl1pPr>
              <a:defRPr/>
            </a:lvl1pPr>
          </a:lstStyle>
          <a:p>
            <a:fld id="{06ADC1E3-72DD-4285-A87B-2DFA9C60E3AA}" type="slidenum">
              <a:rPr lang="en-GB" altLang="en-US"/>
              <a:pPr/>
              <a:t>‹#›</a:t>
            </a:fld>
            <a:endParaRPr lang="en-GB" altLang="en-US"/>
          </a:p>
        </p:txBody>
      </p:sp>
    </p:spTree>
    <p:extLst>
      <p:ext uri="{BB962C8B-B14F-4D97-AF65-F5344CB8AC3E}">
        <p14:creationId xmlns:p14="http://schemas.microsoft.com/office/powerpoint/2010/main" val="1194947181"/>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6">
            <a:extLst>
              <a:ext uri="{FF2B5EF4-FFF2-40B4-BE49-F238E27FC236}">
                <a16:creationId xmlns:a16="http://schemas.microsoft.com/office/drawing/2014/main" id="{82D588D0-AD0E-4314-A631-95E18A584F58}"/>
              </a:ext>
            </a:extLst>
          </p:cNvPr>
          <p:cNvSpPr>
            <a:spLocks noGrp="1" noChangeArrowheads="1"/>
          </p:cNvSpPr>
          <p:nvPr>
            <p:ph type="sldNum" sz="quarter" idx="10"/>
          </p:nvPr>
        </p:nvSpPr>
        <p:spPr>
          <a:ln/>
        </p:spPr>
        <p:txBody>
          <a:bodyPr/>
          <a:lstStyle>
            <a:lvl1pPr>
              <a:defRPr/>
            </a:lvl1pPr>
          </a:lstStyle>
          <a:p>
            <a:fld id="{3F22CD49-8928-488B-B09F-6730EA983BEA}" type="slidenum">
              <a:rPr lang="en-GB" altLang="en-US"/>
              <a:pPr/>
              <a:t>‹#›</a:t>
            </a:fld>
            <a:endParaRPr lang="en-GB" altLang="en-US"/>
          </a:p>
        </p:txBody>
      </p:sp>
    </p:spTree>
    <p:extLst>
      <p:ext uri="{BB962C8B-B14F-4D97-AF65-F5344CB8AC3E}">
        <p14:creationId xmlns:p14="http://schemas.microsoft.com/office/powerpoint/2010/main" val="1033046332"/>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435B7FC8-0946-454B-B375-D7BE6401A6E8}"/>
              </a:ext>
            </a:extLst>
          </p:cNvPr>
          <p:cNvSpPr>
            <a:spLocks noGrp="1" noChangeArrowheads="1"/>
          </p:cNvSpPr>
          <p:nvPr>
            <p:ph type="sldNum" sz="quarter" idx="10"/>
          </p:nvPr>
        </p:nvSpPr>
        <p:spPr>
          <a:ln/>
        </p:spPr>
        <p:txBody>
          <a:bodyPr/>
          <a:lstStyle>
            <a:lvl1pPr>
              <a:defRPr/>
            </a:lvl1pPr>
          </a:lstStyle>
          <a:p>
            <a:fld id="{0C66430D-5D7F-4DC0-A9CE-56B173CE581F}" type="slidenum">
              <a:rPr lang="en-GB" altLang="en-US"/>
              <a:pPr/>
              <a:t>‹#›</a:t>
            </a:fld>
            <a:endParaRPr lang="en-GB" altLang="en-US"/>
          </a:p>
        </p:txBody>
      </p:sp>
    </p:spTree>
    <p:extLst>
      <p:ext uri="{BB962C8B-B14F-4D97-AF65-F5344CB8AC3E}">
        <p14:creationId xmlns:p14="http://schemas.microsoft.com/office/powerpoint/2010/main" val="2430761706"/>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AF1A47D0-EF0C-45FF-A0CB-86F80988FD1C}"/>
              </a:ext>
            </a:extLst>
          </p:cNvPr>
          <p:cNvSpPr>
            <a:spLocks noGrp="1" noChangeArrowheads="1"/>
          </p:cNvSpPr>
          <p:nvPr>
            <p:ph type="sldNum" sz="quarter" idx="10"/>
          </p:nvPr>
        </p:nvSpPr>
        <p:spPr>
          <a:ln/>
        </p:spPr>
        <p:txBody>
          <a:bodyPr/>
          <a:lstStyle>
            <a:lvl1pPr>
              <a:defRPr/>
            </a:lvl1pPr>
          </a:lstStyle>
          <a:p>
            <a:fld id="{FD3112A3-5F43-48B3-9919-6C69ADA7D71A}" type="slidenum">
              <a:rPr lang="en-GB" altLang="en-US"/>
              <a:pPr/>
              <a:t>‹#›</a:t>
            </a:fld>
            <a:endParaRPr lang="en-GB" altLang="en-US"/>
          </a:p>
        </p:txBody>
      </p:sp>
    </p:spTree>
    <p:extLst>
      <p:ext uri="{BB962C8B-B14F-4D97-AF65-F5344CB8AC3E}">
        <p14:creationId xmlns:p14="http://schemas.microsoft.com/office/powerpoint/2010/main" val="119482006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239648E4-5F4D-41DA-86F5-AE988A7C1293}"/>
              </a:ext>
            </a:extLst>
          </p:cNvPr>
          <p:cNvSpPr>
            <a:spLocks noGrp="1" noChangeArrowheads="1"/>
          </p:cNvSpPr>
          <p:nvPr>
            <p:ph type="sldNum" sz="quarter" idx="10"/>
          </p:nvPr>
        </p:nvSpPr>
        <p:spPr>
          <a:ln/>
        </p:spPr>
        <p:txBody>
          <a:bodyPr/>
          <a:lstStyle>
            <a:lvl1pPr>
              <a:defRPr/>
            </a:lvl1pPr>
          </a:lstStyle>
          <a:p>
            <a:fld id="{0879EC82-3A38-42F8-B20F-C4BA196B4427}" type="slidenum">
              <a:rPr lang="en-GB" altLang="en-US"/>
              <a:pPr/>
              <a:t>‹#›</a:t>
            </a:fld>
            <a:endParaRPr lang="en-GB" altLang="en-US"/>
          </a:p>
        </p:txBody>
      </p:sp>
    </p:spTree>
    <p:extLst>
      <p:ext uri="{BB962C8B-B14F-4D97-AF65-F5344CB8AC3E}">
        <p14:creationId xmlns:p14="http://schemas.microsoft.com/office/powerpoint/2010/main" val="414436433"/>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2.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25"/>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89B15AB-FD17-404F-A74B-EB6D08463C50}"/>
              </a:ext>
            </a:extLst>
          </p:cNvPr>
          <p:cNvSpPr>
            <a:spLocks noGrp="1" noChangeArrowheads="1"/>
          </p:cNvSpPr>
          <p:nvPr>
            <p:ph type="title"/>
          </p:nvPr>
        </p:nvSpPr>
        <p:spPr bwMode="auto">
          <a:xfrm>
            <a:off x="512234" y="398463"/>
            <a:ext cx="11167533" cy="4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45F34970-0ED4-41B5-B528-16141A7588CE}"/>
              </a:ext>
            </a:extLst>
          </p:cNvPr>
          <p:cNvSpPr>
            <a:spLocks noGrp="1" noChangeArrowheads="1"/>
          </p:cNvSpPr>
          <p:nvPr>
            <p:ph type="body" idx="1"/>
          </p:nvPr>
        </p:nvSpPr>
        <p:spPr bwMode="auto">
          <a:xfrm>
            <a:off x="512234" y="1708151"/>
            <a:ext cx="11165417" cy="40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30" name="Rectangle 6">
            <a:extLst>
              <a:ext uri="{FF2B5EF4-FFF2-40B4-BE49-F238E27FC236}">
                <a16:creationId xmlns:a16="http://schemas.microsoft.com/office/drawing/2014/main" id="{F1DE82EC-9569-4E10-B1A0-0F2A2411A1CB}"/>
              </a:ext>
            </a:extLst>
          </p:cNvPr>
          <p:cNvSpPr>
            <a:spLocks noGrp="1" noChangeArrowheads="1"/>
          </p:cNvSpPr>
          <p:nvPr>
            <p:ph type="sldNum" sz="quarter" idx="4"/>
          </p:nvPr>
        </p:nvSpPr>
        <p:spPr bwMode="auto">
          <a:xfrm>
            <a:off x="10483851" y="6451600"/>
            <a:ext cx="1200149"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000">
                <a:solidFill>
                  <a:schemeClr val="tx2"/>
                </a:solidFill>
              </a:defRPr>
            </a:lvl1pPr>
          </a:lstStyle>
          <a:p>
            <a:fld id="{4CF5641A-EC8F-47E8-B385-FEB744445A42}"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88" r:id="rId11"/>
    <p:sldLayoutId id="2147483671"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711" r:id="rId23"/>
  </p:sldLayoutIdLst>
  <p:hf hdr="0" ftr="0" dt="0"/>
  <p:txStyles>
    <p:titleStyle>
      <a:lvl1pPr algn="l" rtl="0" eaLnBrk="0" fontAlgn="base" hangingPunct="0">
        <a:spcBef>
          <a:spcPct val="0"/>
        </a:spcBef>
        <a:spcAft>
          <a:spcPct val="0"/>
        </a:spcAft>
        <a:defRPr sz="2600" b="1">
          <a:solidFill>
            <a:schemeClr val="tx2"/>
          </a:solidFill>
          <a:latin typeface="+mj-lt"/>
          <a:ea typeface="+mj-ea"/>
          <a:cs typeface="+mj-cs"/>
        </a:defRPr>
      </a:lvl1pPr>
      <a:lvl2pPr algn="l" rtl="0" eaLnBrk="0" fontAlgn="base" hangingPunct="0">
        <a:spcBef>
          <a:spcPct val="0"/>
        </a:spcBef>
        <a:spcAft>
          <a:spcPct val="0"/>
        </a:spcAft>
        <a:defRPr sz="2600" b="1">
          <a:solidFill>
            <a:schemeClr val="tx2"/>
          </a:solidFill>
          <a:latin typeface="Arial" charset="0"/>
        </a:defRPr>
      </a:lvl2pPr>
      <a:lvl3pPr algn="l" rtl="0" eaLnBrk="0" fontAlgn="base" hangingPunct="0">
        <a:spcBef>
          <a:spcPct val="0"/>
        </a:spcBef>
        <a:spcAft>
          <a:spcPct val="0"/>
        </a:spcAft>
        <a:defRPr sz="2600" b="1">
          <a:solidFill>
            <a:schemeClr val="tx2"/>
          </a:solidFill>
          <a:latin typeface="Arial" charset="0"/>
        </a:defRPr>
      </a:lvl3pPr>
      <a:lvl4pPr algn="l" rtl="0" eaLnBrk="0" fontAlgn="base" hangingPunct="0">
        <a:spcBef>
          <a:spcPct val="0"/>
        </a:spcBef>
        <a:spcAft>
          <a:spcPct val="0"/>
        </a:spcAft>
        <a:defRPr sz="2600" b="1">
          <a:solidFill>
            <a:schemeClr val="tx2"/>
          </a:solidFill>
          <a:latin typeface="Arial" charset="0"/>
        </a:defRPr>
      </a:lvl4pPr>
      <a:lvl5pPr algn="l" rtl="0" eaLnBrk="0" fontAlgn="base" hangingPunct="0">
        <a:spcBef>
          <a:spcPct val="0"/>
        </a:spcBef>
        <a:spcAft>
          <a:spcPct val="0"/>
        </a:spcAft>
        <a:defRPr sz="2600" b="1">
          <a:solidFill>
            <a:schemeClr val="tx2"/>
          </a:solidFill>
          <a:latin typeface="Arial" charset="0"/>
        </a:defRPr>
      </a:lvl5pPr>
      <a:lvl6pPr marL="457200" algn="l" rtl="0" fontAlgn="base">
        <a:spcBef>
          <a:spcPct val="0"/>
        </a:spcBef>
        <a:spcAft>
          <a:spcPct val="0"/>
        </a:spcAft>
        <a:defRPr sz="2600" b="1">
          <a:solidFill>
            <a:schemeClr val="tx2"/>
          </a:solidFill>
          <a:latin typeface="Arial" charset="0"/>
        </a:defRPr>
      </a:lvl6pPr>
      <a:lvl7pPr marL="914400" algn="l" rtl="0" fontAlgn="base">
        <a:spcBef>
          <a:spcPct val="0"/>
        </a:spcBef>
        <a:spcAft>
          <a:spcPct val="0"/>
        </a:spcAft>
        <a:defRPr sz="2600" b="1">
          <a:solidFill>
            <a:schemeClr val="tx2"/>
          </a:solidFill>
          <a:latin typeface="Arial" charset="0"/>
        </a:defRPr>
      </a:lvl7pPr>
      <a:lvl8pPr marL="1371600" algn="l" rtl="0" fontAlgn="base">
        <a:spcBef>
          <a:spcPct val="0"/>
        </a:spcBef>
        <a:spcAft>
          <a:spcPct val="0"/>
        </a:spcAft>
        <a:defRPr sz="2600" b="1">
          <a:solidFill>
            <a:schemeClr val="tx2"/>
          </a:solidFill>
          <a:latin typeface="Arial" charset="0"/>
        </a:defRPr>
      </a:lvl8pPr>
      <a:lvl9pPr marL="1828800" algn="l" rtl="0" fontAlgn="base">
        <a:spcBef>
          <a:spcPct val="0"/>
        </a:spcBef>
        <a:spcAft>
          <a:spcPct val="0"/>
        </a:spcAft>
        <a:defRPr sz="2600" b="1">
          <a:solidFill>
            <a:schemeClr val="tx2"/>
          </a:solidFill>
          <a:latin typeface="Arial" charset="0"/>
        </a:defRPr>
      </a:lvl9pPr>
    </p:titleStyle>
    <p:bodyStyle>
      <a:lvl1pPr marL="269875" indent="-269875" algn="l" rtl="0" eaLnBrk="0" fontAlgn="base" hangingPunct="0">
        <a:spcBef>
          <a:spcPct val="0"/>
        </a:spcBef>
        <a:spcAft>
          <a:spcPct val="75000"/>
        </a:spcAft>
        <a:buChar char="•"/>
        <a:defRPr sz="2000">
          <a:solidFill>
            <a:schemeClr val="tx1"/>
          </a:solidFill>
          <a:latin typeface="+mn-lt"/>
          <a:ea typeface="+mn-ea"/>
          <a:cs typeface="+mn-cs"/>
        </a:defRPr>
      </a:lvl1pPr>
      <a:lvl2pPr marL="538163" indent="-266700" algn="l" rtl="0" eaLnBrk="0" fontAlgn="base" hangingPunct="0">
        <a:spcBef>
          <a:spcPct val="0"/>
        </a:spcBef>
        <a:spcAft>
          <a:spcPct val="75000"/>
        </a:spcAft>
        <a:buChar char="•"/>
        <a:defRPr sz="2000">
          <a:solidFill>
            <a:schemeClr val="tx1"/>
          </a:solidFill>
          <a:latin typeface="+mn-lt"/>
        </a:defRPr>
      </a:lvl2pPr>
      <a:lvl3pPr marL="809625" indent="-269875" algn="l" rtl="0" eaLnBrk="0" fontAlgn="base" hangingPunct="0">
        <a:spcBef>
          <a:spcPct val="0"/>
        </a:spcBef>
        <a:spcAft>
          <a:spcPct val="75000"/>
        </a:spcAft>
        <a:buChar char="•"/>
        <a:defRPr sz="2000">
          <a:solidFill>
            <a:schemeClr val="tx1"/>
          </a:solidFill>
          <a:latin typeface="+mn-lt"/>
        </a:defRPr>
      </a:lvl3pPr>
      <a:lvl4pPr marL="1079500" indent="-268288" algn="l" rtl="0" eaLnBrk="0" fontAlgn="base" hangingPunct="0">
        <a:spcBef>
          <a:spcPct val="0"/>
        </a:spcBef>
        <a:spcAft>
          <a:spcPct val="75000"/>
        </a:spcAft>
        <a:buChar char="•"/>
        <a:defRPr sz="2000">
          <a:solidFill>
            <a:schemeClr val="tx1"/>
          </a:solidFill>
          <a:latin typeface="+mn-lt"/>
        </a:defRPr>
      </a:lvl4pPr>
      <a:lvl5pPr marL="1350963" indent="-269875" algn="l" rtl="0" eaLnBrk="0" fontAlgn="base" hangingPunct="0">
        <a:spcBef>
          <a:spcPct val="0"/>
        </a:spcBef>
        <a:spcAft>
          <a:spcPct val="75000"/>
        </a:spcAft>
        <a:buChar char="•"/>
        <a:defRPr sz="2000">
          <a:solidFill>
            <a:schemeClr val="tx1"/>
          </a:solidFill>
          <a:latin typeface="+mn-lt"/>
        </a:defRPr>
      </a:lvl5pPr>
      <a:lvl6pPr marL="1808163" indent="-269875" algn="l" rtl="0" fontAlgn="base">
        <a:spcBef>
          <a:spcPct val="0"/>
        </a:spcBef>
        <a:spcAft>
          <a:spcPct val="75000"/>
        </a:spcAft>
        <a:buChar char="•"/>
        <a:defRPr sz="2000">
          <a:solidFill>
            <a:schemeClr val="tx1"/>
          </a:solidFill>
          <a:latin typeface="+mn-lt"/>
        </a:defRPr>
      </a:lvl6pPr>
      <a:lvl7pPr marL="2265363" indent="-269875" algn="l" rtl="0" fontAlgn="base">
        <a:spcBef>
          <a:spcPct val="0"/>
        </a:spcBef>
        <a:spcAft>
          <a:spcPct val="75000"/>
        </a:spcAft>
        <a:buChar char="•"/>
        <a:defRPr sz="2000">
          <a:solidFill>
            <a:schemeClr val="tx1"/>
          </a:solidFill>
          <a:latin typeface="+mn-lt"/>
        </a:defRPr>
      </a:lvl7pPr>
      <a:lvl8pPr marL="2722563" indent="-269875" algn="l" rtl="0" fontAlgn="base">
        <a:spcBef>
          <a:spcPct val="0"/>
        </a:spcBef>
        <a:spcAft>
          <a:spcPct val="75000"/>
        </a:spcAft>
        <a:buChar char="•"/>
        <a:defRPr sz="2000">
          <a:solidFill>
            <a:schemeClr val="tx1"/>
          </a:solidFill>
          <a:latin typeface="+mn-lt"/>
        </a:defRPr>
      </a:lvl8pPr>
      <a:lvl9pPr marL="3179763" indent="-269875" algn="l" rtl="0" fontAlgn="base">
        <a:spcBef>
          <a:spcPct val="0"/>
        </a:spcBef>
        <a:spcAft>
          <a:spcPct val="7500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62282584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4.xml"/><Relationship Id="rId5" Type="http://schemas.openxmlformats.org/officeDocument/2006/relationships/image" Target="../media/image12.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ilokanostudent.blogspot.com/2017/03/love-speaks-ilokano.html" TargetMode="Externa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9.png"/><Relationship Id="rId7" Type="http://schemas.openxmlformats.org/officeDocument/2006/relationships/diagramColors" Target="../diagrams/colors1.xml"/><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hyperlink" Target="mailto:Michelle.Bond@admin.cam.ac.uk" TargetMode="External"/><Relationship Id="rId5" Type="http://schemas.openxmlformats.org/officeDocument/2006/relationships/hyperlink" Target="mailto:Mike.Sinclair@admin.cam.ac.uk" TargetMode="Externa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freepngimg.com/png/28967-love-transparent" TargetMode="External"/><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mailto:taxqueries@admin.cam.ac.uk"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hr.admin.cam.ac.uk/casual-workforce-project/new-casual-workforce-management-system"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picture containing building, outdoor, people, group&#10;&#10;Description automatically generated">
            <a:extLst>
              <a:ext uri="{FF2B5EF4-FFF2-40B4-BE49-F238E27FC236}">
                <a16:creationId xmlns:a16="http://schemas.microsoft.com/office/drawing/2014/main" id="{3290F393-3D7A-4EA8-BC33-6C4DD6E8030D}"/>
              </a:ext>
            </a:extLst>
          </p:cNvPr>
          <p:cNvPicPr>
            <a:picLocks noChangeAspect="1"/>
          </p:cNvPicPr>
          <p:nvPr/>
        </p:nvPicPr>
        <p:blipFill>
          <a:blip r:embed="rId2"/>
          <a:stretch>
            <a:fillRect/>
          </a:stretch>
        </p:blipFill>
        <p:spPr>
          <a:xfrm>
            <a:off x="5987716" y="-99460"/>
            <a:ext cx="6202278" cy="7056918"/>
          </a:xfrm>
          <a:prstGeom prst="rect">
            <a:avLst/>
          </a:prstGeom>
        </p:spPr>
      </p:pic>
      <p:sp>
        <p:nvSpPr>
          <p:cNvPr id="3" name="TextBox 2">
            <a:extLst>
              <a:ext uri="{FF2B5EF4-FFF2-40B4-BE49-F238E27FC236}">
                <a16:creationId xmlns:a16="http://schemas.microsoft.com/office/drawing/2014/main" id="{EE5FEA63-6DE2-43CB-AA93-425BCB1E9691}"/>
              </a:ext>
            </a:extLst>
          </p:cNvPr>
          <p:cNvSpPr txBox="1"/>
          <p:nvPr/>
        </p:nvSpPr>
        <p:spPr>
          <a:xfrm>
            <a:off x="200052" y="282527"/>
            <a:ext cx="5350041"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solidFill>
                  <a:srgbClr val="FF0000"/>
                </a:solidFill>
              </a:rPr>
              <a:t>Welcome to</a:t>
            </a:r>
          </a:p>
          <a:p>
            <a:pPr algn="ctr"/>
            <a:r>
              <a:rPr lang="en-US" sz="4000">
                <a:solidFill>
                  <a:srgbClr val="FF0000"/>
                </a:solidFill>
              </a:rPr>
              <a:t>the February</a:t>
            </a:r>
            <a:endParaRPr lang="en-US" sz="4000">
              <a:solidFill>
                <a:srgbClr val="FF0000"/>
              </a:solidFill>
              <a:cs typeface="Arial"/>
            </a:endParaRPr>
          </a:p>
          <a:p>
            <a:pPr algn="ctr"/>
            <a:r>
              <a:rPr lang="en-US" sz="4000">
                <a:solidFill>
                  <a:srgbClr val="FF0000"/>
                </a:solidFill>
              </a:rPr>
              <a:t>Financial Users Group!</a:t>
            </a:r>
            <a:br>
              <a:rPr lang="en-US" sz="4000"/>
            </a:br>
            <a:br>
              <a:rPr lang="en-US" sz="2400"/>
            </a:br>
            <a:endParaRPr lang="en-US" sz="2400">
              <a:cs typeface="Arial"/>
            </a:endParaRPr>
          </a:p>
        </p:txBody>
      </p:sp>
      <p:pic>
        <p:nvPicPr>
          <p:cNvPr id="4" name="Picture 4">
            <a:extLst>
              <a:ext uri="{FF2B5EF4-FFF2-40B4-BE49-F238E27FC236}">
                <a16:creationId xmlns:a16="http://schemas.microsoft.com/office/drawing/2014/main" id="{B7818DCF-9E35-4C74-BD5B-FCB3CB9F7808}"/>
              </a:ext>
            </a:extLst>
          </p:cNvPr>
          <p:cNvPicPr>
            <a:picLocks noChangeAspect="1"/>
          </p:cNvPicPr>
          <p:nvPr/>
        </p:nvPicPr>
        <p:blipFill>
          <a:blip r:embed="rId3"/>
          <a:stretch>
            <a:fillRect/>
          </a:stretch>
        </p:blipFill>
        <p:spPr>
          <a:xfrm>
            <a:off x="3022948" y="2943725"/>
            <a:ext cx="2743200" cy="3538386"/>
          </a:xfrm>
          <a:prstGeom prst="rect">
            <a:avLst/>
          </a:prstGeom>
        </p:spPr>
      </p:pic>
    </p:spTree>
    <p:extLst>
      <p:ext uri="{BB962C8B-B14F-4D97-AF65-F5344CB8AC3E}">
        <p14:creationId xmlns:p14="http://schemas.microsoft.com/office/powerpoint/2010/main" val="2786893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191" y="0"/>
            <a:ext cx="12167870" cy="6844665"/>
          </a:xfrm>
          <a:custGeom>
            <a:avLst/>
            <a:gdLst/>
            <a:ahLst/>
            <a:cxnLst/>
            <a:rect l="l" t="t" r="r" b="b"/>
            <a:pathLst>
              <a:path w="12167870" h="6844665">
                <a:moveTo>
                  <a:pt x="0" y="6844282"/>
                </a:moveTo>
                <a:lnTo>
                  <a:pt x="12167616" y="6844282"/>
                </a:lnTo>
                <a:lnTo>
                  <a:pt x="12167616" y="0"/>
                </a:lnTo>
                <a:lnTo>
                  <a:pt x="0" y="0"/>
                </a:lnTo>
                <a:lnTo>
                  <a:pt x="0" y="6844282"/>
                </a:lnTo>
                <a:close/>
              </a:path>
            </a:pathLst>
          </a:custGeom>
          <a:solidFill>
            <a:srgbClr val="F1F1F1">
              <a:alpha val="29803"/>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object 3"/>
          <p:cNvSpPr/>
          <p:nvPr/>
        </p:nvSpPr>
        <p:spPr>
          <a:xfrm>
            <a:off x="1958339" y="0"/>
            <a:ext cx="8275320" cy="4471670"/>
          </a:xfrm>
          <a:custGeom>
            <a:avLst/>
            <a:gdLst/>
            <a:ahLst/>
            <a:cxnLst/>
            <a:rect l="l" t="t" r="r" b="b"/>
            <a:pathLst>
              <a:path w="8275320" h="4471670">
                <a:moveTo>
                  <a:pt x="0" y="4471416"/>
                </a:moveTo>
                <a:lnTo>
                  <a:pt x="8275319" y="4471416"/>
                </a:lnTo>
                <a:lnTo>
                  <a:pt x="8275319" y="0"/>
                </a:lnTo>
                <a:lnTo>
                  <a:pt x="0" y="0"/>
                </a:lnTo>
                <a:lnTo>
                  <a:pt x="0" y="4471416"/>
                </a:lnTo>
                <a:close/>
              </a:path>
            </a:pathLst>
          </a:custGeom>
          <a:solidFill>
            <a:srgbClr val="09B0B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bject 4"/>
          <p:cNvSpPr txBox="1">
            <a:spLocks noGrp="1"/>
          </p:cNvSpPr>
          <p:nvPr>
            <p:ph type="title"/>
          </p:nvPr>
        </p:nvSpPr>
        <p:spPr>
          <a:xfrm>
            <a:off x="3805173" y="1945681"/>
            <a:ext cx="6269852" cy="1120820"/>
          </a:xfrm>
          <a:prstGeom prst="rect">
            <a:avLst/>
          </a:prstGeom>
        </p:spPr>
        <p:txBody>
          <a:bodyPr vert="horz" wrap="square" lIns="0" tIns="12700" rIns="0" bIns="0" rtlCol="0">
            <a:spAutoFit/>
          </a:bodyPr>
          <a:lstStyle/>
          <a:p>
            <a:pPr marL="12700">
              <a:lnSpc>
                <a:spcPct val="100000"/>
              </a:lnSpc>
              <a:spcBef>
                <a:spcPts val="100"/>
              </a:spcBef>
            </a:pPr>
            <a:r>
              <a:rPr lang="en-GB" sz="7200" b="0" spc="-5">
                <a:latin typeface="Arial"/>
                <a:cs typeface="Arial"/>
              </a:rPr>
              <a:t>Our Journey</a:t>
            </a:r>
            <a:endParaRPr sz="7200">
              <a:latin typeface="Arial"/>
              <a:cs typeface="Arial"/>
            </a:endParaRPr>
          </a:p>
        </p:txBody>
      </p:sp>
      <p:sp>
        <p:nvSpPr>
          <p:cNvPr id="5" name="object 5"/>
          <p:cNvSpPr/>
          <p:nvPr/>
        </p:nvSpPr>
        <p:spPr>
          <a:xfrm>
            <a:off x="417576" y="6179820"/>
            <a:ext cx="1793748" cy="37338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6"/>
          <p:cNvSpPr/>
          <p:nvPr/>
        </p:nvSpPr>
        <p:spPr>
          <a:xfrm>
            <a:off x="3438144" y="2147316"/>
            <a:ext cx="157480" cy="802005"/>
          </a:xfrm>
          <a:custGeom>
            <a:avLst/>
            <a:gdLst/>
            <a:ahLst/>
            <a:cxnLst/>
            <a:rect l="l" t="t" r="r" b="b"/>
            <a:pathLst>
              <a:path w="157479" h="802005">
                <a:moveTo>
                  <a:pt x="0" y="801624"/>
                </a:moveTo>
                <a:lnTo>
                  <a:pt x="156972" y="801624"/>
                </a:lnTo>
                <a:lnTo>
                  <a:pt x="156972" y="0"/>
                </a:lnTo>
                <a:lnTo>
                  <a:pt x="0" y="0"/>
                </a:lnTo>
                <a:lnTo>
                  <a:pt x="0" y="801624"/>
                </a:lnTo>
                <a:close/>
              </a:path>
            </a:pathLst>
          </a:custGeom>
          <a:solidFill>
            <a:srgbClr val="FFFFFF">
              <a:alpha val="93724"/>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object 7"/>
          <p:cNvSpPr/>
          <p:nvPr/>
        </p:nvSpPr>
        <p:spPr>
          <a:xfrm>
            <a:off x="7357732" y="4325111"/>
            <a:ext cx="2875927" cy="1076911"/>
          </a:xfrm>
          <a:custGeom>
            <a:avLst/>
            <a:gdLst/>
            <a:ahLst/>
            <a:cxnLst/>
            <a:rect l="l" t="t" r="r" b="b"/>
            <a:pathLst>
              <a:path w="2984500" h="1132839">
                <a:moveTo>
                  <a:pt x="2983991" y="0"/>
                </a:moveTo>
                <a:lnTo>
                  <a:pt x="0" y="0"/>
                </a:lnTo>
                <a:lnTo>
                  <a:pt x="2983991" y="1132332"/>
                </a:lnTo>
                <a:lnTo>
                  <a:pt x="2983991" y="0"/>
                </a:lnTo>
                <a:close/>
              </a:path>
            </a:pathLst>
          </a:custGeom>
          <a:solidFill>
            <a:srgbClr val="09B0B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p:nvPicPr>
        <p:blipFill>
          <a:blip r:embed="rId3"/>
          <a:stretch>
            <a:fillRect/>
          </a:stretch>
        </p:blipFill>
        <p:spPr>
          <a:xfrm>
            <a:off x="8635491" y="5529551"/>
            <a:ext cx="3462344" cy="1442643"/>
          </a:xfrm>
          <a:prstGeom prst="rect">
            <a:avLst/>
          </a:prstGeom>
        </p:spPr>
      </p:pic>
    </p:spTree>
    <p:extLst>
      <p:ext uri="{BB962C8B-B14F-4D97-AF65-F5344CB8AC3E}">
        <p14:creationId xmlns:p14="http://schemas.microsoft.com/office/powerpoint/2010/main" val="1995802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0714DE01-E8BB-4AF0-A0D7-8ECD951697EB}"/>
              </a:ext>
            </a:extLst>
          </p:cNvPr>
          <p:cNvGraphicFramePr>
            <a:graphicFrameLocks noGrp="1"/>
          </p:cNvGraphicFramePr>
          <p:nvPr>
            <p:ph idx="1"/>
          </p:nvPr>
        </p:nvGraphicFramePr>
        <p:xfrm>
          <a:off x="293614" y="1292467"/>
          <a:ext cx="11481218" cy="5302952"/>
        </p:xfrm>
        <a:graphic>
          <a:graphicData uri="http://schemas.openxmlformats.org/drawingml/2006/table">
            <a:tbl>
              <a:tblPr firstRow="1" bandRow="1">
                <a:tableStyleId>{5C22544A-7EE6-4342-B048-85BDC9FD1C3A}</a:tableStyleId>
              </a:tblPr>
              <a:tblGrid>
                <a:gridCol w="1023457">
                  <a:extLst>
                    <a:ext uri="{9D8B030D-6E8A-4147-A177-3AD203B41FA5}">
                      <a16:colId xmlns:a16="http://schemas.microsoft.com/office/drawing/2014/main" val="2915057529"/>
                    </a:ext>
                  </a:extLst>
                </a:gridCol>
                <a:gridCol w="996754">
                  <a:extLst>
                    <a:ext uri="{9D8B030D-6E8A-4147-A177-3AD203B41FA5}">
                      <a16:colId xmlns:a16="http://schemas.microsoft.com/office/drawing/2014/main" val="1484977909"/>
                    </a:ext>
                  </a:extLst>
                </a:gridCol>
                <a:gridCol w="1051223">
                  <a:extLst>
                    <a:ext uri="{9D8B030D-6E8A-4147-A177-3AD203B41FA5}">
                      <a16:colId xmlns:a16="http://schemas.microsoft.com/office/drawing/2014/main" val="95547188"/>
                    </a:ext>
                  </a:extLst>
                </a:gridCol>
                <a:gridCol w="1051223">
                  <a:extLst>
                    <a:ext uri="{9D8B030D-6E8A-4147-A177-3AD203B41FA5}">
                      <a16:colId xmlns:a16="http://schemas.microsoft.com/office/drawing/2014/main" val="1021162017"/>
                    </a:ext>
                  </a:extLst>
                </a:gridCol>
                <a:gridCol w="1051223">
                  <a:extLst>
                    <a:ext uri="{9D8B030D-6E8A-4147-A177-3AD203B41FA5}">
                      <a16:colId xmlns:a16="http://schemas.microsoft.com/office/drawing/2014/main" val="1118488400"/>
                    </a:ext>
                  </a:extLst>
                </a:gridCol>
                <a:gridCol w="1051223">
                  <a:extLst>
                    <a:ext uri="{9D8B030D-6E8A-4147-A177-3AD203B41FA5}">
                      <a16:colId xmlns:a16="http://schemas.microsoft.com/office/drawing/2014/main" val="3029747265"/>
                    </a:ext>
                  </a:extLst>
                </a:gridCol>
                <a:gridCol w="1051223">
                  <a:extLst>
                    <a:ext uri="{9D8B030D-6E8A-4147-A177-3AD203B41FA5}">
                      <a16:colId xmlns:a16="http://schemas.microsoft.com/office/drawing/2014/main" val="1689458409"/>
                    </a:ext>
                  </a:extLst>
                </a:gridCol>
                <a:gridCol w="1051223">
                  <a:extLst>
                    <a:ext uri="{9D8B030D-6E8A-4147-A177-3AD203B41FA5}">
                      <a16:colId xmlns:a16="http://schemas.microsoft.com/office/drawing/2014/main" val="3483658788"/>
                    </a:ext>
                  </a:extLst>
                </a:gridCol>
                <a:gridCol w="1051223">
                  <a:extLst>
                    <a:ext uri="{9D8B030D-6E8A-4147-A177-3AD203B41FA5}">
                      <a16:colId xmlns:a16="http://schemas.microsoft.com/office/drawing/2014/main" val="1998835729"/>
                    </a:ext>
                  </a:extLst>
                </a:gridCol>
                <a:gridCol w="1051223">
                  <a:extLst>
                    <a:ext uri="{9D8B030D-6E8A-4147-A177-3AD203B41FA5}">
                      <a16:colId xmlns:a16="http://schemas.microsoft.com/office/drawing/2014/main" val="2329831083"/>
                    </a:ext>
                  </a:extLst>
                </a:gridCol>
                <a:gridCol w="1051223">
                  <a:extLst>
                    <a:ext uri="{9D8B030D-6E8A-4147-A177-3AD203B41FA5}">
                      <a16:colId xmlns:a16="http://schemas.microsoft.com/office/drawing/2014/main" val="3415439123"/>
                    </a:ext>
                  </a:extLst>
                </a:gridCol>
              </a:tblGrid>
              <a:tr h="662869">
                <a:tc>
                  <a:txBody>
                    <a:bodyPr/>
                    <a:lstStyle/>
                    <a:p>
                      <a:endParaRPr lang="en-GB"/>
                    </a:p>
                  </a:txBody>
                  <a:tcPr/>
                </a:tc>
                <a:tc>
                  <a:txBody>
                    <a:bodyPr/>
                    <a:lstStyle/>
                    <a:p>
                      <a:r>
                        <a:rPr lang="en-GB" sz="1400"/>
                        <a:t>December</a:t>
                      </a:r>
                    </a:p>
                  </a:txBody>
                  <a:tcPr/>
                </a:tc>
                <a:tc>
                  <a:txBody>
                    <a:bodyPr/>
                    <a:lstStyle/>
                    <a:p>
                      <a:r>
                        <a:rPr lang="en-GB" sz="1400"/>
                        <a:t>January</a:t>
                      </a:r>
                    </a:p>
                  </a:txBody>
                  <a:tcPr/>
                </a:tc>
                <a:tc>
                  <a:txBody>
                    <a:bodyPr/>
                    <a:lstStyle/>
                    <a:p>
                      <a:r>
                        <a:rPr lang="en-GB" sz="1400"/>
                        <a:t>February</a:t>
                      </a:r>
                    </a:p>
                  </a:txBody>
                  <a:tcPr/>
                </a:tc>
                <a:tc>
                  <a:txBody>
                    <a:bodyPr/>
                    <a:lstStyle/>
                    <a:p>
                      <a:r>
                        <a:rPr lang="en-GB" sz="1400"/>
                        <a:t>March </a:t>
                      </a:r>
                    </a:p>
                  </a:txBody>
                  <a:tcPr/>
                </a:tc>
                <a:tc>
                  <a:txBody>
                    <a:bodyPr/>
                    <a:lstStyle/>
                    <a:p>
                      <a:r>
                        <a:rPr lang="en-GB" sz="1400"/>
                        <a:t>April </a:t>
                      </a:r>
                    </a:p>
                  </a:txBody>
                  <a:tcPr/>
                </a:tc>
                <a:tc>
                  <a:txBody>
                    <a:bodyPr/>
                    <a:lstStyle/>
                    <a:p>
                      <a:r>
                        <a:rPr lang="en-GB" sz="1400"/>
                        <a:t>May</a:t>
                      </a:r>
                    </a:p>
                  </a:txBody>
                  <a:tcPr/>
                </a:tc>
                <a:tc>
                  <a:txBody>
                    <a:bodyPr/>
                    <a:lstStyle/>
                    <a:p>
                      <a:r>
                        <a:rPr lang="en-GB" sz="1400"/>
                        <a:t>June</a:t>
                      </a:r>
                    </a:p>
                  </a:txBody>
                  <a:tcPr/>
                </a:tc>
                <a:tc>
                  <a:txBody>
                    <a:bodyPr/>
                    <a:lstStyle/>
                    <a:p>
                      <a:r>
                        <a:rPr lang="en-GB" sz="1400"/>
                        <a:t>July</a:t>
                      </a:r>
                    </a:p>
                  </a:txBody>
                  <a:tcPr/>
                </a:tc>
                <a:tc>
                  <a:txBody>
                    <a:bodyPr/>
                    <a:lstStyle/>
                    <a:p>
                      <a:r>
                        <a:rPr lang="en-GB" sz="1400"/>
                        <a:t>August</a:t>
                      </a:r>
                    </a:p>
                  </a:txBody>
                  <a:tcPr/>
                </a:tc>
                <a:tc>
                  <a:txBody>
                    <a:bodyPr/>
                    <a:lstStyle/>
                    <a:p>
                      <a:r>
                        <a:rPr lang="en-GB" sz="1400"/>
                        <a:t>September</a:t>
                      </a:r>
                    </a:p>
                  </a:txBody>
                  <a:tcPr/>
                </a:tc>
                <a:extLst>
                  <a:ext uri="{0D108BD9-81ED-4DB2-BD59-A6C34878D82A}">
                    <a16:rowId xmlns:a16="http://schemas.microsoft.com/office/drawing/2014/main" val="1897827582"/>
                  </a:ext>
                </a:extLst>
              </a:tr>
              <a:tr h="662869">
                <a:tc>
                  <a:txBody>
                    <a:bodyPr/>
                    <a:lstStyle/>
                    <a:p>
                      <a:r>
                        <a:rPr lang="en-GB" sz="1200"/>
                        <a:t>Governance</a:t>
                      </a:r>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595999619"/>
                  </a:ext>
                </a:extLst>
              </a:tr>
              <a:tr h="662869">
                <a:tc>
                  <a:txBody>
                    <a:bodyPr/>
                    <a:lstStyle/>
                    <a:p>
                      <a:r>
                        <a:rPr lang="en-GB" sz="1200"/>
                        <a:t>In Scope</a:t>
                      </a:r>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011692250"/>
                  </a:ext>
                </a:extLst>
              </a:tr>
              <a:tr h="662869">
                <a:tc>
                  <a:txBody>
                    <a:bodyPr/>
                    <a:lstStyle/>
                    <a:p>
                      <a:r>
                        <a:rPr lang="en-GB" sz="1200"/>
                        <a:t>Scope TBD</a:t>
                      </a:r>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948840178"/>
                  </a:ext>
                </a:extLst>
              </a:tr>
              <a:tr h="662869">
                <a:tc>
                  <a:txBody>
                    <a:bodyPr/>
                    <a:lstStyle/>
                    <a:p>
                      <a:r>
                        <a:rPr lang="en-GB" sz="1200"/>
                        <a:t>RFP Components</a:t>
                      </a:r>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17037441"/>
                  </a:ext>
                </a:extLst>
              </a:tr>
              <a:tr h="662869">
                <a:tc>
                  <a:txBody>
                    <a:bodyPr/>
                    <a:lstStyle/>
                    <a:p>
                      <a:r>
                        <a:rPr lang="en-GB" sz="1200"/>
                        <a:t>Build RFP</a:t>
                      </a:r>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285323008"/>
                  </a:ext>
                </a:extLst>
              </a:tr>
              <a:tr h="662869">
                <a:tc>
                  <a:txBody>
                    <a:bodyPr/>
                    <a:lstStyle/>
                    <a:p>
                      <a:r>
                        <a:rPr lang="en-GB" sz="1200"/>
                        <a:t>RFP Process</a:t>
                      </a:r>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639818728"/>
                  </a:ext>
                </a:extLst>
              </a:tr>
              <a:tr h="662869">
                <a:tc>
                  <a:txBody>
                    <a:bodyPr/>
                    <a:lstStyle/>
                    <a:p>
                      <a:r>
                        <a:rPr lang="en-GB" sz="1200"/>
                        <a:t>SI RFP</a:t>
                      </a:r>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123302359"/>
                  </a:ext>
                </a:extLst>
              </a:tr>
            </a:tbl>
          </a:graphicData>
        </a:graphic>
      </p:graphicFrame>
      <p:sp>
        <p:nvSpPr>
          <p:cNvPr id="10" name="TextBox 9">
            <a:extLst>
              <a:ext uri="{FF2B5EF4-FFF2-40B4-BE49-F238E27FC236}">
                <a16:creationId xmlns:a16="http://schemas.microsoft.com/office/drawing/2014/main" id="{D13EDB7D-94AE-46C5-8E9D-310AFC2224ED}"/>
              </a:ext>
            </a:extLst>
          </p:cNvPr>
          <p:cNvSpPr txBox="1"/>
          <p:nvPr/>
        </p:nvSpPr>
        <p:spPr>
          <a:xfrm>
            <a:off x="570411" y="315027"/>
            <a:ext cx="50999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Top-level Plan </a:t>
            </a: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 Indicative 2022</a:t>
            </a:r>
          </a:p>
        </p:txBody>
      </p:sp>
      <p:sp>
        <p:nvSpPr>
          <p:cNvPr id="12" name="Rectangle: Rounded Corners 11">
            <a:extLst>
              <a:ext uri="{FF2B5EF4-FFF2-40B4-BE49-F238E27FC236}">
                <a16:creationId xmlns:a16="http://schemas.microsoft.com/office/drawing/2014/main" id="{1A7CF7F0-D0CF-436D-B716-F793379C6CB0}"/>
              </a:ext>
            </a:extLst>
          </p:cNvPr>
          <p:cNvSpPr/>
          <p:nvPr/>
        </p:nvSpPr>
        <p:spPr>
          <a:xfrm>
            <a:off x="1345543" y="2085823"/>
            <a:ext cx="1934551" cy="4315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Calibri" panose="020F0502020204030204"/>
                <a:ea typeface="+mn-ea"/>
                <a:cs typeface="+mn-cs"/>
              </a:rPr>
              <a:t>Set up governance</a:t>
            </a:r>
          </a:p>
        </p:txBody>
      </p:sp>
      <p:sp>
        <p:nvSpPr>
          <p:cNvPr id="14" name="Arrow: Notched Right 13">
            <a:extLst>
              <a:ext uri="{FF2B5EF4-FFF2-40B4-BE49-F238E27FC236}">
                <a16:creationId xmlns:a16="http://schemas.microsoft.com/office/drawing/2014/main" id="{207C4A4D-C967-406B-9541-3000081A7BE8}"/>
              </a:ext>
            </a:extLst>
          </p:cNvPr>
          <p:cNvSpPr/>
          <p:nvPr/>
        </p:nvSpPr>
        <p:spPr>
          <a:xfrm>
            <a:off x="1345543" y="1595134"/>
            <a:ext cx="10429290" cy="441106"/>
          </a:xfrm>
          <a:prstGeom prst="notchedRightArrow">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FSR Project Management</a:t>
            </a:r>
          </a:p>
        </p:txBody>
      </p:sp>
      <p:sp>
        <p:nvSpPr>
          <p:cNvPr id="15" name="Arrow: Notched Right 14">
            <a:extLst>
              <a:ext uri="{FF2B5EF4-FFF2-40B4-BE49-F238E27FC236}">
                <a16:creationId xmlns:a16="http://schemas.microsoft.com/office/drawing/2014/main" id="{8852CD84-5594-4675-B8C2-57A76ED967F8}"/>
              </a:ext>
            </a:extLst>
          </p:cNvPr>
          <p:cNvSpPr/>
          <p:nvPr/>
        </p:nvSpPr>
        <p:spPr>
          <a:xfrm>
            <a:off x="3405930" y="2050792"/>
            <a:ext cx="8368903" cy="365237"/>
          </a:xfrm>
          <a:prstGeom prst="notchedRightArrow">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rPr>
              <a:t>FSR Governance</a:t>
            </a:r>
          </a:p>
        </p:txBody>
      </p:sp>
      <p:sp>
        <p:nvSpPr>
          <p:cNvPr id="16" name="Arrow: Notched Right 15">
            <a:extLst>
              <a:ext uri="{FF2B5EF4-FFF2-40B4-BE49-F238E27FC236}">
                <a16:creationId xmlns:a16="http://schemas.microsoft.com/office/drawing/2014/main" id="{8E00BE78-6CF6-44B4-90D1-B94D55B22822}"/>
              </a:ext>
            </a:extLst>
          </p:cNvPr>
          <p:cNvSpPr/>
          <p:nvPr/>
        </p:nvSpPr>
        <p:spPr>
          <a:xfrm>
            <a:off x="3405929" y="2247962"/>
            <a:ext cx="8368903" cy="365237"/>
          </a:xfrm>
          <a:prstGeom prst="notchedRightArrow">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rPr>
              <a:t>Change Management &amp; Comms</a:t>
            </a:r>
          </a:p>
        </p:txBody>
      </p:sp>
      <p:sp>
        <p:nvSpPr>
          <p:cNvPr id="17" name="Rectangle: Rounded Corners 16">
            <a:extLst>
              <a:ext uri="{FF2B5EF4-FFF2-40B4-BE49-F238E27FC236}">
                <a16:creationId xmlns:a16="http://schemas.microsoft.com/office/drawing/2014/main" id="{84247144-A836-40EA-AEDD-B08553544E34}"/>
              </a:ext>
            </a:extLst>
          </p:cNvPr>
          <p:cNvSpPr/>
          <p:nvPr/>
        </p:nvSpPr>
        <p:spPr>
          <a:xfrm>
            <a:off x="1345542" y="2755800"/>
            <a:ext cx="1934551" cy="43151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Calibri" panose="020F0502020204030204"/>
                <a:ea typeface="+mn-ea"/>
                <a:cs typeface="+mn-cs"/>
              </a:rPr>
              <a:t>Gather modular functional requirements</a:t>
            </a:r>
          </a:p>
        </p:txBody>
      </p:sp>
      <p:sp>
        <p:nvSpPr>
          <p:cNvPr id="18" name="Rectangle: Rounded Corners 17">
            <a:extLst>
              <a:ext uri="{FF2B5EF4-FFF2-40B4-BE49-F238E27FC236}">
                <a16:creationId xmlns:a16="http://schemas.microsoft.com/office/drawing/2014/main" id="{13400066-FD7F-4AFD-8BA4-5914B7DDE0F1}"/>
              </a:ext>
            </a:extLst>
          </p:cNvPr>
          <p:cNvSpPr/>
          <p:nvPr/>
        </p:nvSpPr>
        <p:spPr>
          <a:xfrm>
            <a:off x="2659310" y="3335828"/>
            <a:ext cx="1753299" cy="247382"/>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Calibri" panose="020F0502020204030204"/>
                <a:ea typeface="+mn-ea"/>
                <a:cs typeface="+mn-cs"/>
              </a:rPr>
              <a:t>The Big Topics In or Out</a:t>
            </a:r>
          </a:p>
        </p:txBody>
      </p:sp>
      <p:sp>
        <p:nvSpPr>
          <p:cNvPr id="19" name="Rectangle: Rounded Corners 18">
            <a:extLst>
              <a:ext uri="{FF2B5EF4-FFF2-40B4-BE49-F238E27FC236}">
                <a16:creationId xmlns:a16="http://schemas.microsoft.com/office/drawing/2014/main" id="{8A68ADD2-F92E-4A6B-BC25-9D41111B4805}"/>
              </a:ext>
            </a:extLst>
          </p:cNvPr>
          <p:cNvSpPr/>
          <p:nvPr/>
        </p:nvSpPr>
        <p:spPr>
          <a:xfrm>
            <a:off x="2348918" y="3684846"/>
            <a:ext cx="2063692" cy="247382"/>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Calibri" panose="020F0502020204030204"/>
                <a:ea typeface="+mn-ea"/>
                <a:cs typeface="+mn-cs"/>
              </a:rPr>
              <a:t>Chart of Accounts</a:t>
            </a:r>
          </a:p>
        </p:txBody>
      </p:sp>
      <p:sp>
        <p:nvSpPr>
          <p:cNvPr id="20" name="Rectangle: Rounded Corners 19">
            <a:extLst>
              <a:ext uri="{FF2B5EF4-FFF2-40B4-BE49-F238E27FC236}">
                <a16:creationId xmlns:a16="http://schemas.microsoft.com/office/drawing/2014/main" id="{F20CB8A4-863F-4514-9CD0-E71A5AF33237}"/>
              </a:ext>
            </a:extLst>
          </p:cNvPr>
          <p:cNvSpPr/>
          <p:nvPr/>
        </p:nvSpPr>
        <p:spPr>
          <a:xfrm>
            <a:off x="4412609" y="3335828"/>
            <a:ext cx="1031845" cy="247382"/>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Calibri" panose="020F0502020204030204"/>
                <a:ea typeface="+mn-ea"/>
                <a:cs typeface="+mn-cs"/>
              </a:rPr>
              <a:t>Gather </a:t>
            </a:r>
            <a:r>
              <a:rPr kumimoji="0" lang="en-GB" sz="1100" b="0" i="0" u="none" strike="noStrike" kern="1200" cap="none" spc="0" normalizeH="0" baseline="0" noProof="0" err="1">
                <a:ln>
                  <a:noFill/>
                </a:ln>
                <a:solidFill>
                  <a:prstClr val="white"/>
                </a:solidFill>
                <a:effectLst/>
                <a:uLnTx/>
                <a:uFillTx/>
                <a:latin typeface="Calibri" panose="020F0502020204030204"/>
                <a:ea typeface="+mn-ea"/>
                <a:cs typeface="+mn-cs"/>
              </a:rPr>
              <a:t>Reqs</a:t>
            </a:r>
            <a:endParaRPr kumimoji="0" lang="en-GB"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CE29E7C4-72E9-416D-A797-2F9E7F6CD37D}"/>
              </a:ext>
            </a:extLst>
          </p:cNvPr>
          <p:cNvSpPr/>
          <p:nvPr/>
        </p:nvSpPr>
        <p:spPr>
          <a:xfrm>
            <a:off x="3380764" y="4061865"/>
            <a:ext cx="2256638" cy="4315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Calibri" panose="020F0502020204030204"/>
                <a:ea typeface="+mn-ea"/>
                <a:cs typeface="+mn-cs"/>
              </a:rPr>
              <a:t>Confirm  RFP Components</a:t>
            </a:r>
          </a:p>
        </p:txBody>
      </p:sp>
      <p:sp>
        <p:nvSpPr>
          <p:cNvPr id="23" name="Rectangle: Rounded Corners 22">
            <a:extLst>
              <a:ext uri="{FF2B5EF4-FFF2-40B4-BE49-F238E27FC236}">
                <a16:creationId xmlns:a16="http://schemas.microsoft.com/office/drawing/2014/main" id="{386DAD2D-88EA-4D8B-9B98-22D512D141CA}"/>
              </a:ext>
            </a:extLst>
          </p:cNvPr>
          <p:cNvSpPr/>
          <p:nvPr/>
        </p:nvSpPr>
        <p:spPr>
          <a:xfrm>
            <a:off x="6240439" y="4716348"/>
            <a:ext cx="844173" cy="1675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Calibri" panose="020F0502020204030204"/>
                <a:ea typeface="+mn-ea"/>
                <a:cs typeface="+mn-cs"/>
              </a:rPr>
              <a:t>RFP Prep </a:t>
            </a:r>
          </a:p>
        </p:txBody>
      </p:sp>
      <p:sp>
        <p:nvSpPr>
          <p:cNvPr id="25" name="Rectangle: Rounded Corners 24">
            <a:extLst>
              <a:ext uri="{FF2B5EF4-FFF2-40B4-BE49-F238E27FC236}">
                <a16:creationId xmlns:a16="http://schemas.microsoft.com/office/drawing/2014/main" id="{F7FCB8DB-F19D-4444-81C3-52ED3F19FAC7}"/>
              </a:ext>
            </a:extLst>
          </p:cNvPr>
          <p:cNvSpPr/>
          <p:nvPr/>
        </p:nvSpPr>
        <p:spPr>
          <a:xfrm>
            <a:off x="6973377" y="5488694"/>
            <a:ext cx="992698" cy="4315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Calibri" panose="020F0502020204030204"/>
                <a:ea typeface="+mn-ea"/>
                <a:cs typeface="+mn-cs"/>
              </a:rPr>
              <a:t>Send RFP, Q&amp;As  </a:t>
            </a:r>
          </a:p>
        </p:txBody>
      </p:sp>
      <p:sp>
        <p:nvSpPr>
          <p:cNvPr id="26" name="Rectangle: Rounded Corners 25">
            <a:extLst>
              <a:ext uri="{FF2B5EF4-FFF2-40B4-BE49-F238E27FC236}">
                <a16:creationId xmlns:a16="http://schemas.microsoft.com/office/drawing/2014/main" id="{0F8E8133-8416-4BF5-A219-B3B6A9612E96}"/>
              </a:ext>
            </a:extLst>
          </p:cNvPr>
          <p:cNvSpPr/>
          <p:nvPr/>
        </p:nvSpPr>
        <p:spPr>
          <a:xfrm>
            <a:off x="7966074" y="5497079"/>
            <a:ext cx="1360805" cy="4315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Calibri" panose="020F0502020204030204"/>
                <a:ea typeface="+mn-ea"/>
                <a:cs typeface="+mn-cs"/>
              </a:rPr>
              <a:t>Receive Proposals &amp; Vendor Presentations</a:t>
            </a:r>
            <a:r>
              <a:rPr kumimoji="0" lang="en-GB" sz="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27" name="Rectangle: Rounded Corners 26">
            <a:extLst>
              <a:ext uri="{FF2B5EF4-FFF2-40B4-BE49-F238E27FC236}">
                <a16:creationId xmlns:a16="http://schemas.microsoft.com/office/drawing/2014/main" id="{FACDAEFA-6561-42D8-8422-2DEF766F463B}"/>
              </a:ext>
            </a:extLst>
          </p:cNvPr>
          <p:cNvSpPr/>
          <p:nvPr/>
        </p:nvSpPr>
        <p:spPr>
          <a:xfrm>
            <a:off x="9324888" y="5497079"/>
            <a:ext cx="712007" cy="4315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Calibri" panose="020F0502020204030204"/>
                <a:ea typeface="+mn-ea"/>
                <a:cs typeface="+mn-cs"/>
              </a:rPr>
              <a:t>Decision Review</a:t>
            </a:r>
          </a:p>
        </p:txBody>
      </p:sp>
      <p:sp>
        <p:nvSpPr>
          <p:cNvPr id="29" name="Arrow: Notched Right 28">
            <a:extLst>
              <a:ext uri="{FF2B5EF4-FFF2-40B4-BE49-F238E27FC236}">
                <a16:creationId xmlns:a16="http://schemas.microsoft.com/office/drawing/2014/main" id="{A5045C88-3FB4-4C87-BB36-7203F11A3063}"/>
              </a:ext>
            </a:extLst>
          </p:cNvPr>
          <p:cNvSpPr/>
          <p:nvPr/>
        </p:nvSpPr>
        <p:spPr>
          <a:xfrm>
            <a:off x="6957133" y="5904721"/>
            <a:ext cx="4817699" cy="253950"/>
          </a:xfrm>
          <a:prstGeom prst="notchedRightArrow">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Vendor RFP Cycle</a:t>
            </a:r>
          </a:p>
        </p:txBody>
      </p:sp>
      <p:cxnSp>
        <p:nvCxnSpPr>
          <p:cNvPr id="36" name="Connector: Elbow 35">
            <a:extLst>
              <a:ext uri="{FF2B5EF4-FFF2-40B4-BE49-F238E27FC236}">
                <a16:creationId xmlns:a16="http://schemas.microsoft.com/office/drawing/2014/main" id="{5AA17F0F-6C19-4279-B9B0-3B9EE7414FFC}"/>
              </a:ext>
            </a:extLst>
          </p:cNvPr>
          <p:cNvCxnSpPr>
            <a:endCxn id="22" idx="3"/>
          </p:cNvCxnSpPr>
          <p:nvPr/>
        </p:nvCxnSpPr>
        <p:spPr>
          <a:xfrm>
            <a:off x="3280093" y="2969703"/>
            <a:ext cx="2357309" cy="1307919"/>
          </a:xfrm>
          <a:prstGeom prst="bentConnector3">
            <a:avLst>
              <a:gd name="adj1" fmla="val 109697"/>
            </a:avLst>
          </a:prstGeom>
          <a:ln>
            <a:prstDash val="dash"/>
            <a:tailEnd type="triangle"/>
          </a:ln>
        </p:spPr>
        <p:style>
          <a:lnRef idx="1">
            <a:schemeClr val="accent2"/>
          </a:lnRef>
          <a:fillRef idx="0">
            <a:schemeClr val="accent2"/>
          </a:fillRef>
          <a:effectRef idx="0">
            <a:schemeClr val="accent2"/>
          </a:effectRef>
          <a:fontRef idx="minor">
            <a:schemeClr val="tx1"/>
          </a:fontRef>
        </p:style>
      </p:cxnSp>
      <p:cxnSp>
        <p:nvCxnSpPr>
          <p:cNvPr id="41" name="Straight Arrow Connector 40">
            <a:extLst>
              <a:ext uri="{FF2B5EF4-FFF2-40B4-BE49-F238E27FC236}">
                <a16:creationId xmlns:a16="http://schemas.microsoft.com/office/drawing/2014/main" id="{5F147FCA-BA44-4D9F-AD1A-3B721AB5D879}"/>
              </a:ext>
            </a:extLst>
          </p:cNvPr>
          <p:cNvCxnSpPr>
            <a:cxnSpLocks/>
            <a:endCxn id="22" idx="0"/>
          </p:cNvCxnSpPr>
          <p:nvPr/>
        </p:nvCxnSpPr>
        <p:spPr>
          <a:xfrm flipH="1">
            <a:off x="4509083" y="3583210"/>
            <a:ext cx="432372" cy="478655"/>
          </a:xfrm>
          <a:prstGeom prst="straightConnector1">
            <a:avLst/>
          </a:prstGeom>
          <a:ln>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7" name="Connector: Elbow 46">
            <a:extLst>
              <a:ext uri="{FF2B5EF4-FFF2-40B4-BE49-F238E27FC236}">
                <a16:creationId xmlns:a16="http://schemas.microsoft.com/office/drawing/2014/main" id="{DD43A4A0-3B56-4F52-AEE6-B7FA4CD3C825}"/>
              </a:ext>
            </a:extLst>
          </p:cNvPr>
          <p:cNvCxnSpPr>
            <a:cxnSpLocks/>
            <a:stCxn id="22" idx="2"/>
            <a:endCxn id="23" idx="1"/>
          </p:cNvCxnSpPr>
          <p:nvPr/>
        </p:nvCxnSpPr>
        <p:spPr>
          <a:xfrm rot="16200000" flipH="1">
            <a:off x="5221392" y="3781070"/>
            <a:ext cx="306739" cy="1731356"/>
          </a:xfrm>
          <a:prstGeom prst="bentConnector2">
            <a:avLst/>
          </a:prstGeom>
          <a:ln>
            <a:solidFill>
              <a:srgbClr val="7030A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FB35E0F7-26AA-44E9-944C-9B10C4E04609}"/>
              </a:ext>
            </a:extLst>
          </p:cNvPr>
          <p:cNvCxnSpPr>
            <a:stCxn id="19" idx="2"/>
          </p:cNvCxnSpPr>
          <p:nvPr/>
        </p:nvCxnSpPr>
        <p:spPr>
          <a:xfrm>
            <a:off x="3380764" y="3932228"/>
            <a:ext cx="1200472" cy="129637"/>
          </a:xfrm>
          <a:prstGeom prst="straightConnector1">
            <a:avLst/>
          </a:prstGeom>
          <a:ln>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3" name="Rectangle: Rounded Corners 52">
            <a:extLst>
              <a:ext uri="{FF2B5EF4-FFF2-40B4-BE49-F238E27FC236}">
                <a16:creationId xmlns:a16="http://schemas.microsoft.com/office/drawing/2014/main" id="{09A08D3D-84D6-4187-9085-28D64FA1B5FC}"/>
              </a:ext>
            </a:extLst>
          </p:cNvPr>
          <p:cNvSpPr/>
          <p:nvPr/>
        </p:nvSpPr>
        <p:spPr>
          <a:xfrm>
            <a:off x="1628162" y="4059715"/>
            <a:ext cx="1626767" cy="43151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Calibri" panose="020F0502020204030204"/>
                <a:ea typeface="+mn-ea"/>
                <a:cs typeface="+mn-cs"/>
              </a:rPr>
              <a:t>Technical &amp; Interface requirements </a:t>
            </a:r>
          </a:p>
        </p:txBody>
      </p:sp>
      <p:cxnSp>
        <p:nvCxnSpPr>
          <p:cNvPr id="70" name="Straight Arrow Connector 69">
            <a:extLst>
              <a:ext uri="{FF2B5EF4-FFF2-40B4-BE49-F238E27FC236}">
                <a16:creationId xmlns:a16="http://schemas.microsoft.com/office/drawing/2014/main" id="{C11D6955-05B7-46ED-A9FA-87FEF7ED1408}"/>
              </a:ext>
            </a:extLst>
          </p:cNvPr>
          <p:cNvCxnSpPr>
            <a:cxnSpLocks/>
            <a:stCxn id="53" idx="3"/>
            <a:endCxn id="22" idx="1"/>
          </p:cNvCxnSpPr>
          <p:nvPr/>
        </p:nvCxnSpPr>
        <p:spPr>
          <a:xfrm>
            <a:off x="3254929" y="4275472"/>
            <a:ext cx="125835" cy="2150"/>
          </a:xfrm>
          <a:prstGeom prst="straightConnector1">
            <a:avLst/>
          </a:prstGeom>
          <a:ln>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Star: 5 Points 29">
            <a:extLst>
              <a:ext uri="{FF2B5EF4-FFF2-40B4-BE49-F238E27FC236}">
                <a16:creationId xmlns:a16="http://schemas.microsoft.com/office/drawing/2014/main" id="{5E11CFEF-48D0-44DA-B1E1-95D7A06ACE97}"/>
              </a:ext>
            </a:extLst>
          </p:cNvPr>
          <p:cNvSpPr/>
          <p:nvPr/>
        </p:nvSpPr>
        <p:spPr>
          <a:xfrm>
            <a:off x="4317533" y="4987050"/>
            <a:ext cx="201336" cy="25167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E141023F-2554-43C0-8018-B65B0905DDB4}"/>
              </a:ext>
            </a:extLst>
          </p:cNvPr>
          <p:cNvSpPr txBox="1"/>
          <p:nvPr/>
        </p:nvSpPr>
        <p:spPr>
          <a:xfrm>
            <a:off x="4518870" y="5078200"/>
            <a:ext cx="932316"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mn-cs"/>
              </a:rPr>
              <a:t>Gate A 1</a:t>
            </a:r>
            <a:r>
              <a:rPr kumimoji="0" lang="en-GB" sz="600" b="0" i="0" u="none" strike="noStrike" kern="1200" cap="none" spc="0" normalizeH="0" baseline="30000" noProof="0">
                <a:ln>
                  <a:noFill/>
                </a:ln>
                <a:solidFill>
                  <a:prstClr val="black"/>
                </a:solidFill>
                <a:effectLst/>
                <a:uLnTx/>
                <a:uFillTx/>
                <a:latin typeface="Calibri" panose="020F0502020204030204"/>
                <a:ea typeface="+mn-ea"/>
                <a:cs typeface="+mn-cs"/>
              </a:rPr>
              <a:t>st</a:t>
            </a:r>
            <a:r>
              <a:rPr kumimoji="0" lang="en-GB" sz="600" b="0" i="0" u="none" strike="noStrike" kern="1200" cap="none" spc="0" normalizeH="0" baseline="0" noProof="0">
                <a:ln>
                  <a:noFill/>
                </a:ln>
                <a:solidFill>
                  <a:prstClr val="black"/>
                </a:solidFill>
                <a:effectLst/>
                <a:uLnTx/>
                <a:uFillTx/>
                <a:latin typeface="Calibri" panose="020F0502020204030204"/>
                <a:ea typeface="+mn-ea"/>
                <a:cs typeface="+mn-cs"/>
              </a:rPr>
              <a:t> review</a:t>
            </a:r>
          </a:p>
        </p:txBody>
      </p:sp>
      <p:sp>
        <p:nvSpPr>
          <p:cNvPr id="37" name="Rectangle: Rounded Corners 36">
            <a:extLst>
              <a:ext uri="{FF2B5EF4-FFF2-40B4-BE49-F238E27FC236}">
                <a16:creationId xmlns:a16="http://schemas.microsoft.com/office/drawing/2014/main" id="{3554414D-1D32-40D7-863F-953C6136C40B}"/>
              </a:ext>
            </a:extLst>
          </p:cNvPr>
          <p:cNvSpPr/>
          <p:nvPr/>
        </p:nvSpPr>
        <p:spPr>
          <a:xfrm>
            <a:off x="2411355" y="4731842"/>
            <a:ext cx="1875987" cy="43151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Calibri" panose="020F0502020204030204"/>
                <a:ea typeface="+mn-ea"/>
                <a:cs typeface="+mn-cs"/>
              </a:rPr>
              <a:t>Gate A Prep </a:t>
            </a:r>
          </a:p>
        </p:txBody>
      </p:sp>
      <p:sp>
        <p:nvSpPr>
          <p:cNvPr id="42" name="Star: 5 Points 41">
            <a:extLst>
              <a:ext uri="{FF2B5EF4-FFF2-40B4-BE49-F238E27FC236}">
                <a16:creationId xmlns:a16="http://schemas.microsoft.com/office/drawing/2014/main" id="{7A1C750F-523E-414E-B07A-D3A0593FEDA2}"/>
              </a:ext>
            </a:extLst>
          </p:cNvPr>
          <p:cNvSpPr/>
          <p:nvPr/>
        </p:nvSpPr>
        <p:spPr>
          <a:xfrm>
            <a:off x="5933555" y="4996516"/>
            <a:ext cx="201336" cy="25167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BDF2622F-F96A-49DD-8AC3-097BC2B5DFE5}"/>
              </a:ext>
            </a:extLst>
          </p:cNvPr>
          <p:cNvSpPr txBox="1"/>
          <p:nvPr/>
        </p:nvSpPr>
        <p:spPr>
          <a:xfrm>
            <a:off x="6094029" y="5065565"/>
            <a:ext cx="932316"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mn-cs"/>
              </a:rPr>
              <a:t>Gate A sign off 20</a:t>
            </a:r>
            <a:r>
              <a:rPr kumimoji="0" lang="en-GB" sz="600" b="0" i="0" u="none" strike="noStrike" kern="1200" cap="none" spc="0" normalizeH="0" baseline="30000" noProof="0">
                <a:ln>
                  <a:noFill/>
                </a:ln>
                <a:solidFill>
                  <a:prstClr val="black"/>
                </a:solidFill>
                <a:effectLst/>
                <a:uLnTx/>
                <a:uFillTx/>
                <a:latin typeface="Calibri" panose="020F0502020204030204"/>
                <a:ea typeface="+mn-ea"/>
                <a:cs typeface="+mn-cs"/>
              </a:rPr>
              <a:t>th</a:t>
            </a:r>
            <a:r>
              <a:rPr kumimoji="0" lang="en-GB" sz="6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cxnSp>
        <p:nvCxnSpPr>
          <p:cNvPr id="11" name="Straight Arrow Connector 10">
            <a:extLst>
              <a:ext uri="{FF2B5EF4-FFF2-40B4-BE49-F238E27FC236}">
                <a16:creationId xmlns:a16="http://schemas.microsoft.com/office/drawing/2014/main" id="{D81CBDC6-1BC5-44C1-B36C-E62A58C549D6}"/>
              </a:ext>
            </a:extLst>
          </p:cNvPr>
          <p:cNvCxnSpPr>
            <a:cxnSpLocks/>
            <a:stCxn id="42" idx="0"/>
            <a:endCxn id="23" idx="2"/>
          </p:cNvCxnSpPr>
          <p:nvPr/>
        </p:nvCxnSpPr>
        <p:spPr>
          <a:xfrm flipV="1">
            <a:off x="6034223" y="4883887"/>
            <a:ext cx="628303" cy="112629"/>
          </a:xfrm>
          <a:prstGeom prst="straightConnector1">
            <a:avLst/>
          </a:prstGeom>
          <a:ln>
            <a:solidFill>
              <a:srgbClr val="7030A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0119A663-631A-4F9E-AF3E-AB5033AE4349}"/>
              </a:ext>
            </a:extLst>
          </p:cNvPr>
          <p:cNvCxnSpPr>
            <a:cxnSpLocks/>
            <a:stCxn id="30" idx="0"/>
            <a:endCxn id="23" idx="1"/>
          </p:cNvCxnSpPr>
          <p:nvPr/>
        </p:nvCxnSpPr>
        <p:spPr>
          <a:xfrm flipV="1">
            <a:off x="4418201" y="4800118"/>
            <a:ext cx="1822238" cy="186932"/>
          </a:xfrm>
          <a:prstGeom prst="straightConnector1">
            <a:avLst/>
          </a:prstGeom>
          <a:ln>
            <a:solidFill>
              <a:srgbClr val="7030A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27A3D70-18D7-421C-A984-F120835A8710}"/>
              </a:ext>
            </a:extLst>
          </p:cNvPr>
          <p:cNvCxnSpPr/>
          <p:nvPr/>
        </p:nvCxnSpPr>
        <p:spPr>
          <a:xfrm>
            <a:off x="3164619" y="1694644"/>
            <a:ext cx="0" cy="491289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39" name="object 5"/>
          <p:cNvSpPr/>
          <p:nvPr/>
        </p:nvSpPr>
        <p:spPr>
          <a:xfrm>
            <a:off x="11995264" y="769247"/>
            <a:ext cx="133005" cy="6043816"/>
          </a:xfrm>
          <a:custGeom>
            <a:avLst/>
            <a:gdLst/>
            <a:ahLst/>
            <a:cxnLst/>
            <a:rect l="l" t="t" r="r" b="b"/>
            <a:pathLst>
              <a:path w="657225" h="5599430">
                <a:moveTo>
                  <a:pt x="0" y="5599176"/>
                </a:moveTo>
                <a:lnTo>
                  <a:pt x="656844" y="5599176"/>
                </a:lnTo>
                <a:lnTo>
                  <a:pt x="656844" y="0"/>
                </a:lnTo>
                <a:lnTo>
                  <a:pt x="0" y="0"/>
                </a:lnTo>
                <a:lnTo>
                  <a:pt x="0" y="5599176"/>
                </a:lnTo>
                <a:close/>
              </a:path>
            </a:pathLst>
          </a:custGeom>
          <a:solidFill>
            <a:srgbClr val="089797">
              <a:alpha val="52548"/>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0" name="Picture 39"/>
          <p:cNvPicPr>
            <a:picLocks noChangeAspect="1"/>
          </p:cNvPicPr>
          <p:nvPr/>
        </p:nvPicPr>
        <p:blipFill>
          <a:blip r:embed="rId3"/>
          <a:stretch>
            <a:fillRect/>
          </a:stretch>
        </p:blipFill>
        <p:spPr>
          <a:xfrm>
            <a:off x="10154899" y="74815"/>
            <a:ext cx="1973371" cy="818021"/>
          </a:xfrm>
          <a:prstGeom prst="rect">
            <a:avLst/>
          </a:prstGeom>
        </p:spPr>
      </p:pic>
      <p:sp>
        <p:nvSpPr>
          <p:cNvPr id="43" name="object 2"/>
          <p:cNvSpPr/>
          <p:nvPr/>
        </p:nvSpPr>
        <p:spPr>
          <a:xfrm>
            <a:off x="58188" y="74815"/>
            <a:ext cx="10490663" cy="131101"/>
          </a:xfrm>
          <a:custGeom>
            <a:avLst/>
            <a:gdLst/>
            <a:ahLst/>
            <a:cxnLst/>
            <a:rect l="l" t="t" r="r" b="b"/>
            <a:pathLst>
              <a:path w="4875530" h="1629410">
                <a:moveTo>
                  <a:pt x="0" y="1629155"/>
                </a:moveTo>
                <a:lnTo>
                  <a:pt x="4875276" y="1629155"/>
                </a:lnTo>
                <a:lnTo>
                  <a:pt x="4875276" y="0"/>
                </a:lnTo>
                <a:lnTo>
                  <a:pt x="0" y="0"/>
                </a:lnTo>
                <a:lnTo>
                  <a:pt x="0" y="1629155"/>
                </a:lnTo>
                <a:close/>
              </a:path>
            </a:pathLst>
          </a:custGeom>
          <a:solidFill>
            <a:srgbClr val="089797">
              <a:alpha val="58038"/>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Rectangle: Rounded Corners 24">
            <a:extLst>
              <a:ext uri="{FF2B5EF4-FFF2-40B4-BE49-F238E27FC236}">
                <a16:creationId xmlns:a16="http://schemas.microsoft.com/office/drawing/2014/main" id="{F7FCB8DB-F19D-4444-81C3-52ED3F19FAC7}"/>
              </a:ext>
            </a:extLst>
          </p:cNvPr>
          <p:cNvSpPr/>
          <p:nvPr/>
        </p:nvSpPr>
        <p:spPr>
          <a:xfrm>
            <a:off x="5670329" y="4339823"/>
            <a:ext cx="588972" cy="19485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white"/>
                </a:solidFill>
                <a:effectLst/>
                <a:uLnTx/>
                <a:uFillTx/>
                <a:latin typeface="Calibri" panose="020F0502020204030204"/>
                <a:ea typeface="+mn-ea"/>
                <a:cs typeface="+mn-cs"/>
              </a:rPr>
              <a:t>Contingency</a:t>
            </a:r>
            <a:r>
              <a:rPr kumimoji="0" lang="en-GB" sz="11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49" name="Rectangle: Rounded Corners 24">
            <a:extLst>
              <a:ext uri="{FF2B5EF4-FFF2-40B4-BE49-F238E27FC236}">
                <a16:creationId xmlns:a16="http://schemas.microsoft.com/office/drawing/2014/main" id="{F7FCB8DB-F19D-4444-81C3-52ED3F19FAC7}"/>
              </a:ext>
            </a:extLst>
          </p:cNvPr>
          <p:cNvSpPr/>
          <p:nvPr/>
        </p:nvSpPr>
        <p:spPr>
          <a:xfrm>
            <a:off x="10045218" y="5576282"/>
            <a:ext cx="588972" cy="19485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white"/>
                </a:solidFill>
                <a:effectLst/>
                <a:uLnTx/>
                <a:uFillTx/>
                <a:latin typeface="Calibri" panose="020F0502020204030204"/>
                <a:ea typeface="+mn-ea"/>
                <a:cs typeface="+mn-cs"/>
              </a:rPr>
              <a:t>Contingency</a:t>
            </a:r>
            <a:r>
              <a:rPr kumimoji="0" lang="en-GB" sz="11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51" name="Rectangle: Rounded Corners 27">
            <a:extLst>
              <a:ext uri="{FF2B5EF4-FFF2-40B4-BE49-F238E27FC236}">
                <a16:creationId xmlns:a16="http://schemas.microsoft.com/office/drawing/2014/main" id="{B4C76798-F8F6-49F3-94F6-E147C6B459FF}"/>
              </a:ext>
            </a:extLst>
          </p:cNvPr>
          <p:cNvSpPr/>
          <p:nvPr/>
        </p:nvSpPr>
        <p:spPr>
          <a:xfrm>
            <a:off x="10036895" y="5238719"/>
            <a:ext cx="992697" cy="3227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white"/>
                </a:solidFill>
                <a:effectLst/>
                <a:uLnTx/>
                <a:uFillTx/>
                <a:latin typeface="Calibri" panose="020F0502020204030204"/>
                <a:ea typeface="+mn-ea"/>
                <a:cs typeface="+mn-cs"/>
              </a:rPr>
              <a:t>Prepare for PRC</a:t>
            </a:r>
          </a:p>
        </p:txBody>
      </p:sp>
      <p:sp>
        <p:nvSpPr>
          <p:cNvPr id="54" name="Star: 5 Points 41">
            <a:extLst>
              <a:ext uri="{FF2B5EF4-FFF2-40B4-BE49-F238E27FC236}">
                <a16:creationId xmlns:a16="http://schemas.microsoft.com/office/drawing/2014/main" id="{7A1C750F-523E-414E-B07A-D3A0593FEDA2}"/>
              </a:ext>
            </a:extLst>
          </p:cNvPr>
          <p:cNvSpPr/>
          <p:nvPr/>
        </p:nvSpPr>
        <p:spPr>
          <a:xfrm>
            <a:off x="11040916" y="5397887"/>
            <a:ext cx="201336" cy="25167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BDF2622F-F96A-49DD-8AC3-097BC2B5DFE5}"/>
              </a:ext>
            </a:extLst>
          </p:cNvPr>
          <p:cNvSpPr txBox="1"/>
          <p:nvPr/>
        </p:nvSpPr>
        <p:spPr>
          <a:xfrm>
            <a:off x="10980151" y="5263254"/>
            <a:ext cx="932316"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mn-cs"/>
              </a:rPr>
              <a:t>Submit Boards</a:t>
            </a:r>
          </a:p>
        </p:txBody>
      </p:sp>
      <p:cxnSp>
        <p:nvCxnSpPr>
          <p:cNvPr id="5" name="Straight Connector 4"/>
          <p:cNvCxnSpPr/>
          <p:nvPr/>
        </p:nvCxnSpPr>
        <p:spPr>
          <a:xfrm flipH="1">
            <a:off x="5545394" y="2247962"/>
            <a:ext cx="9832" cy="1811753"/>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5310233" y="3553863"/>
            <a:ext cx="517726" cy="54749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Calibri" panose="020F0502020204030204"/>
                <a:ea typeface="+mn-ea"/>
                <a:cs typeface="+mn-cs"/>
              </a:rPr>
              <a:t>DP</a:t>
            </a:r>
          </a:p>
        </p:txBody>
      </p:sp>
      <p:cxnSp>
        <p:nvCxnSpPr>
          <p:cNvPr id="50" name="Straight Connector 49"/>
          <p:cNvCxnSpPr>
            <a:endCxn id="56" idx="0"/>
          </p:cNvCxnSpPr>
          <p:nvPr/>
        </p:nvCxnSpPr>
        <p:spPr>
          <a:xfrm>
            <a:off x="7162794" y="2144720"/>
            <a:ext cx="13870" cy="282006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6" name="Oval 55"/>
          <p:cNvSpPr/>
          <p:nvPr/>
        </p:nvSpPr>
        <p:spPr>
          <a:xfrm>
            <a:off x="6917801" y="4964788"/>
            <a:ext cx="517726" cy="54749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Calibri" panose="020F0502020204030204"/>
                <a:ea typeface="+mn-ea"/>
                <a:cs typeface="+mn-cs"/>
              </a:rPr>
              <a:t>DP</a:t>
            </a:r>
          </a:p>
        </p:txBody>
      </p:sp>
      <p:cxnSp>
        <p:nvCxnSpPr>
          <p:cNvPr id="57" name="Straight Connector 56"/>
          <p:cNvCxnSpPr>
            <a:endCxn id="58" idx="0"/>
          </p:cNvCxnSpPr>
          <p:nvPr/>
        </p:nvCxnSpPr>
        <p:spPr>
          <a:xfrm>
            <a:off x="9861760" y="2169304"/>
            <a:ext cx="13870" cy="282006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8" name="Oval 57"/>
          <p:cNvSpPr/>
          <p:nvPr/>
        </p:nvSpPr>
        <p:spPr>
          <a:xfrm>
            <a:off x="9616767" y="4989372"/>
            <a:ext cx="517726" cy="54749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Calibri" panose="020F0502020204030204"/>
                <a:ea typeface="+mn-ea"/>
                <a:cs typeface="+mn-cs"/>
              </a:rPr>
              <a:t>DP</a:t>
            </a:r>
          </a:p>
        </p:txBody>
      </p:sp>
    </p:spTree>
    <p:extLst>
      <p:ext uri="{BB962C8B-B14F-4D97-AF65-F5344CB8AC3E}">
        <p14:creationId xmlns:p14="http://schemas.microsoft.com/office/powerpoint/2010/main" val="3314569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0714DE01-E8BB-4AF0-A0D7-8ECD951697EB}"/>
              </a:ext>
            </a:extLst>
          </p:cNvPr>
          <p:cNvGraphicFramePr>
            <a:graphicFrameLocks noGrp="1"/>
          </p:cNvGraphicFramePr>
          <p:nvPr>
            <p:ph idx="1"/>
          </p:nvPr>
        </p:nvGraphicFramePr>
        <p:xfrm>
          <a:off x="293614" y="1292467"/>
          <a:ext cx="11481218" cy="4965210"/>
        </p:xfrm>
        <a:graphic>
          <a:graphicData uri="http://schemas.openxmlformats.org/drawingml/2006/table">
            <a:tbl>
              <a:tblPr firstRow="1" bandRow="1">
                <a:tableStyleId>{5C22544A-7EE6-4342-B048-85BDC9FD1C3A}</a:tableStyleId>
              </a:tblPr>
              <a:tblGrid>
                <a:gridCol w="1023457">
                  <a:extLst>
                    <a:ext uri="{9D8B030D-6E8A-4147-A177-3AD203B41FA5}">
                      <a16:colId xmlns:a16="http://schemas.microsoft.com/office/drawing/2014/main" val="2915057529"/>
                    </a:ext>
                  </a:extLst>
                </a:gridCol>
                <a:gridCol w="996754">
                  <a:extLst>
                    <a:ext uri="{9D8B030D-6E8A-4147-A177-3AD203B41FA5}">
                      <a16:colId xmlns:a16="http://schemas.microsoft.com/office/drawing/2014/main" val="1484977909"/>
                    </a:ext>
                  </a:extLst>
                </a:gridCol>
                <a:gridCol w="1051223">
                  <a:extLst>
                    <a:ext uri="{9D8B030D-6E8A-4147-A177-3AD203B41FA5}">
                      <a16:colId xmlns:a16="http://schemas.microsoft.com/office/drawing/2014/main" val="95547188"/>
                    </a:ext>
                  </a:extLst>
                </a:gridCol>
                <a:gridCol w="1051223">
                  <a:extLst>
                    <a:ext uri="{9D8B030D-6E8A-4147-A177-3AD203B41FA5}">
                      <a16:colId xmlns:a16="http://schemas.microsoft.com/office/drawing/2014/main" val="1021162017"/>
                    </a:ext>
                  </a:extLst>
                </a:gridCol>
                <a:gridCol w="1051223">
                  <a:extLst>
                    <a:ext uri="{9D8B030D-6E8A-4147-A177-3AD203B41FA5}">
                      <a16:colId xmlns:a16="http://schemas.microsoft.com/office/drawing/2014/main" val="1118488400"/>
                    </a:ext>
                  </a:extLst>
                </a:gridCol>
                <a:gridCol w="1051223">
                  <a:extLst>
                    <a:ext uri="{9D8B030D-6E8A-4147-A177-3AD203B41FA5}">
                      <a16:colId xmlns:a16="http://schemas.microsoft.com/office/drawing/2014/main" val="3029747265"/>
                    </a:ext>
                  </a:extLst>
                </a:gridCol>
                <a:gridCol w="1051223">
                  <a:extLst>
                    <a:ext uri="{9D8B030D-6E8A-4147-A177-3AD203B41FA5}">
                      <a16:colId xmlns:a16="http://schemas.microsoft.com/office/drawing/2014/main" val="1689458409"/>
                    </a:ext>
                  </a:extLst>
                </a:gridCol>
                <a:gridCol w="1051223">
                  <a:extLst>
                    <a:ext uri="{9D8B030D-6E8A-4147-A177-3AD203B41FA5}">
                      <a16:colId xmlns:a16="http://schemas.microsoft.com/office/drawing/2014/main" val="3483658788"/>
                    </a:ext>
                  </a:extLst>
                </a:gridCol>
                <a:gridCol w="1051223">
                  <a:extLst>
                    <a:ext uri="{9D8B030D-6E8A-4147-A177-3AD203B41FA5}">
                      <a16:colId xmlns:a16="http://schemas.microsoft.com/office/drawing/2014/main" val="1998835729"/>
                    </a:ext>
                  </a:extLst>
                </a:gridCol>
                <a:gridCol w="1051223">
                  <a:extLst>
                    <a:ext uri="{9D8B030D-6E8A-4147-A177-3AD203B41FA5}">
                      <a16:colId xmlns:a16="http://schemas.microsoft.com/office/drawing/2014/main" val="2329831083"/>
                    </a:ext>
                  </a:extLst>
                </a:gridCol>
                <a:gridCol w="1051223">
                  <a:extLst>
                    <a:ext uri="{9D8B030D-6E8A-4147-A177-3AD203B41FA5}">
                      <a16:colId xmlns:a16="http://schemas.microsoft.com/office/drawing/2014/main" val="3415439123"/>
                    </a:ext>
                  </a:extLst>
                </a:gridCol>
              </a:tblGrid>
              <a:tr h="662869">
                <a:tc>
                  <a:txBody>
                    <a:bodyPr/>
                    <a:lstStyle/>
                    <a:p>
                      <a:endParaRPr lang="en-GB"/>
                    </a:p>
                  </a:txBody>
                  <a:tcPr/>
                </a:tc>
                <a:tc>
                  <a:txBody>
                    <a:bodyPr/>
                    <a:lstStyle/>
                    <a:p>
                      <a:r>
                        <a:rPr lang="en-GB" sz="1400"/>
                        <a:t>October </a:t>
                      </a:r>
                    </a:p>
                  </a:txBody>
                  <a:tcPr/>
                </a:tc>
                <a:tc>
                  <a:txBody>
                    <a:bodyPr/>
                    <a:lstStyle/>
                    <a:p>
                      <a:r>
                        <a:rPr lang="en-GB" sz="1400"/>
                        <a:t>November</a:t>
                      </a:r>
                    </a:p>
                  </a:txBody>
                  <a:tcPr/>
                </a:tc>
                <a:tc>
                  <a:txBody>
                    <a:bodyPr/>
                    <a:lstStyle/>
                    <a:p>
                      <a:r>
                        <a:rPr lang="en-GB" sz="1400"/>
                        <a:t>December</a:t>
                      </a:r>
                    </a:p>
                  </a:txBody>
                  <a:tcPr/>
                </a:tc>
                <a:tc>
                  <a:txBody>
                    <a:bodyPr/>
                    <a:lstStyle/>
                    <a:p>
                      <a:r>
                        <a:rPr lang="en-GB" sz="1400"/>
                        <a:t>January</a:t>
                      </a:r>
                    </a:p>
                  </a:txBody>
                  <a:tcPr/>
                </a:tc>
                <a:tc>
                  <a:txBody>
                    <a:bodyPr/>
                    <a:lstStyle/>
                    <a:p>
                      <a:r>
                        <a:rPr lang="en-GB" sz="1400"/>
                        <a:t>February</a:t>
                      </a:r>
                    </a:p>
                  </a:txBody>
                  <a:tcPr/>
                </a:tc>
                <a:tc>
                  <a:txBody>
                    <a:bodyPr/>
                    <a:lstStyle/>
                    <a:p>
                      <a:r>
                        <a:rPr lang="en-GB" sz="1400"/>
                        <a:t>March</a:t>
                      </a:r>
                    </a:p>
                  </a:txBody>
                  <a:tcPr/>
                </a:tc>
                <a:tc>
                  <a:txBody>
                    <a:bodyPr/>
                    <a:lstStyle/>
                    <a:p>
                      <a:r>
                        <a:rPr lang="en-GB" sz="1400"/>
                        <a:t>April</a:t>
                      </a:r>
                    </a:p>
                  </a:txBody>
                  <a:tcPr/>
                </a:tc>
                <a:tc>
                  <a:txBody>
                    <a:bodyPr/>
                    <a:lstStyle/>
                    <a:p>
                      <a:r>
                        <a:rPr lang="en-GB" sz="1400"/>
                        <a:t>May</a:t>
                      </a:r>
                    </a:p>
                  </a:txBody>
                  <a:tcPr/>
                </a:tc>
                <a:tc>
                  <a:txBody>
                    <a:bodyPr/>
                    <a:lstStyle/>
                    <a:p>
                      <a:r>
                        <a:rPr lang="en-GB" sz="1400"/>
                        <a:t>June</a:t>
                      </a:r>
                    </a:p>
                  </a:txBody>
                  <a:tcPr/>
                </a:tc>
                <a:tc>
                  <a:txBody>
                    <a:bodyPr/>
                    <a:lstStyle/>
                    <a:p>
                      <a:r>
                        <a:rPr lang="en-GB" sz="1400"/>
                        <a:t>July</a:t>
                      </a:r>
                    </a:p>
                  </a:txBody>
                  <a:tcPr/>
                </a:tc>
                <a:extLst>
                  <a:ext uri="{0D108BD9-81ED-4DB2-BD59-A6C34878D82A}">
                    <a16:rowId xmlns:a16="http://schemas.microsoft.com/office/drawing/2014/main" val="1897827582"/>
                  </a:ext>
                </a:extLst>
              </a:tr>
              <a:tr h="662869">
                <a:tc>
                  <a:txBody>
                    <a:bodyPr/>
                    <a:lstStyle/>
                    <a:p>
                      <a:r>
                        <a:rPr lang="en-GB" sz="1200"/>
                        <a:t>Governance</a:t>
                      </a:r>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595999619"/>
                  </a:ext>
                </a:extLst>
              </a:tr>
              <a:tr h="662869">
                <a:tc>
                  <a:txBody>
                    <a:bodyPr/>
                    <a:lstStyle/>
                    <a:p>
                      <a:r>
                        <a:rPr lang="en-GB" sz="1200"/>
                        <a:t>Vendor</a:t>
                      </a:r>
                      <a:r>
                        <a:rPr lang="en-GB" sz="1200" baseline="0"/>
                        <a:t> RFP Process</a:t>
                      </a:r>
                      <a:endParaRPr lang="en-GB" sz="120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011692250"/>
                  </a:ext>
                </a:extLst>
              </a:tr>
              <a:tr h="662869">
                <a:tc>
                  <a:txBody>
                    <a:bodyPr/>
                    <a:lstStyle/>
                    <a:p>
                      <a:r>
                        <a:rPr lang="en-GB" sz="1200"/>
                        <a:t>SI RFP Components</a:t>
                      </a:r>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948840178"/>
                  </a:ext>
                </a:extLst>
              </a:tr>
              <a:tr h="662869">
                <a:tc>
                  <a:txBody>
                    <a:bodyPr/>
                    <a:lstStyle/>
                    <a:p>
                      <a:r>
                        <a:rPr lang="en-GB" sz="1200"/>
                        <a:t>Build</a:t>
                      </a:r>
                      <a:r>
                        <a:rPr lang="en-GB" sz="1200" baseline="0"/>
                        <a:t> RFP</a:t>
                      </a:r>
                      <a:endParaRPr lang="en-GB" sz="120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17037441"/>
                  </a:ext>
                </a:extLst>
              </a:tr>
              <a:tr h="887539">
                <a:tc>
                  <a:txBody>
                    <a:bodyPr/>
                    <a:lstStyle/>
                    <a:p>
                      <a:r>
                        <a:rPr lang="en-GB" sz="1200"/>
                        <a:t>SI RFP Process</a:t>
                      </a:r>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285323008"/>
                  </a:ext>
                </a:extLst>
              </a:tr>
              <a:tr h="763326">
                <a:tc>
                  <a:txBody>
                    <a:bodyPr/>
                    <a:lstStyle/>
                    <a:p>
                      <a:r>
                        <a:rPr lang="en-GB" sz="1200"/>
                        <a:t>Implement</a:t>
                      </a:r>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639818728"/>
                  </a:ext>
                </a:extLst>
              </a:tr>
            </a:tbl>
          </a:graphicData>
        </a:graphic>
      </p:graphicFrame>
      <p:sp>
        <p:nvSpPr>
          <p:cNvPr id="10" name="TextBox 9">
            <a:extLst>
              <a:ext uri="{FF2B5EF4-FFF2-40B4-BE49-F238E27FC236}">
                <a16:creationId xmlns:a16="http://schemas.microsoft.com/office/drawing/2014/main" id="{D13EDB7D-94AE-46C5-8E9D-310AFC2224ED}"/>
              </a:ext>
            </a:extLst>
          </p:cNvPr>
          <p:cNvSpPr txBox="1"/>
          <p:nvPr/>
        </p:nvSpPr>
        <p:spPr>
          <a:xfrm>
            <a:off x="570411" y="315027"/>
            <a:ext cx="58701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Top-level Plan </a:t>
            </a: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 Indicative 2022/23</a:t>
            </a:r>
          </a:p>
        </p:txBody>
      </p:sp>
      <p:sp>
        <p:nvSpPr>
          <p:cNvPr id="14" name="Arrow: Notched Right 13">
            <a:extLst>
              <a:ext uri="{FF2B5EF4-FFF2-40B4-BE49-F238E27FC236}">
                <a16:creationId xmlns:a16="http://schemas.microsoft.com/office/drawing/2014/main" id="{207C4A4D-C967-406B-9541-3000081A7BE8}"/>
              </a:ext>
            </a:extLst>
          </p:cNvPr>
          <p:cNvSpPr/>
          <p:nvPr/>
        </p:nvSpPr>
        <p:spPr>
          <a:xfrm>
            <a:off x="1345543" y="1595134"/>
            <a:ext cx="10429290" cy="441106"/>
          </a:xfrm>
          <a:prstGeom prst="notchedRightArrow">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FSR Project Management</a:t>
            </a:r>
          </a:p>
        </p:txBody>
      </p:sp>
      <p:sp>
        <p:nvSpPr>
          <p:cNvPr id="15" name="Arrow: Notched Right 14">
            <a:extLst>
              <a:ext uri="{FF2B5EF4-FFF2-40B4-BE49-F238E27FC236}">
                <a16:creationId xmlns:a16="http://schemas.microsoft.com/office/drawing/2014/main" id="{8852CD84-5594-4675-B8C2-57A76ED967F8}"/>
              </a:ext>
            </a:extLst>
          </p:cNvPr>
          <p:cNvSpPr/>
          <p:nvPr/>
        </p:nvSpPr>
        <p:spPr>
          <a:xfrm>
            <a:off x="1345542" y="2050792"/>
            <a:ext cx="10429291" cy="365237"/>
          </a:xfrm>
          <a:prstGeom prst="notchedRightArrow">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rPr>
              <a:t>FSR Governance</a:t>
            </a:r>
          </a:p>
        </p:txBody>
      </p:sp>
      <p:sp>
        <p:nvSpPr>
          <p:cNvPr id="16" name="Arrow: Notched Right 15">
            <a:extLst>
              <a:ext uri="{FF2B5EF4-FFF2-40B4-BE49-F238E27FC236}">
                <a16:creationId xmlns:a16="http://schemas.microsoft.com/office/drawing/2014/main" id="{8E00BE78-6CF6-44B4-90D1-B94D55B22822}"/>
              </a:ext>
            </a:extLst>
          </p:cNvPr>
          <p:cNvSpPr/>
          <p:nvPr/>
        </p:nvSpPr>
        <p:spPr>
          <a:xfrm>
            <a:off x="1345541" y="2247962"/>
            <a:ext cx="10429291" cy="365237"/>
          </a:xfrm>
          <a:prstGeom prst="notchedRightArrow">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rPr>
              <a:t>Change Management &amp; Comms</a:t>
            </a:r>
          </a:p>
        </p:txBody>
      </p:sp>
      <p:sp>
        <p:nvSpPr>
          <p:cNvPr id="22" name="Rectangle: Rounded Corners 21">
            <a:extLst>
              <a:ext uri="{FF2B5EF4-FFF2-40B4-BE49-F238E27FC236}">
                <a16:creationId xmlns:a16="http://schemas.microsoft.com/office/drawing/2014/main" id="{CE29E7C4-72E9-416D-A797-2F9E7F6CD37D}"/>
              </a:ext>
            </a:extLst>
          </p:cNvPr>
          <p:cNvSpPr/>
          <p:nvPr/>
        </p:nvSpPr>
        <p:spPr>
          <a:xfrm>
            <a:off x="2979020" y="3416997"/>
            <a:ext cx="1439181" cy="4315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Calibri" panose="020F0502020204030204"/>
                <a:ea typeface="+mn-ea"/>
                <a:cs typeface="+mn-cs"/>
              </a:rPr>
              <a:t>Scope Constituents for SI</a:t>
            </a:r>
          </a:p>
        </p:txBody>
      </p:sp>
      <p:sp>
        <p:nvSpPr>
          <p:cNvPr id="25" name="Rectangle: Rounded Corners 24">
            <a:extLst>
              <a:ext uri="{FF2B5EF4-FFF2-40B4-BE49-F238E27FC236}">
                <a16:creationId xmlns:a16="http://schemas.microsoft.com/office/drawing/2014/main" id="{F7FCB8DB-F19D-4444-81C3-52ED3F19FAC7}"/>
              </a:ext>
            </a:extLst>
          </p:cNvPr>
          <p:cNvSpPr/>
          <p:nvPr/>
        </p:nvSpPr>
        <p:spPr>
          <a:xfrm>
            <a:off x="1975117" y="3410180"/>
            <a:ext cx="992698" cy="4315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err="1">
                <a:ln>
                  <a:noFill/>
                </a:ln>
                <a:solidFill>
                  <a:prstClr val="white"/>
                </a:solidFill>
                <a:effectLst/>
                <a:uLnTx/>
                <a:uFillTx/>
                <a:latin typeface="Calibri" panose="020F0502020204030204"/>
                <a:ea typeface="+mn-ea"/>
                <a:cs typeface="+mn-cs"/>
              </a:rPr>
              <a:t>UoC</a:t>
            </a:r>
            <a:r>
              <a:rPr kumimoji="0" lang="en-GB" sz="1100" b="0"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en-GB" sz="1100" b="0" i="0" u="none" strike="noStrike" kern="1200" cap="none" spc="0" normalizeH="0" baseline="0" noProof="0" err="1">
                <a:ln>
                  <a:noFill/>
                </a:ln>
                <a:solidFill>
                  <a:prstClr val="white"/>
                </a:solidFill>
                <a:effectLst/>
                <a:uLnTx/>
                <a:uFillTx/>
                <a:latin typeface="Calibri" panose="020F0502020204030204"/>
                <a:ea typeface="+mn-ea"/>
                <a:cs typeface="+mn-cs"/>
              </a:rPr>
              <a:t>Resps</a:t>
            </a:r>
            <a:r>
              <a:rPr kumimoji="0" lang="en-GB" sz="1100" b="0" i="0" u="none" strike="noStrike" kern="1200" cap="none" spc="0" normalizeH="0" baseline="0" noProof="0">
                <a:ln>
                  <a:noFill/>
                </a:ln>
                <a:solidFill>
                  <a:prstClr val="white"/>
                </a:solidFill>
                <a:effectLst/>
                <a:uLnTx/>
                <a:uFillTx/>
                <a:latin typeface="Calibri" panose="020F0502020204030204"/>
                <a:ea typeface="+mn-ea"/>
                <a:cs typeface="+mn-cs"/>
              </a:rPr>
              <a:t> &amp; Tasks</a:t>
            </a:r>
          </a:p>
        </p:txBody>
      </p:sp>
      <p:sp>
        <p:nvSpPr>
          <p:cNvPr id="26" name="Rectangle: Rounded Corners 25">
            <a:extLst>
              <a:ext uri="{FF2B5EF4-FFF2-40B4-BE49-F238E27FC236}">
                <a16:creationId xmlns:a16="http://schemas.microsoft.com/office/drawing/2014/main" id="{0F8E8133-8416-4BF5-A219-B3B6A9612E96}"/>
              </a:ext>
            </a:extLst>
          </p:cNvPr>
          <p:cNvSpPr/>
          <p:nvPr/>
        </p:nvSpPr>
        <p:spPr>
          <a:xfrm>
            <a:off x="3911337" y="4044447"/>
            <a:ext cx="1121840" cy="4315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Calibri" panose="020F0502020204030204"/>
                <a:ea typeface="+mn-ea"/>
                <a:cs typeface="+mn-cs"/>
              </a:rPr>
              <a:t>RFP  Prep</a:t>
            </a:r>
            <a:endParaRPr kumimoji="0" lang="en-GB"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FACDAEFA-6561-42D8-8422-2DEF766F463B}"/>
              </a:ext>
            </a:extLst>
          </p:cNvPr>
          <p:cNvSpPr/>
          <p:nvPr/>
        </p:nvSpPr>
        <p:spPr>
          <a:xfrm>
            <a:off x="8460188" y="4881027"/>
            <a:ext cx="1160890" cy="3204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white"/>
                </a:solidFill>
                <a:effectLst/>
                <a:uLnTx/>
                <a:uFillTx/>
                <a:latin typeface="Calibri" panose="020F0502020204030204"/>
                <a:ea typeface="+mn-ea"/>
                <a:cs typeface="+mn-cs"/>
              </a:rPr>
              <a:t>Award, </a:t>
            </a:r>
            <a:r>
              <a:rPr kumimoji="0" lang="en-GB" sz="800" b="0" i="0" u="none" strike="noStrike" kern="1200" cap="none" spc="0" normalizeH="0" baseline="0" noProof="0" err="1">
                <a:ln>
                  <a:noFill/>
                </a:ln>
                <a:solidFill>
                  <a:prstClr val="white"/>
                </a:solidFill>
                <a:effectLst/>
                <a:uLnTx/>
                <a:uFillTx/>
                <a:latin typeface="Calibri" panose="020F0502020204030204"/>
                <a:ea typeface="+mn-ea"/>
                <a:cs typeface="+mn-cs"/>
              </a:rPr>
              <a:t>Legals</a:t>
            </a:r>
            <a:r>
              <a:rPr kumimoji="0" lang="en-GB" sz="800" b="0" i="0" u="none" strike="noStrike" kern="1200" cap="none" spc="0" normalizeH="0" baseline="0" noProof="0">
                <a:ln>
                  <a:noFill/>
                </a:ln>
                <a:solidFill>
                  <a:prstClr val="white"/>
                </a:solidFill>
                <a:effectLst/>
                <a:uLnTx/>
                <a:uFillTx/>
                <a:latin typeface="Calibri" panose="020F0502020204030204"/>
                <a:ea typeface="+mn-ea"/>
                <a:cs typeface="+mn-cs"/>
              </a:rPr>
              <a:t> &amp; Contract</a:t>
            </a:r>
          </a:p>
        </p:txBody>
      </p:sp>
      <p:sp>
        <p:nvSpPr>
          <p:cNvPr id="30" name="Star: 5 Points 29">
            <a:extLst>
              <a:ext uri="{FF2B5EF4-FFF2-40B4-BE49-F238E27FC236}">
                <a16:creationId xmlns:a16="http://schemas.microsoft.com/office/drawing/2014/main" id="{5E11CFEF-48D0-44DA-B1E1-95D7A06ACE97}"/>
              </a:ext>
            </a:extLst>
          </p:cNvPr>
          <p:cNvSpPr/>
          <p:nvPr/>
        </p:nvSpPr>
        <p:spPr>
          <a:xfrm>
            <a:off x="2826941" y="3119854"/>
            <a:ext cx="201336" cy="25167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E141023F-2554-43C0-8018-B65B0905DDB4}"/>
              </a:ext>
            </a:extLst>
          </p:cNvPr>
          <p:cNvSpPr txBox="1"/>
          <p:nvPr/>
        </p:nvSpPr>
        <p:spPr>
          <a:xfrm>
            <a:off x="2979020" y="3092060"/>
            <a:ext cx="932316"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mn-cs"/>
              </a:rPr>
              <a:t>Gate A 1</a:t>
            </a:r>
            <a:r>
              <a:rPr kumimoji="0" lang="en-GB" sz="600" b="0" i="0" u="none" strike="noStrike" kern="1200" cap="none" spc="0" normalizeH="0" baseline="30000" noProof="0">
                <a:ln>
                  <a:noFill/>
                </a:ln>
                <a:solidFill>
                  <a:prstClr val="black"/>
                </a:solidFill>
                <a:effectLst/>
                <a:uLnTx/>
                <a:uFillTx/>
                <a:latin typeface="Calibri" panose="020F0502020204030204"/>
                <a:ea typeface="+mn-ea"/>
                <a:cs typeface="+mn-cs"/>
              </a:rPr>
              <a:t>st</a:t>
            </a:r>
            <a:r>
              <a:rPr kumimoji="0" lang="en-GB" sz="600" b="0" i="0" u="none" strike="noStrike" kern="1200" cap="none" spc="0" normalizeH="0" baseline="0" noProof="0">
                <a:ln>
                  <a:noFill/>
                </a:ln>
                <a:solidFill>
                  <a:prstClr val="black"/>
                </a:solidFill>
                <a:effectLst/>
                <a:uLnTx/>
                <a:uFillTx/>
                <a:latin typeface="Calibri" panose="020F0502020204030204"/>
                <a:ea typeface="+mn-ea"/>
                <a:cs typeface="+mn-cs"/>
              </a:rPr>
              <a:t> review 16th</a:t>
            </a:r>
          </a:p>
        </p:txBody>
      </p:sp>
      <p:sp>
        <p:nvSpPr>
          <p:cNvPr id="42" name="Star: 5 Points 41">
            <a:extLst>
              <a:ext uri="{FF2B5EF4-FFF2-40B4-BE49-F238E27FC236}">
                <a16:creationId xmlns:a16="http://schemas.microsoft.com/office/drawing/2014/main" id="{7A1C750F-523E-414E-B07A-D3A0593FEDA2}"/>
              </a:ext>
            </a:extLst>
          </p:cNvPr>
          <p:cNvSpPr/>
          <p:nvPr/>
        </p:nvSpPr>
        <p:spPr>
          <a:xfrm>
            <a:off x="4907329" y="3135309"/>
            <a:ext cx="201336" cy="25167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BDF2622F-F96A-49DD-8AC3-097BC2B5DFE5}"/>
              </a:ext>
            </a:extLst>
          </p:cNvPr>
          <p:cNvSpPr txBox="1"/>
          <p:nvPr/>
        </p:nvSpPr>
        <p:spPr>
          <a:xfrm>
            <a:off x="5112766" y="3092060"/>
            <a:ext cx="932316"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mn-cs"/>
              </a:rPr>
              <a:t>Gate A sign off 25th? </a:t>
            </a:r>
          </a:p>
        </p:txBody>
      </p:sp>
      <p:sp>
        <p:nvSpPr>
          <p:cNvPr id="39" name="object 5"/>
          <p:cNvSpPr/>
          <p:nvPr/>
        </p:nvSpPr>
        <p:spPr>
          <a:xfrm>
            <a:off x="11995264" y="769247"/>
            <a:ext cx="133005" cy="6043816"/>
          </a:xfrm>
          <a:custGeom>
            <a:avLst/>
            <a:gdLst/>
            <a:ahLst/>
            <a:cxnLst/>
            <a:rect l="l" t="t" r="r" b="b"/>
            <a:pathLst>
              <a:path w="657225" h="5599430">
                <a:moveTo>
                  <a:pt x="0" y="5599176"/>
                </a:moveTo>
                <a:lnTo>
                  <a:pt x="656844" y="5599176"/>
                </a:lnTo>
                <a:lnTo>
                  <a:pt x="656844" y="0"/>
                </a:lnTo>
                <a:lnTo>
                  <a:pt x="0" y="0"/>
                </a:lnTo>
                <a:lnTo>
                  <a:pt x="0" y="5599176"/>
                </a:lnTo>
                <a:close/>
              </a:path>
            </a:pathLst>
          </a:custGeom>
          <a:solidFill>
            <a:srgbClr val="089797">
              <a:alpha val="52548"/>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0" name="Picture 39"/>
          <p:cNvPicPr>
            <a:picLocks noChangeAspect="1"/>
          </p:cNvPicPr>
          <p:nvPr/>
        </p:nvPicPr>
        <p:blipFill>
          <a:blip r:embed="rId3"/>
          <a:stretch>
            <a:fillRect/>
          </a:stretch>
        </p:blipFill>
        <p:spPr>
          <a:xfrm>
            <a:off x="10154899" y="74815"/>
            <a:ext cx="1973371" cy="818021"/>
          </a:xfrm>
          <a:prstGeom prst="rect">
            <a:avLst/>
          </a:prstGeom>
        </p:spPr>
      </p:pic>
      <p:sp>
        <p:nvSpPr>
          <p:cNvPr id="43" name="object 2"/>
          <p:cNvSpPr/>
          <p:nvPr/>
        </p:nvSpPr>
        <p:spPr>
          <a:xfrm>
            <a:off x="58188" y="74815"/>
            <a:ext cx="10490663" cy="131101"/>
          </a:xfrm>
          <a:custGeom>
            <a:avLst/>
            <a:gdLst/>
            <a:ahLst/>
            <a:cxnLst/>
            <a:rect l="l" t="t" r="r" b="b"/>
            <a:pathLst>
              <a:path w="4875530" h="1629410">
                <a:moveTo>
                  <a:pt x="0" y="1629155"/>
                </a:moveTo>
                <a:lnTo>
                  <a:pt x="4875276" y="1629155"/>
                </a:lnTo>
                <a:lnTo>
                  <a:pt x="4875276" y="0"/>
                </a:lnTo>
                <a:lnTo>
                  <a:pt x="0" y="0"/>
                </a:lnTo>
                <a:lnTo>
                  <a:pt x="0" y="1629155"/>
                </a:lnTo>
                <a:close/>
              </a:path>
            </a:pathLst>
          </a:custGeom>
          <a:solidFill>
            <a:srgbClr val="089797">
              <a:alpha val="58038"/>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Rectangle: Rounded Corners 27">
            <a:extLst>
              <a:ext uri="{FF2B5EF4-FFF2-40B4-BE49-F238E27FC236}">
                <a16:creationId xmlns:a16="http://schemas.microsoft.com/office/drawing/2014/main" id="{B4C76798-F8F6-49F3-94F6-E147C6B459FF}"/>
              </a:ext>
            </a:extLst>
          </p:cNvPr>
          <p:cNvSpPr/>
          <p:nvPr/>
        </p:nvSpPr>
        <p:spPr>
          <a:xfrm>
            <a:off x="1345542" y="2745031"/>
            <a:ext cx="610480" cy="3227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white"/>
                </a:solidFill>
                <a:effectLst/>
                <a:uLnTx/>
                <a:uFillTx/>
                <a:latin typeface="Calibri" panose="020F0502020204030204"/>
                <a:ea typeface="+mn-ea"/>
                <a:cs typeface="+mn-cs"/>
              </a:rPr>
              <a:t>Submit PRC</a:t>
            </a:r>
          </a:p>
        </p:txBody>
      </p:sp>
      <p:sp>
        <p:nvSpPr>
          <p:cNvPr id="54" name="Star: 5 Points 41">
            <a:extLst>
              <a:ext uri="{FF2B5EF4-FFF2-40B4-BE49-F238E27FC236}">
                <a16:creationId xmlns:a16="http://schemas.microsoft.com/office/drawing/2014/main" id="{7A1C750F-523E-414E-B07A-D3A0593FEDA2}"/>
              </a:ext>
            </a:extLst>
          </p:cNvPr>
          <p:cNvSpPr/>
          <p:nvPr/>
        </p:nvSpPr>
        <p:spPr>
          <a:xfrm>
            <a:off x="1951639" y="2501389"/>
            <a:ext cx="201336" cy="25167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BDF2622F-F96A-49DD-8AC3-097BC2B5DFE5}"/>
              </a:ext>
            </a:extLst>
          </p:cNvPr>
          <p:cNvSpPr txBox="1"/>
          <p:nvPr/>
        </p:nvSpPr>
        <p:spPr>
          <a:xfrm>
            <a:off x="2095961" y="2535995"/>
            <a:ext cx="932316"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mn-cs"/>
              </a:rPr>
              <a:t>PRC Mid October</a:t>
            </a:r>
          </a:p>
        </p:txBody>
      </p:sp>
      <p:sp>
        <p:nvSpPr>
          <p:cNvPr id="50" name="Star: 5 Points 41">
            <a:extLst>
              <a:ext uri="{FF2B5EF4-FFF2-40B4-BE49-F238E27FC236}">
                <a16:creationId xmlns:a16="http://schemas.microsoft.com/office/drawing/2014/main" id="{7A1C750F-523E-414E-B07A-D3A0593FEDA2}"/>
              </a:ext>
            </a:extLst>
          </p:cNvPr>
          <p:cNvSpPr/>
          <p:nvPr/>
        </p:nvSpPr>
        <p:spPr>
          <a:xfrm>
            <a:off x="1975117" y="3087147"/>
            <a:ext cx="201336" cy="25167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BDF2622F-F96A-49DD-8AC3-097BC2B5DFE5}"/>
              </a:ext>
            </a:extLst>
          </p:cNvPr>
          <p:cNvSpPr txBox="1"/>
          <p:nvPr/>
        </p:nvSpPr>
        <p:spPr>
          <a:xfrm>
            <a:off x="2095961" y="3135139"/>
            <a:ext cx="932316"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mn-cs"/>
              </a:rPr>
              <a:t>Funding Secured</a:t>
            </a:r>
          </a:p>
        </p:txBody>
      </p:sp>
      <p:sp>
        <p:nvSpPr>
          <p:cNvPr id="57" name="Rectangle: Rounded Corners 24">
            <a:extLst>
              <a:ext uri="{FF2B5EF4-FFF2-40B4-BE49-F238E27FC236}">
                <a16:creationId xmlns:a16="http://schemas.microsoft.com/office/drawing/2014/main" id="{F7FCB8DB-F19D-4444-81C3-52ED3F19FAC7}"/>
              </a:ext>
            </a:extLst>
          </p:cNvPr>
          <p:cNvSpPr/>
          <p:nvPr/>
        </p:nvSpPr>
        <p:spPr>
          <a:xfrm>
            <a:off x="5052384" y="4831629"/>
            <a:ext cx="992698" cy="4315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Calibri" panose="020F0502020204030204"/>
                <a:ea typeface="+mn-ea"/>
                <a:cs typeface="+mn-cs"/>
              </a:rPr>
              <a:t>Send RFP, Q&amp;As  </a:t>
            </a:r>
          </a:p>
        </p:txBody>
      </p:sp>
      <p:sp>
        <p:nvSpPr>
          <p:cNvPr id="58" name="Rectangle: Rounded Corners 25">
            <a:extLst>
              <a:ext uri="{FF2B5EF4-FFF2-40B4-BE49-F238E27FC236}">
                <a16:creationId xmlns:a16="http://schemas.microsoft.com/office/drawing/2014/main" id="{0F8E8133-8416-4BF5-A219-B3B6A9612E96}"/>
              </a:ext>
            </a:extLst>
          </p:cNvPr>
          <p:cNvSpPr/>
          <p:nvPr/>
        </p:nvSpPr>
        <p:spPr>
          <a:xfrm>
            <a:off x="6045082" y="4825489"/>
            <a:ext cx="1071335" cy="4315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Calibri" panose="020F0502020204030204"/>
                <a:ea typeface="+mn-ea"/>
                <a:cs typeface="+mn-cs"/>
              </a:rPr>
              <a:t>Receive Proposals &amp; SI Presentations</a:t>
            </a:r>
            <a:r>
              <a:rPr kumimoji="0" lang="en-GB" sz="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59" name="Rectangle: Rounded Corners 22">
            <a:extLst>
              <a:ext uri="{FF2B5EF4-FFF2-40B4-BE49-F238E27FC236}">
                <a16:creationId xmlns:a16="http://schemas.microsoft.com/office/drawing/2014/main" id="{386DAD2D-88EA-4D8B-9B98-22D512D141CA}"/>
              </a:ext>
            </a:extLst>
          </p:cNvPr>
          <p:cNvSpPr/>
          <p:nvPr/>
        </p:nvSpPr>
        <p:spPr>
          <a:xfrm>
            <a:off x="6158662" y="4628319"/>
            <a:ext cx="2301526" cy="1910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Calibri" panose="020F0502020204030204"/>
                <a:ea typeface="+mn-ea"/>
                <a:cs typeface="+mn-cs"/>
              </a:rPr>
              <a:t>Funding Boards &amp; PRC Process</a:t>
            </a:r>
          </a:p>
        </p:txBody>
      </p:sp>
      <p:sp>
        <p:nvSpPr>
          <p:cNvPr id="60" name="Rectangle: Rounded Corners 26">
            <a:extLst>
              <a:ext uri="{FF2B5EF4-FFF2-40B4-BE49-F238E27FC236}">
                <a16:creationId xmlns:a16="http://schemas.microsoft.com/office/drawing/2014/main" id="{FACDAEFA-6561-42D8-8422-2DEF766F463B}"/>
              </a:ext>
            </a:extLst>
          </p:cNvPr>
          <p:cNvSpPr/>
          <p:nvPr/>
        </p:nvSpPr>
        <p:spPr>
          <a:xfrm>
            <a:off x="2095961" y="2758769"/>
            <a:ext cx="896114" cy="3204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white"/>
                </a:solidFill>
                <a:effectLst/>
                <a:uLnTx/>
                <a:uFillTx/>
                <a:latin typeface="Calibri" panose="020F0502020204030204"/>
                <a:ea typeface="+mn-ea"/>
                <a:cs typeface="+mn-cs"/>
              </a:rPr>
              <a:t>Award, </a:t>
            </a:r>
            <a:r>
              <a:rPr kumimoji="0" lang="en-GB" sz="800" b="0" i="0" u="none" strike="noStrike" kern="1200" cap="none" spc="0" normalizeH="0" baseline="0" noProof="0" err="1">
                <a:ln>
                  <a:noFill/>
                </a:ln>
                <a:solidFill>
                  <a:prstClr val="white"/>
                </a:solidFill>
                <a:effectLst/>
                <a:uLnTx/>
                <a:uFillTx/>
                <a:latin typeface="Calibri" panose="020F0502020204030204"/>
                <a:ea typeface="+mn-ea"/>
                <a:cs typeface="+mn-cs"/>
              </a:rPr>
              <a:t>Legals</a:t>
            </a:r>
            <a:r>
              <a:rPr kumimoji="0" lang="en-GB" sz="800" b="0" i="0" u="none" strike="noStrike" kern="1200" cap="none" spc="0" normalizeH="0" baseline="0" noProof="0">
                <a:ln>
                  <a:noFill/>
                </a:ln>
                <a:solidFill>
                  <a:prstClr val="white"/>
                </a:solidFill>
                <a:effectLst/>
                <a:uLnTx/>
                <a:uFillTx/>
                <a:latin typeface="Calibri" panose="020F0502020204030204"/>
                <a:ea typeface="+mn-ea"/>
                <a:cs typeface="+mn-cs"/>
              </a:rPr>
              <a:t> &amp; Contract</a:t>
            </a:r>
          </a:p>
        </p:txBody>
      </p:sp>
      <p:sp>
        <p:nvSpPr>
          <p:cNvPr id="61" name="Star: 5 Points 41">
            <a:extLst>
              <a:ext uri="{FF2B5EF4-FFF2-40B4-BE49-F238E27FC236}">
                <a16:creationId xmlns:a16="http://schemas.microsoft.com/office/drawing/2014/main" id="{7A1C750F-523E-414E-B07A-D3A0593FEDA2}"/>
              </a:ext>
            </a:extLst>
          </p:cNvPr>
          <p:cNvSpPr/>
          <p:nvPr/>
        </p:nvSpPr>
        <p:spPr>
          <a:xfrm>
            <a:off x="8478069" y="4491695"/>
            <a:ext cx="201336" cy="25167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BDF2622F-F96A-49DD-8AC3-097BC2B5DFE5}"/>
              </a:ext>
            </a:extLst>
          </p:cNvPr>
          <p:cNvSpPr txBox="1"/>
          <p:nvPr/>
        </p:nvSpPr>
        <p:spPr>
          <a:xfrm>
            <a:off x="8598913" y="4539687"/>
            <a:ext cx="932316"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mn-cs"/>
              </a:rPr>
              <a:t>Funding Secured</a:t>
            </a:r>
          </a:p>
        </p:txBody>
      </p:sp>
      <p:sp>
        <p:nvSpPr>
          <p:cNvPr id="63" name="Star: 5 Points 41">
            <a:extLst>
              <a:ext uri="{FF2B5EF4-FFF2-40B4-BE49-F238E27FC236}">
                <a16:creationId xmlns:a16="http://schemas.microsoft.com/office/drawing/2014/main" id="{7A1C750F-523E-414E-B07A-D3A0593FEDA2}"/>
              </a:ext>
            </a:extLst>
          </p:cNvPr>
          <p:cNvSpPr/>
          <p:nvPr/>
        </p:nvSpPr>
        <p:spPr>
          <a:xfrm>
            <a:off x="9495342" y="4617014"/>
            <a:ext cx="201336" cy="25167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BDF2622F-F96A-49DD-8AC3-097BC2B5DFE5}"/>
              </a:ext>
            </a:extLst>
          </p:cNvPr>
          <p:cNvSpPr txBox="1"/>
          <p:nvPr/>
        </p:nvSpPr>
        <p:spPr>
          <a:xfrm>
            <a:off x="9616186" y="4665006"/>
            <a:ext cx="932316"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mn-cs"/>
              </a:rPr>
              <a:t>SI Secured</a:t>
            </a:r>
          </a:p>
        </p:txBody>
      </p:sp>
      <p:sp>
        <p:nvSpPr>
          <p:cNvPr id="65" name="Arrow: Notched Right 28">
            <a:extLst>
              <a:ext uri="{FF2B5EF4-FFF2-40B4-BE49-F238E27FC236}">
                <a16:creationId xmlns:a16="http://schemas.microsoft.com/office/drawing/2014/main" id="{A5045C88-3FB4-4C87-BB36-7203F11A3063}"/>
              </a:ext>
            </a:extLst>
          </p:cNvPr>
          <p:cNvSpPr/>
          <p:nvPr/>
        </p:nvSpPr>
        <p:spPr>
          <a:xfrm>
            <a:off x="5052385" y="5212152"/>
            <a:ext cx="4563802" cy="276864"/>
          </a:xfrm>
          <a:prstGeom prst="notchedRightArrow">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SI RFP Cycle</a:t>
            </a:r>
          </a:p>
        </p:txBody>
      </p:sp>
      <p:sp>
        <p:nvSpPr>
          <p:cNvPr id="66" name="Rectangle: Rounded Corners 24">
            <a:extLst>
              <a:ext uri="{FF2B5EF4-FFF2-40B4-BE49-F238E27FC236}">
                <a16:creationId xmlns:a16="http://schemas.microsoft.com/office/drawing/2014/main" id="{F7FCB8DB-F19D-4444-81C3-52ED3F19FAC7}"/>
              </a:ext>
            </a:extLst>
          </p:cNvPr>
          <p:cNvSpPr/>
          <p:nvPr/>
        </p:nvSpPr>
        <p:spPr>
          <a:xfrm>
            <a:off x="9696678" y="5536110"/>
            <a:ext cx="1045534" cy="4315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Calibri" panose="020F0502020204030204"/>
                <a:ea typeface="+mn-ea"/>
                <a:cs typeface="+mn-cs"/>
              </a:rPr>
              <a:t>Prepare for Project</a:t>
            </a:r>
          </a:p>
        </p:txBody>
      </p:sp>
      <p:sp>
        <p:nvSpPr>
          <p:cNvPr id="67" name="Rectangle: Rounded Corners 24">
            <a:extLst>
              <a:ext uri="{FF2B5EF4-FFF2-40B4-BE49-F238E27FC236}">
                <a16:creationId xmlns:a16="http://schemas.microsoft.com/office/drawing/2014/main" id="{F7FCB8DB-F19D-4444-81C3-52ED3F19FAC7}"/>
              </a:ext>
            </a:extLst>
          </p:cNvPr>
          <p:cNvSpPr/>
          <p:nvPr/>
        </p:nvSpPr>
        <p:spPr>
          <a:xfrm>
            <a:off x="10742212" y="5536110"/>
            <a:ext cx="1045534" cy="4315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Calibri" panose="020F0502020204030204"/>
                <a:ea typeface="+mn-ea"/>
                <a:cs typeface="+mn-cs"/>
              </a:rPr>
              <a:t>Commence Project 14-24 months</a:t>
            </a:r>
          </a:p>
        </p:txBody>
      </p:sp>
      <p:sp>
        <p:nvSpPr>
          <p:cNvPr id="68" name="Arrow: Notched Right 28">
            <a:extLst>
              <a:ext uri="{FF2B5EF4-FFF2-40B4-BE49-F238E27FC236}">
                <a16:creationId xmlns:a16="http://schemas.microsoft.com/office/drawing/2014/main" id="{A5045C88-3FB4-4C87-BB36-7203F11A3063}"/>
              </a:ext>
            </a:extLst>
          </p:cNvPr>
          <p:cNvSpPr/>
          <p:nvPr/>
        </p:nvSpPr>
        <p:spPr>
          <a:xfrm>
            <a:off x="9711156" y="5962517"/>
            <a:ext cx="2063676" cy="319012"/>
          </a:xfrm>
          <a:prstGeom prst="notchedRightArrow">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Implementation Phase</a:t>
            </a:r>
          </a:p>
        </p:txBody>
      </p:sp>
      <p:cxnSp>
        <p:nvCxnSpPr>
          <p:cNvPr id="36" name="Straight Connector 35"/>
          <p:cNvCxnSpPr>
            <a:endCxn id="37" idx="0"/>
          </p:cNvCxnSpPr>
          <p:nvPr/>
        </p:nvCxnSpPr>
        <p:spPr>
          <a:xfrm>
            <a:off x="5108656" y="2148951"/>
            <a:ext cx="4958" cy="2242306"/>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4854751" y="4391257"/>
            <a:ext cx="517726" cy="54749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Calibri" panose="020F0502020204030204"/>
                <a:ea typeface="+mn-ea"/>
                <a:cs typeface="+mn-cs"/>
              </a:rPr>
              <a:t>DP</a:t>
            </a:r>
          </a:p>
        </p:txBody>
      </p:sp>
      <p:cxnSp>
        <p:nvCxnSpPr>
          <p:cNvPr id="41" name="Straight Connector 40"/>
          <p:cNvCxnSpPr>
            <a:endCxn id="45" idx="0"/>
          </p:cNvCxnSpPr>
          <p:nvPr/>
        </p:nvCxnSpPr>
        <p:spPr>
          <a:xfrm>
            <a:off x="8047016" y="2127273"/>
            <a:ext cx="11363" cy="2622866"/>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7799516" y="4750139"/>
            <a:ext cx="517726" cy="54749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Calibri" panose="020F0502020204030204"/>
                <a:ea typeface="+mn-ea"/>
                <a:cs typeface="+mn-cs"/>
              </a:rPr>
              <a:t>DP</a:t>
            </a:r>
          </a:p>
        </p:txBody>
      </p:sp>
      <p:cxnSp>
        <p:nvCxnSpPr>
          <p:cNvPr id="46" name="Straight Connector 45"/>
          <p:cNvCxnSpPr>
            <a:endCxn id="47" idx="0"/>
          </p:cNvCxnSpPr>
          <p:nvPr/>
        </p:nvCxnSpPr>
        <p:spPr>
          <a:xfrm>
            <a:off x="4367027" y="2148951"/>
            <a:ext cx="1528" cy="805253"/>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4109692" y="2954204"/>
            <a:ext cx="517726" cy="54749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Calibri" panose="020F0502020204030204"/>
                <a:ea typeface="+mn-ea"/>
                <a:cs typeface="+mn-cs"/>
              </a:rPr>
              <a:t>DP</a:t>
            </a:r>
          </a:p>
        </p:txBody>
      </p:sp>
      <p:sp>
        <p:nvSpPr>
          <p:cNvPr id="52" name="Rectangle: Rounded Corners 26">
            <a:extLst>
              <a:ext uri="{FF2B5EF4-FFF2-40B4-BE49-F238E27FC236}">
                <a16:creationId xmlns:a16="http://schemas.microsoft.com/office/drawing/2014/main" id="{FACDAEFA-6561-42D8-8422-2DEF766F463B}"/>
              </a:ext>
            </a:extLst>
          </p:cNvPr>
          <p:cNvSpPr/>
          <p:nvPr/>
        </p:nvSpPr>
        <p:spPr>
          <a:xfrm>
            <a:off x="7237869" y="4829730"/>
            <a:ext cx="712007" cy="4315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Calibri" panose="020F0502020204030204"/>
                <a:ea typeface="+mn-ea"/>
                <a:cs typeface="+mn-cs"/>
              </a:rPr>
              <a:t>Decision Review</a:t>
            </a:r>
          </a:p>
        </p:txBody>
      </p:sp>
    </p:spTree>
    <p:extLst>
      <p:ext uri="{BB962C8B-B14F-4D97-AF65-F5344CB8AC3E}">
        <p14:creationId xmlns:p14="http://schemas.microsoft.com/office/powerpoint/2010/main" val="2872987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30">
            <a:extLst>
              <a:ext uri="{FF2B5EF4-FFF2-40B4-BE49-F238E27FC236}">
                <a16:creationId xmlns:a16="http://schemas.microsoft.com/office/drawing/2014/main" id="{0E3CCFCC-7C13-4B51-BF11-F02A66595A84}"/>
              </a:ext>
            </a:extLst>
          </p:cNvPr>
          <p:cNvPicPr>
            <a:picLocks noGrp="1" noChangeAspect="1"/>
          </p:cNvPicPr>
          <p:nvPr>
            <p:ph idx="1"/>
          </p:nvPr>
        </p:nvPicPr>
        <p:blipFill>
          <a:blip r:embed="rId3"/>
          <a:stretch>
            <a:fillRect/>
          </a:stretch>
        </p:blipFill>
        <p:spPr>
          <a:xfrm>
            <a:off x="453077" y="2206928"/>
            <a:ext cx="3629025" cy="27146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a:extLst>
              <a:ext uri="{FF2B5EF4-FFF2-40B4-BE49-F238E27FC236}">
                <a16:creationId xmlns:a16="http://schemas.microsoft.com/office/drawing/2014/main" id="{0D99D48A-648F-4ED6-AEE4-3679265FE580}"/>
              </a:ext>
            </a:extLst>
          </p:cNvPr>
          <p:cNvSpPr>
            <a:spLocks noGrp="1"/>
          </p:cNvSpPr>
          <p:nvPr>
            <p:ph type="sldNum" sz="quarter" idx="12"/>
          </p:nvPr>
        </p:nvSpPr>
        <p:spPr>
          <a:xfrm>
            <a:off x="8805333"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96C7065-FE6C-4CE8-AE1D-0BF22642C73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76BD1EFC-6BC7-4FDC-9B2E-ACDFAD1FD569}"/>
              </a:ext>
            </a:extLst>
          </p:cNvPr>
          <p:cNvSpPr txBox="1"/>
          <p:nvPr/>
        </p:nvSpPr>
        <p:spPr>
          <a:xfrm>
            <a:off x="4386176" y="2790937"/>
            <a:ext cx="7324725"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RFP Steering Group</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rPr>
              <a:t>Formed of members of the Finance Division and Departments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rPr>
              <a:t>Met approx. 5 times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rPr>
              <a:t>Reviewed the draft RFP and made amendments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rPr>
              <a:t>Areas covered </a:t>
            </a:r>
          </a:p>
          <a:p>
            <a:pPr marL="742950" marR="0" lvl="1" indent="-285750" algn="l" defTabSz="914400" rtl="0" eaLnBrk="1" fontAlgn="auto" latinLnBrk="0" hangingPunct="1">
              <a:lnSpc>
                <a:spcPct val="100000"/>
              </a:lnSpc>
              <a:spcBef>
                <a:spcPts val="0"/>
              </a:spcBef>
              <a:spcAft>
                <a:spcPts val="0"/>
              </a:spcAft>
              <a:buClrTx/>
              <a:buSzTx/>
              <a:buFont typeface="Wingdings"/>
              <a:buChar char="ü"/>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rPr>
              <a:t>Accounts Receivable</a:t>
            </a:r>
          </a:p>
          <a:p>
            <a:pPr marL="742950" marR="0" lvl="1" indent="-285750" algn="l" defTabSz="914400" rtl="0" eaLnBrk="1" fontAlgn="auto" latinLnBrk="0" hangingPunct="1">
              <a:lnSpc>
                <a:spcPct val="100000"/>
              </a:lnSpc>
              <a:spcBef>
                <a:spcPts val="0"/>
              </a:spcBef>
              <a:spcAft>
                <a:spcPts val="0"/>
              </a:spcAft>
              <a:buClrTx/>
              <a:buSzTx/>
              <a:buFont typeface="Wingdings"/>
              <a:buChar char="ü"/>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rPr>
              <a:t>Cash Management</a:t>
            </a:r>
          </a:p>
          <a:p>
            <a:pPr marL="742950" marR="0" lvl="1" indent="-285750" algn="l" defTabSz="914400" rtl="0" eaLnBrk="1" fontAlgn="auto" latinLnBrk="0" hangingPunct="1">
              <a:lnSpc>
                <a:spcPct val="100000"/>
              </a:lnSpc>
              <a:spcBef>
                <a:spcPts val="0"/>
              </a:spcBef>
              <a:spcAft>
                <a:spcPts val="0"/>
              </a:spcAft>
              <a:buClrTx/>
              <a:buSzTx/>
              <a:buFont typeface="Wingdings"/>
              <a:buChar char="ü"/>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rPr>
              <a:t>General Ledger</a:t>
            </a:r>
          </a:p>
          <a:p>
            <a:pPr marL="742950" marR="0" lvl="1" indent="-285750" algn="l" defTabSz="914400" rtl="0" eaLnBrk="1" fontAlgn="auto" latinLnBrk="0" hangingPunct="1">
              <a:lnSpc>
                <a:spcPct val="100000"/>
              </a:lnSpc>
              <a:spcBef>
                <a:spcPts val="0"/>
              </a:spcBef>
              <a:spcAft>
                <a:spcPts val="0"/>
              </a:spcAft>
              <a:buClrTx/>
              <a:buSzTx/>
              <a:buFont typeface="Wingdings"/>
              <a:buChar char="ü"/>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rPr>
              <a:t>Fixed Assets</a:t>
            </a:r>
          </a:p>
          <a:p>
            <a:pPr marL="742950" marR="0" lvl="1" indent="-285750" algn="l" defTabSz="914400" rtl="0" eaLnBrk="1" fontAlgn="auto" latinLnBrk="0" hangingPunct="1">
              <a:lnSpc>
                <a:spcPct val="100000"/>
              </a:lnSpc>
              <a:spcBef>
                <a:spcPts val="0"/>
              </a:spcBef>
              <a:spcAft>
                <a:spcPts val="0"/>
              </a:spcAft>
              <a:buClrTx/>
              <a:buSzTx/>
              <a:buFont typeface="Wingdings"/>
              <a:buChar char="ü"/>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rPr>
              <a:t>Technical</a:t>
            </a:r>
          </a:p>
        </p:txBody>
      </p:sp>
      <p:sp>
        <p:nvSpPr>
          <p:cNvPr id="32" name="TextBox 31">
            <a:extLst>
              <a:ext uri="{FF2B5EF4-FFF2-40B4-BE49-F238E27FC236}">
                <a16:creationId xmlns:a16="http://schemas.microsoft.com/office/drawing/2014/main" id="{78A90E41-6969-42CB-8105-85634418E94C}"/>
              </a:ext>
            </a:extLst>
          </p:cNvPr>
          <p:cNvSpPr txBox="1"/>
          <p:nvPr/>
        </p:nvSpPr>
        <p:spPr>
          <a:xfrm>
            <a:off x="4386176" y="1316846"/>
            <a:ext cx="616267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Draft Request for Proposal (RFP)</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produced for a Finance System</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rPr>
              <a:t>Provided a starting point</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rPr>
              <a:t>Avoided time spent on the obvious requirements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rPr>
              <a:t>Focused time on the important aspects</a:t>
            </a:r>
          </a:p>
        </p:txBody>
      </p:sp>
      <p:sp>
        <p:nvSpPr>
          <p:cNvPr id="3" name="TextBox 2">
            <a:extLst>
              <a:ext uri="{FF2B5EF4-FFF2-40B4-BE49-F238E27FC236}">
                <a16:creationId xmlns:a16="http://schemas.microsoft.com/office/drawing/2014/main" id="{DA9A7CF2-9B4E-40D5-919E-ED282CB42EAC}"/>
              </a:ext>
            </a:extLst>
          </p:cNvPr>
          <p:cNvSpPr txBox="1"/>
          <p:nvPr/>
        </p:nvSpPr>
        <p:spPr>
          <a:xfrm>
            <a:off x="4423997" y="5283927"/>
            <a:ext cx="62930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9" name="object 5"/>
          <p:cNvSpPr/>
          <p:nvPr/>
        </p:nvSpPr>
        <p:spPr>
          <a:xfrm>
            <a:off x="11995264" y="769247"/>
            <a:ext cx="133005" cy="6043816"/>
          </a:xfrm>
          <a:custGeom>
            <a:avLst/>
            <a:gdLst/>
            <a:ahLst/>
            <a:cxnLst/>
            <a:rect l="l" t="t" r="r" b="b"/>
            <a:pathLst>
              <a:path w="657225" h="5599430">
                <a:moveTo>
                  <a:pt x="0" y="5599176"/>
                </a:moveTo>
                <a:lnTo>
                  <a:pt x="656844" y="5599176"/>
                </a:lnTo>
                <a:lnTo>
                  <a:pt x="656844" y="0"/>
                </a:lnTo>
                <a:lnTo>
                  <a:pt x="0" y="0"/>
                </a:lnTo>
                <a:lnTo>
                  <a:pt x="0" y="5599176"/>
                </a:lnTo>
                <a:close/>
              </a:path>
            </a:pathLst>
          </a:custGeom>
          <a:solidFill>
            <a:srgbClr val="089797">
              <a:alpha val="52548"/>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10154899" y="74815"/>
            <a:ext cx="1973371" cy="818021"/>
          </a:xfrm>
          <a:prstGeom prst="rect">
            <a:avLst/>
          </a:prstGeom>
        </p:spPr>
      </p:pic>
      <p:sp>
        <p:nvSpPr>
          <p:cNvPr id="11" name="object 2"/>
          <p:cNvSpPr/>
          <p:nvPr/>
        </p:nvSpPr>
        <p:spPr>
          <a:xfrm>
            <a:off x="58188" y="74815"/>
            <a:ext cx="10490663" cy="131101"/>
          </a:xfrm>
          <a:custGeom>
            <a:avLst/>
            <a:gdLst/>
            <a:ahLst/>
            <a:cxnLst/>
            <a:rect l="l" t="t" r="r" b="b"/>
            <a:pathLst>
              <a:path w="4875530" h="1629410">
                <a:moveTo>
                  <a:pt x="0" y="1629155"/>
                </a:moveTo>
                <a:lnTo>
                  <a:pt x="4875276" y="1629155"/>
                </a:lnTo>
                <a:lnTo>
                  <a:pt x="4875276" y="0"/>
                </a:lnTo>
                <a:lnTo>
                  <a:pt x="0" y="0"/>
                </a:lnTo>
                <a:lnTo>
                  <a:pt x="0" y="1629155"/>
                </a:lnTo>
                <a:close/>
              </a:path>
            </a:pathLst>
          </a:custGeom>
          <a:solidFill>
            <a:srgbClr val="089797">
              <a:alpha val="58038"/>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13EDB7D-94AE-46C5-8E9D-310AFC2224ED}"/>
              </a:ext>
            </a:extLst>
          </p:cNvPr>
          <p:cNvSpPr txBox="1"/>
          <p:nvPr/>
        </p:nvSpPr>
        <p:spPr>
          <a:xfrm>
            <a:off x="494997" y="341616"/>
            <a:ext cx="39009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Looking Back</a:t>
            </a:r>
            <a:endParaRPr kumimoji="0" lang="en-GB"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6649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30">
            <a:extLst>
              <a:ext uri="{FF2B5EF4-FFF2-40B4-BE49-F238E27FC236}">
                <a16:creationId xmlns:a16="http://schemas.microsoft.com/office/drawing/2014/main" id="{0E3CCFCC-7C13-4B51-BF11-F02A66595A84}"/>
              </a:ext>
            </a:extLst>
          </p:cNvPr>
          <p:cNvPicPr>
            <a:picLocks noGrp="1" noChangeAspect="1"/>
          </p:cNvPicPr>
          <p:nvPr>
            <p:ph idx="1"/>
          </p:nvPr>
        </p:nvPicPr>
        <p:blipFill>
          <a:blip r:embed="rId3"/>
          <a:stretch>
            <a:fillRect/>
          </a:stretch>
        </p:blipFill>
        <p:spPr>
          <a:xfrm>
            <a:off x="453077" y="2206928"/>
            <a:ext cx="3629025" cy="27146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a:extLst>
              <a:ext uri="{FF2B5EF4-FFF2-40B4-BE49-F238E27FC236}">
                <a16:creationId xmlns:a16="http://schemas.microsoft.com/office/drawing/2014/main" id="{0D99D48A-648F-4ED6-AEE4-3679265FE580}"/>
              </a:ext>
            </a:extLst>
          </p:cNvPr>
          <p:cNvSpPr>
            <a:spLocks noGrp="1"/>
          </p:cNvSpPr>
          <p:nvPr>
            <p:ph type="sldNum" sz="quarter" idx="12"/>
          </p:nvPr>
        </p:nvSpPr>
        <p:spPr>
          <a:xfrm>
            <a:off x="8805333"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96C7065-FE6C-4CE8-AE1D-0BF22642C73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76BD1EFC-6BC7-4FDC-9B2E-ACDFAD1FD569}"/>
              </a:ext>
            </a:extLst>
          </p:cNvPr>
          <p:cNvSpPr txBox="1"/>
          <p:nvPr/>
        </p:nvSpPr>
        <p:spPr>
          <a:xfrm>
            <a:off x="4270917" y="1408837"/>
            <a:ext cx="7324725"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RFP workstreams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rPr>
              <a:t>Formed of members of the operational members  of the Finance Division.</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rPr>
              <a:t>Each group has met once</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rPr>
              <a:t>Reviewed the draft RFP and made amendments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rPr>
              <a:t>Groups met:</a:t>
            </a:r>
          </a:p>
          <a:p>
            <a:pPr marL="742950" marR="0" lvl="1" indent="-285750" algn="l" defTabSz="914400" rtl="0" eaLnBrk="1" fontAlgn="auto" latinLnBrk="0" hangingPunct="1">
              <a:lnSpc>
                <a:spcPct val="100000"/>
              </a:lnSpc>
              <a:spcBef>
                <a:spcPts val="0"/>
              </a:spcBef>
              <a:spcAft>
                <a:spcPts val="0"/>
              </a:spcAft>
              <a:buClrTx/>
              <a:buSzTx/>
              <a:buFont typeface="Wingdings"/>
              <a:buChar char="ü"/>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rPr>
              <a:t>Accounts Receivable</a:t>
            </a:r>
          </a:p>
          <a:p>
            <a:pPr marL="742950" marR="0" lvl="1" indent="-285750" algn="l" defTabSz="914400" rtl="0" eaLnBrk="1" fontAlgn="auto" latinLnBrk="0" hangingPunct="1">
              <a:lnSpc>
                <a:spcPct val="100000"/>
              </a:lnSpc>
              <a:spcBef>
                <a:spcPts val="0"/>
              </a:spcBef>
              <a:spcAft>
                <a:spcPts val="0"/>
              </a:spcAft>
              <a:buClrTx/>
              <a:buSzTx/>
              <a:buFont typeface="Wingdings"/>
              <a:buChar char="ü"/>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rPr>
              <a:t>Cash Management</a:t>
            </a:r>
          </a:p>
          <a:p>
            <a:pPr marL="742950" marR="0" lvl="1" indent="-285750" algn="l" defTabSz="914400" rtl="0" eaLnBrk="1" fontAlgn="auto" latinLnBrk="0" hangingPunct="1">
              <a:lnSpc>
                <a:spcPct val="100000"/>
              </a:lnSpc>
              <a:spcBef>
                <a:spcPts val="0"/>
              </a:spcBef>
              <a:spcAft>
                <a:spcPts val="0"/>
              </a:spcAft>
              <a:buClrTx/>
              <a:buSzTx/>
              <a:buFont typeface="Wingdings"/>
              <a:buChar char="ü"/>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rPr>
              <a:t>General Ledger</a:t>
            </a:r>
          </a:p>
          <a:p>
            <a:pPr marL="742950" marR="0" lvl="1" indent="-285750" algn="l" defTabSz="914400" rtl="0" eaLnBrk="1" fontAlgn="auto" latinLnBrk="0" hangingPunct="1">
              <a:lnSpc>
                <a:spcPct val="100000"/>
              </a:lnSpc>
              <a:spcBef>
                <a:spcPts val="0"/>
              </a:spcBef>
              <a:spcAft>
                <a:spcPts val="0"/>
              </a:spcAft>
              <a:buClrTx/>
              <a:buSzTx/>
              <a:buFont typeface="Wingdings"/>
              <a:buChar char="ü"/>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rPr>
              <a:t>Fixed Assets</a:t>
            </a:r>
          </a:p>
          <a:p>
            <a:pPr marL="742950" marR="0" lvl="1" indent="-285750" algn="l" defTabSz="914400" rtl="0" eaLnBrk="1" fontAlgn="auto" latinLnBrk="0" hangingPunct="1">
              <a:lnSpc>
                <a:spcPct val="100000"/>
              </a:lnSpc>
              <a:spcBef>
                <a:spcPts val="0"/>
              </a:spcBef>
              <a:spcAft>
                <a:spcPts val="0"/>
              </a:spcAft>
              <a:buClrTx/>
              <a:buSzTx/>
              <a:buFont typeface="Wingdings"/>
              <a:buChar char="ü"/>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rPr>
              <a:t>Technical</a:t>
            </a:r>
          </a:p>
        </p:txBody>
      </p:sp>
      <p:sp>
        <p:nvSpPr>
          <p:cNvPr id="3" name="TextBox 2">
            <a:extLst>
              <a:ext uri="{FF2B5EF4-FFF2-40B4-BE49-F238E27FC236}">
                <a16:creationId xmlns:a16="http://schemas.microsoft.com/office/drawing/2014/main" id="{DA9A7CF2-9B4E-40D5-919E-ED282CB42EAC}"/>
              </a:ext>
            </a:extLst>
          </p:cNvPr>
          <p:cNvSpPr txBox="1"/>
          <p:nvPr/>
        </p:nvSpPr>
        <p:spPr>
          <a:xfrm>
            <a:off x="4358948" y="4494049"/>
            <a:ext cx="629300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Resourcing</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rPr>
              <a:t>Business Lead, System Lead (internal resource)</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rPr>
              <a:t>Project Management, RFP support (external resource)</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rPr>
              <a:t>Business Analyst, Data Cleanse (recruitment)</a:t>
            </a:r>
          </a:p>
        </p:txBody>
      </p:sp>
      <p:sp>
        <p:nvSpPr>
          <p:cNvPr id="8" name="object 5"/>
          <p:cNvSpPr/>
          <p:nvPr/>
        </p:nvSpPr>
        <p:spPr>
          <a:xfrm>
            <a:off x="11995264" y="769247"/>
            <a:ext cx="133005" cy="6043816"/>
          </a:xfrm>
          <a:custGeom>
            <a:avLst/>
            <a:gdLst/>
            <a:ahLst/>
            <a:cxnLst/>
            <a:rect l="l" t="t" r="r" b="b"/>
            <a:pathLst>
              <a:path w="657225" h="5599430">
                <a:moveTo>
                  <a:pt x="0" y="5599176"/>
                </a:moveTo>
                <a:lnTo>
                  <a:pt x="656844" y="5599176"/>
                </a:lnTo>
                <a:lnTo>
                  <a:pt x="656844" y="0"/>
                </a:lnTo>
                <a:lnTo>
                  <a:pt x="0" y="0"/>
                </a:lnTo>
                <a:lnTo>
                  <a:pt x="0" y="5599176"/>
                </a:lnTo>
                <a:close/>
              </a:path>
            </a:pathLst>
          </a:custGeom>
          <a:solidFill>
            <a:srgbClr val="089797">
              <a:alpha val="52548"/>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4"/>
          <a:stretch>
            <a:fillRect/>
          </a:stretch>
        </p:blipFill>
        <p:spPr>
          <a:xfrm>
            <a:off x="10154899" y="74815"/>
            <a:ext cx="1973371" cy="818021"/>
          </a:xfrm>
          <a:prstGeom prst="rect">
            <a:avLst/>
          </a:prstGeom>
        </p:spPr>
      </p:pic>
      <p:sp>
        <p:nvSpPr>
          <p:cNvPr id="10" name="object 2"/>
          <p:cNvSpPr/>
          <p:nvPr/>
        </p:nvSpPr>
        <p:spPr>
          <a:xfrm>
            <a:off x="58188" y="74815"/>
            <a:ext cx="10490663" cy="131101"/>
          </a:xfrm>
          <a:custGeom>
            <a:avLst/>
            <a:gdLst/>
            <a:ahLst/>
            <a:cxnLst/>
            <a:rect l="l" t="t" r="r" b="b"/>
            <a:pathLst>
              <a:path w="4875530" h="1629410">
                <a:moveTo>
                  <a:pt x="0" y="1629155"/>
                </a:moveTo>
                <a:lnTo>
                  <a:pt x="4875276" y="1629155"/>
                </a:lnTo>
                <a:lnTo>
                  <a:pt x="4875276" y="0"/>
                </a:lnTo>
                <a:lnTo>
                  <a:pt x="0" y="0"/>
                </a:lnTo>
                <a:lnTo>
                  <a:pt x="0" y="1629155"/>
                </a:lnTo>
                <a:close/>
              </a:path>
            </a:pathLst>
          </a:custGeom>
          <a:solidFill>
            <a:srgbClr val="089797">
              <a:alpha val="58038"/>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13EDB7D-94AE-46C5-8E9D-310AFC2224ED}"/>
              </a:ext>
            </a:extLst>
          </p:cNvPr>
          <p:cNvSpPr txBox="1"/>
          <p:nvPr/>
        </p:nvSpPr>
        <p:spPr>
          <a:xfrm>
            <a:off x="494997" y="341616"/>
            <a:ext cx="39009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Looking Back</a:t>
            </a:r>
            <a:endParaRPr kumimoji="0" lang="en-GB"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6892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99D48A-648F-4ED6-AEE4-3679265FE580}"/>
              </a:ext>
            </a:extLst>
          </p:cNvPr>
          <p:cNvSpPr>
            <a:spLocks noGrp="1"/>
          </p:cNvSpPr>
          <p:nvPr>
            <p:ph type="sldNum" sz="quarter" idx="12"/>
          </p:nvPr>
        </p:nvSpPr>
        <p:spPr>
          <a:xfrm>
            <a:off x="8805333"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96C7065-FE6C-4CE8-AE1D-0BF22642C73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76BD1EFC-6BC7-4FDC-9B2E-ACDFAD1FD569}"/>
              </a:ext>
            </a:extLst>
          </p:cNvPr>
          <p:cNvSpPr txBox="1"/>
          <p:nvPr/>
        </p:nvSpPr>
        <p:spPr>
          <a:xfrm>
            <a:off x="4270917" y="2136590"/>
            <a:ext cx="7324725"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rPr>
              <a:t>Principles of the Chart of Accounts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rPr>
              <a:t>Resourcing</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rPr>
              <a:t>Procurement process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rPr>
              <a:t>RFP delivery</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rPr>
              <a:t>Vendor selection process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rPr>
              <a:t>Planning and Resource Committee (PRC) approvals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rPr>
              <a:t>Strategic Implementation Partner selection</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8" name="object 5"/>
          <p:cNvSpPr/>
          <p:nvPr/>
        </p:nvSpPr>
        <p:spPr>
          <a:xfrm>
            <a:off x="11995264" y="769247"/>
            <a:ext cx="133005" cy="6043816"/>
          </a:xfrm>
          <a:custGeom>
            <a:avLst/>
            <a:gdLst/>
            <a:ahLst/>
            <a:cxnLst/>
            <a:rect l="l" t="t" r="r" b="b"/>
            <a:pathLst>
              <a:path w="657225" h="5599430">
                <a:moveTo>
                  <a:pt x="0" y="5599176"/>
                </a:moveTo>
                <a:lnTo>
                  <a:pt x="656844" y="5599176"/>
                </a:lnTo>
                <a:lnTo>
                  <a:pt x="656844" y="0"/>
                </a:lnTo>
                <a:lnTo>
                  <a:pt x="0" y="0"/>
                </a:lnTo>
                <a:lnTo>
                  <a:pt x="0" y="5599176"/>
                </a:lnTo>
                <a:close/>
              </a:path>
            </a:pathLst>
          </a:custGeom>
          <a:solidFill>
            <a:srgbClr val="089797">
              <a:alpha val="52548"/>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3"/>
          <a:stretch>
            <a:fillRect/>
          </a:stretch>
        </p:blipFill>
        <p:spPr>
          <a:xfrm>
            <a:off x="10154899" y="74815"/>
            <a:ext cx="1973371" cy="818021"/>
          </a:xfrm>
          <a:prstGeom prst="rect">
            <a:avLst/>
          </a:prstGeom>
        </p:spPr>
      </p:pic>
      <p:sp>
        <p:nvSpPr>
          <p:cNvPr id="10" name="object 2"/>
          <p:cNvSpPr/>
          <p:nvPr/>
        </p:nvSpPr>
        <p:spPr>
          <a:xfrm>
            <a:off x="58188" y="74815"/>
            <a:ext cx="10490663" cy="131101"/>
          </a:xfrm>
          <a:custGeom>
            <a:avLst/>
            <a:gdLst/>
            <a:ahLst/>
            <a:cxnLst/>
            <a:rect l="l" t="t" r="r" b="b"/>
            <a:pathLst>
              <a:path w="4875530" h="1629410">
                <a:moveTo>
                  <a:pt x="0" y="1629155"/>
                </a:moveTo>
                <a:lnTo>
                  <a:pt x="4875276" y="1629155"/>
                </a:lnTo>
                <a:lnTo>
                  <a:pt x="4875276" y="0"/>
                </a:lnTo>
                <a:lnTo>
                  <a:pt x="0" y="0"/>
                </a:lnTo>
                <a:lnTo>
                  <a:pt x="0" y="1629155"/>
                </a:lnTo>
                <a:close/>
              </a:path>
            </a:pathLst>
          </a:custGeom>
          <a:solidFill>
            <a:srgbClr val="089797">
              <a:alpha val="58038"/>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5">
            <a:extLst>
              <a:ext uri="{FF2B5EF4-FFF2-40B4-BE49-F238E27FC236}">
                <a16:creationId xmlns:a16="http://schemas.microsoft.com/office/drawing/2014/main" id="{F51FE3D3-4B2E-4C12-AFA1-3DD4CA797DED}"/>
              </a:ext>
            </a:extLst>
          </p:cNvPr>
          <p:cNvPicPr>
            <a:picLocks noChangeAspect="1"/>
          </p:cNvPicPr>
          <p:nvPr/>
        </p:nvPicPr>
        <p:blipFill>
          <a:blip r:embed="rId4"/>
          <a:stretch>
            <a:fillRect/>
          </a:stretch>
        </p:blipFill>
        <p:spPr>
          <a:xfrm>
            <a:off x="731735" y="2386639"/>
            <a:ext cx="3335470" cy="2229652"/>
          </a:xfrm>
          <a:prstGeom prst="rect">
            <a:avLst/>
          </a:prstGeom>
        </p:spPr>
      </p:pic>
      <p:sp>
        <p:nvSpPr>
          <p:cNvPr id="12" name="TextBox 11">
            <a:extLst>
              <a:ext uri="{FF2B5EF4-FFF2-40B4-BE49-F238E27FC236}">
                <a16:creationId xmlns:a16="http://schemas.microsoft.com/office/drawing/2014/main" id="{D13EDB7D-94AE-46C5-8E9D-310AFC2224ED}"/>
              </a:ext>
            </a:extLst>
          </p:cNvPr>
          <p:cNvSpPr txBox="1"/>
          <p:nvPr/>
        </p:nvSpPr>
        <p:spPr>
          <a:xfrm>
            <a:off x="494997" y="341616"/>
            <a:ext cx="39009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Going Forward</a:t>
            </a:r>
            <a:endParaRPr kumimoji="0" lang="en-GB"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5036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191" y="0"/>
            <a:ext cx="12167870" cy="6844665"/>
          </a:xfrm>
          <a:custGeom>
            <a:avLst/>
            <a:gdLst/>
            <a:ahLst/>
            <a:cxnLst/>
            <a:rect l="l" t="t" r="r" b="b"/>
            <a:pathLst>
              <a:path w="12167870" h="6844665">
                <a:moveTo>
                  <a:pt x="0" y="6844282"/>
                </a:moveTo>
                <a:lnTo>
                  <a:pt x="12167616" y="6844282"/>
                </a:lnTo>
                <a:lnTo>
                  <a:pt x="12167616" y="0"/>
                </a:lnTo>
                <a:lnTo>
                  <a:pt x="0" y="0"/>
                </a:lnTo>
                <a:lnTo>
                  <a:pt x="0" y="6844282"/>
                </a:lnTo>
                <a:close/>
              </a:path>
            </a:pathLst>
          </a:custGeom>
          <a:solidFill>
            <a:srgbClr val="F1F1F1">
              <a:alpha val="29803"/>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object 3"/>
          <p:cNvSpPr/>
          <p:nvPr/>
        </p:nvSpPr>
        <p:spPr>
          <a:xfrm>
            <a:off x="1958339" y="0"/>
            <a:ext cx="8275320" cy="4471670"/>
          </a:xfrm>
          <a:custGeom>
            <a:avLst/>
            <a:gdLst/>
            <a:ahLst/>
            <a:cxnLst/>
            <a:rect l="l" t="t" r="r" b="b"/>
            <a:pathLst>
              <a:path w="8275320" h="4471670">
                <a:moveTo>
                  <a:pt x="0" y="4471416"/>
                </a:moveTo>
                <a:lnTo>
                  <a:pt x="8275319" y="4471416"/>
                </a:lnTo>
                <a:lnTo>
                  <a:pt x="8275319" y="0"/>
                </a:lnTo>
                <a:lnTo>
                  <a:pt x="0" y="0"/>
                </a:lnTo>
                <a:lnTo>
                  <a:pt x="0" y="4471416"/>
                </a:lnTo>
                <a:close/>
              </a:path>
            </a:pathLst>
          </a:custGeom>
          <a:solidFill>
            <a:srgbClr val="09B0B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bject 4"/>
          <p:cNvSpPr txBox="1">
            <a:spLocks noGrp="1"/>
          </p:cNvSpPr>
          <p:nvPr>
            <p:ph type="title"/>
          </p:nvPr>
        </p:nvSpPr>
        <p:spPr>
          <a:xfrm>
            <a:off x="3805172" y="837686"/>
            <a:ext cx="6269853" cy="3336811"/>
          </a:xfrm>
          <a:prstGeom prst="rect">
            <a:avLst/>
          </a:prstGeom>
        </p:spPr>
        <p:txBody>
          <a:bodyPr vert="horz" wrap="square" lIns="0" tIns="12700" rIns="0" bIns="0" rtlCol="0">
            <a:spAutoFit/>
          </a:bodyPr>
          <a:lstStyle/>
          <a:p>
            <a:pPr marL="12700">
              <a:lnSpc>
                <a:spcPct val="100000"/>
              </a:lnSpc>
              <a:spcBef>
                <a:spcPts val="100"/>
              </a:spcBef>
            </a:pPr>
            <a:r>
              <a:rPr lang="en-GB" sz="7200">
                <a:latin typeface="Arial" panose="020B0604020202020204" pitchFamily="34" charset="0"/>
                <a:cs typeface="Arial" panose="020B0604020202020204" pitchFamily="34" charset="0"/>
              </a:rPr>
              <a:t>The</a:t>
            </a:r>
            <a:r>
              <a:rPr lang="en-GB" sz="7200" b="1">
                <a:latin typeface="Arial" panose="020B0604020202020204" pitchFamily="34" charset="0"/>
                <a:cs typeface="Arial" panose="020B0604020202020204" pitchFamily="34" charset="0"/>
              </a:rPr>
              <a:t> </a:t>
            </a:r>
            <a:r>
              <a:rPr lang="en-GB" sz="7200">
                <a:latin typeface="Arial" panose="020B0604020202020204" pitchFamily="34" charset="0"/>
                <a:cs typeface="Arial" panose="020B0604020202020204" pitchFamily="34" charset="0"/>
              </a:rPr>
              <a:t>Fundamentals</a:t>
            </a:r>
            <a:br>
              <a:rPr lang="en-GB" sz="7200" b="1"/>
            </a:br>
            <a:endParaRPr sz="7200">
              <a:latin typeface="Arial"/>
              <a:cs typeface="Arial"/>
            </a:endParaRPr>
          </a:p>
        </p:txBody>
      </p:sp>
      <p:sp>
        <p:nvSpPr>
          <p:cNvPr id="5" name="object 5"/>
          <p:cNvSpPr/>
          <p:nvPr/>
        </p:nvSpPr>
        <p:spPr>
          <a:xfrm>
            <a:off x="417576" y="6179820"/>
            <a:ext cx="1793748" cy="37338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6"/>
          <p:cNvSpPr/>
          <p:nvPr/>
        </p:nvSpPr>
        <p:spPr>
          <a:xfrm>
            <a:off x="3438144" y="2147316"/>
            <a:ext cx="157480" cy="802005"/>
          </a:xfrm>
          <a:custGeom>
            <a:avLst/>
            <a:gdLst/>
            <a:ahLst/>
            <a:cxnLst/>
            <a:rect l="l" t="t" r="r" b="b"/>
            <a:pathLst>
              <a:path w="157479" h="802005">
                <a:moveTo>
                  <a:pt x="0" y="801624"/>
                </a:moveTo>
                <a:lnTo>
                  <a:pt x="156972" y="801624"/>
                </a:lnTo>
                <a:lnTo>
                  <a:pt x="156972" y="0"/>
                </a:lnTo>
                <a:lnTo>
                  <a:pt x="0" y="0"/>
                </a:lnTo>
                <a:lnTo>
                  <a:pt x="0" y="801624"/>
                </a:lnTo>
                <a:close/>
              </a:path>
            </a:pathLst>
          </a:custGeom>
          <a:solidFill>
            <a:srgbClr val="FFFFFF">
              <a:alpha val="93724"/>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object 7"/>
          <p:cNvSpPr/>
          <p:nvPr/>
        </p:nvSpPr>
        <p:spPr>
          <a:xfrm>
            <a:off x="7357732" y="4325111"/>
            <a:ext cx="2875927" cy="1076911"/>
          </a:xfrm>
          <a:custGeom>
            <a:avLst/>
            <a:gdLst/>
            <a:ahLst/>
            <a:cxnLst/>
            <a:rect l="l" t="t" r="r" b="b"/>
            <a:pathLst>
              <a:path w="2984500" h="1132839">
                <a:moveTo>
                  <a:pt x="2983991" y="0"/>
                </a:moveTo>
                <a:lnTo>
                  <a:pt x="0" y="0"/>
                </a:lnTo>
                <a:lnTo>
                  <a:pt x="2983991" y="1132332"/>
                </a:lnTo>
                <a:lnTo>
                  <a:pt x="2983991" y="0"/>
                </a:lnTo>
                <a:close/>
              </a:path>
            </a:pathLst>
          </a:custGeom>
          <a:solidFill>
            <a:srgbClr val="09B0B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p:nvPicPr>
        <p:blipFill>
          <a:blip r:embed="rId3"/>
          <a:stretch>
            <a:fillRect/>
          </a:stretch>
        </p:blipFill>
        <p:spPr>
          <a:xfrm>
            <a:off x="8635491" y="5529551"/>
            <a:ext cx="3462344" cy="1442643"/>
          </a:xfrm>
          <a:prstGeom prst="rect">
            <a:avLst/>
          </a:prstGeom>
        </p:spPr>
      </p:pic>
    </p:spTree>
    <p:extLst>
      <p:ext uri="{BB962C8B-B14F-4D97-AF65-F5344CB8AC3E}">
        <p14:creationId xmlns:p14="http://schemas.microsoft.com/office/powerpoint/2010/main" val="1589749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C7065-FE6C-4CE8-AE1D-0BF22642C73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Rectangle 3"/>
          <p:cNvSpPr/>
          <p:nvPr/>
        </p:nvSpPr>
        <p:spPr>
          <a:xfrm>
            <a:off x="580522" y="1521007"/>
            <a:ext cx="10914613" cy="403187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The success of FSR will correlate to how we advance future ways of working that embrace leading practices.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We have identified 9 key areas that </a:t>
            </a: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WHEN</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we get right we </a:t>
            </a: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WILL</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achieve this goal</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We will track each of these key areas </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and report regularly to the board their progress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Each area will have a tailored approach </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from establishing ‘a project within a project’ for </a:t>
            </a:r>
            <a:r>
              <a:rPr kumimoji="0" lang="en-GB" sz="1600" b="0" i="0" u="sng"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Chart of Accounts </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with wide stakeholder engagement to </a:t>
            </a:r>
            <a:r>
              <a:rPr kumimoji="0" lang="en-GB" sz="1600" b="0" i="0" u="sng"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Group Consolidation </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that will be run within Finance from ‘an informed option analysis’.</a:t>
            </a:r>
          </a:p>
        </p:txBody>
      </p:sp>
      <p:pic>
        <p:nvPicPr>
          <p:cNvPr id="1026" name="Picture 2" descr="The Big Wins Manifesto: Improve your finances by ignoring the little stuf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803" y="2323247"/>
            <a:ext cx="3387282" cy="19180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50946" y="2508220"/>
            <a:ext cx="21510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70C0"/>
                </a:solidFill>
                <a:effectLst/>
                <a:uLnTx/>
                <a:uFillTx/>
                <a:latin typeface="Calibri" panose="020F0502020204030204"/>
                <a:ea typeface="+mn-ea"/>
                <a:cs typeface="+mn-cs"/>
              </a:rPr>
              <a:t>Chart of accounts</a:t>
            </a:r>
          </a:p>
        </p:txBody>
      </p:sp>
      <p:pic>
        <p:nvPicPr>
          <p:cNvPr id="6" name="Picture 5"/>
          <p:cNvPicPr>
            <a:picLocks noChangeAspect="1"/>
          </p:cNvPicPr>
          <p:nvPr/>
        </p:nvPicPr>
        <p:blipFill rotWithShape="1">
          <a:blip r:embed="rId4"/>
          <a:srcRect b="12367"/>
          <a:stretch/>
        </p:blipFill>
        <p:spPr>
          <a:xfrm>
            <a:off x="3996996" y="2369351"/>
            <a:ext cx="659293" cy="622200"/>
          </a:xfrm>
          <a:prstGeom prst="rect">
            <a:avLst/>
          </a:prstGeom>
        </p:spPr>
      </p:pic>
      <p:sp>
        <p:nvSpPr>
          <p:cNvPr id="14" name="TextBox 13"/>
          <p:cNvSpPr txBox="1"/>
          <p:nvPr/>
        </p:nvSpPr>
        <p:spPr>
          <a:xfrm>
            <a:off x="4642608" y="3064795"/>
            <a:ext cx="30395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70C0"/>
                </a:solidFill>
                <a:effectLst/>
                <a:uLnTx/>
                <a:uFillTx/>
                <a:latin typeface="Calibri" panose="020F0502020204030204"/>
                <a:ea typeface="+mn-ea"/>
                <a:cs typeface="+mn-cs"/>
              </a:rPr>
              <a:t>Budgeting &amp; Planning</a:t>
            </a:r>
          </a:p>
        </p:txBody>
      </p:sp>
      <p:sp>
        <p:nvSpPr>
          <p:cNvPr id="15" name="TextBox 14"/>
          <p:cNvSpPr txBox="1"/>
          <p:nvPr/>
        </p:nvSpPr>
        <p:spPr>
          <a:xfrm>
            <a:off x="4663477" y="3617329"/>
            <a:ext cx="30395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70C0"/>
                </a:solidFill>
                <a:effectLst/>
                <a:uLnTx/>
                <a:uFillTx/>
                <a:latin typeface="Calibri" panose="020F0502020204030204"/>
                <a:ea typeface="+mn-ea"/>
                <a:cs typeface="+mn-cs"/>
              </a:rPr>
              <a:t>Group Consolidation</a:t>
            </a:r>
          </a:p>
        </p:txBody>
      </p:sp>
      <p:pic>
        <p:nvPicPr>
          <p:cNvPr id="16" name="Picture 15"/>
          <p:cNvPicPr>
            <a:picLocks noChangeAspect="1"/>
          </p:cNvPicPr>
          <p:nvPr/>
        </p:nvPicPr>
        <p:blipFill rotWithShape="1">
          <a:blip r:embed="rId4"/>
          <a:srcRect b="12367"/>
          <a:stretch/>
        </p:blipFill>
        <p:spPr>
          <a:xfrm>
            <a:off x="4006899" y="3567789"/>
            <a:ext cx="659293" cy="622200"/>
          </a:xfrm>
          <a:prstGeom prst="rect">
            <a:avLst/>
          </a:prstGeom>
        </p:spPr>
      </p:pic>
      <p:pic>
        <p:nvPicPr>
          <p:cNvPr id="17" name="Picture 16"/>
          <p:cNvPicPr>
            <a:picLocks noChangeAspect="1"/>
          </p:cNvPicPr>
          <p:nvPr/>
        </p:nvPicPr>
        <p:blipFill rotWithShape="1">
          <a:blip r:embed="rId4"/>
          <a:srcRect b="12367"/>
          <a:stretch/>
        </p:blipFill>
        <p:spPr>
          <a:xfrm>
            <a:off x="4004184" y="2971172"/>
            <a:ext cx="659293" cy="622200"/>
          </a:xfrm>
          <a:prstGeom prst="rect">
            <a:avLst/>
          </a:prstGeom>
        </p:spPr>
      </p:pic>
      <p:pic>
        <p:nvPicPr>
          <p:cNvPr id="18" name="Picture 17"/>
          <p:cNvPicPr>
            <a:picLocks noChangeAspect="1"/>
          </p:cNvPicPr>
          <p:nvPr/>
        </p:nvPicPr>
        <p:blipFill rotWithShape="1">
          <a:blip r:embed="rId4"/>
          <a:srcRect b="12367"/>
          <a:stretch/>
        </p:blipFill>
        <p:spPr>
          <a:xfrm>
            <a:off x="6826752" y="3007946"/>
            <a:ext cx="659293" cy="622200"/>
          </a:xfrm>
          <a:prstGeom prst="rect">
            <a:avLst/>
          </a:prstGeom>
        </p:spPr>
      </p:pic>
      <p:pic>
        <p:nvPicPr>
          <p:cNvPr id="19" name="Picture 18"/>
          <p:cNvPicPr>
            <a:picLocks noChangeAspect="1"/>
          </p:cNvPicPr>
          <p:nvPr/>
        </p:nvPicPr>
        <p:blipFill rotWithShape="1">
          <a:blip r:embed="rId4"/>
          <a:srcRect b="12367"/>
          <a:stretch/>
        </p:blipFill>
        <p:spPr>
          <a:xfrm>
            <a:off x="6838896" y="2399837"/>
            <a:ext cx="659293" cy="622200"/>
          </a:xfrm>
          <a:prstGeom prst="rect">
            <a:avLst/>
          </a:prstGeom>
        </p:spPr>
      </p:pic>
      <p:pic>
        <p:nvPicPr>
          <p:cNvPr id="20" name="Picture 19"/>
          <p:cNvPicPr>
            <a:picLocks noChangeAspect="1"/>
          </p:cNvPicPr>
          <p:nvPr/>
        </p:nvPicPr>
        <p:blipFill rotWithShape="1">
          <a:blip r:embed="rId4"/>
          <a:srcRect b="12367"/>
          <a:stretch/>
        </p:blipFill>
        <p:spPr>
          <a:xfrm>
            <a:off x="9421337" y="2997299"/>
            <a:ext cx="659293" cy="622200"/>
          </a:xfrm>
          <a:prstGeom prst="rect">
            <a:avLst/>
          </a:prstGeom>
        </p:spPr>
      </p:pic>
      <p:pic>
        <p:nvPicPr>
          <p:cNvPr id="21" name="Picture 20"/>
          <p:cNvPicPr>
            <a:picLocks noChangeAspect="1"/>
          </p:cNvPicPr>
          <p:nvPr/>
        </p:nvPicPr>
        <p:blipFill rotWithShape="1">
          <a:blip r:embed="rId4"/>
          <a:srcRect b="12367"/>
          <a:stretch/>
        </p:blipFill>
        <p:spPr>
          <a:xfrm>
            <a:off x="9374199" y="2400152"/>
            <a:ext cx="659293" cy="622200"/>
          </a:xfrm>
          <a:prstGeom prst="rect">
            <a:avLst/>
          </a:prstGeom>
        </p:spPr>
      </p:pic>
      <p:pic>
        <p:nvPicPr>
          <p:cNvPr id="22" name="Picture 21"/>
          <p:cNvPicPr>
            <a:picLocks noChangeAspect="1"/>
          </p:cNvPicPr>
          <p:nvPr/>
        </p:nvPicPr>
        <p:blipFill rotWithShape="1">
          <a:blip r:embed="rId4"/>
          <a:srcRect b="12367"/>
          <a:stretch/>
        </p:blipFill>
        <p:spPr>
          <a:xfrm>
            <a:off x="9421337" y="3605257"/>
            <a:ext cx="659293" cy="622200"/>
          </a:xfrm>
          <a:prstGeom prst="rect">
            <a:avLst/>
          </a:prstGeom>
        </p:spPr>
      </p:pic>
      <p:pic>
        <p:nvPicPr>
          <p:cNvPr id="23" name="Picture 22"/>
          <p:cNvPicPr>
            <a:picLocks noChangeAspect="1"/>
          </p:cNvPicPr>
          <p:nvPr/>
        </p:nvPicPr>
        <p:blipFill rotWithShape="1">
          <a:blip r:embed="rId4"/>
          <a:srcRect b="12367"/>
          <a:stretch/>
        </p:blipFill>
        <p:spPr>
          <a:xfrm>
            <a:off x="6838895" y="3614134"/>
            <a:ext cx="659293" cy="622200"/>
          </a:xfrm>
          <a:prstGeom prst="rect">
            <a:avLst/>
          </a:prstGeom>
        </p:spPr>
      </p:pic>
      <p:sp>
        <p:nvSpPr>
          <p:cNvPr id="24" name="TextBox 23"/>
          <p:cNvSpPr txBox="1"/>
          <p:nvPr/>
        </p:nvSpPr>
        <p:spPr>
          <a:xfrm>
            <a:off x="7495473" y="2506948"/>
            <a:ext cx="30395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70C0"/>
                </a:solidFill>
                <a:effectLst/>
                <a:uLnTx/>
                <a:uFillTx/>
                <a:latin typeface="Calibri" panose="020F0502020204030204"/>
                <a:ea typeface="+mn-ea"/>
                <a:cs typeface="+mn-cs"/>
              </a:rPr>
              <a:t>Internal Trading</a:t>
            </a:r>
          </a:p>
        </p:txBody>
      </p:sp>
      <p:sp>
        <p:nvSpPr>
          <p:cNvPr id="25" name="TextBox 24"/>
          <p:cNvSpPr txBox="1"/>
          <p:nvPr/>
        </p:nvSpPr>
        <p:spPr>
          <a:xfrm>
            <a:off x="7492865" y="3068191"/>
            <a:ext cx="18512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70C0"/>
                </a:solidFill>
                <a:effectLst/>
                <a:uLnTx/>
                <a:uFillTx/>
                <a:latin typeface="Calibri" panose="020F0502020204030204"/>
                <a:ea typeface="+mn-ea"/>
                <a:cs typeface="+mn-cs"/>
              </a:rPr>
              <a:t>Access Controls</a:t>
            </a:r>
          </a:p>
        </p:txBody>
      </p:sp>
      <p:sp>
        <p:nvSpPr>
          <p:cNvPr id="26" name="TextBox 25"/>
          <p:cNvSpPr txBox="1"/>
          <p:nvPr/>
        </p:nvSpPr>
        <p:spPr>
          <a:xfrm>
            <a:off x="7475736" y="3691569"/>
            <a:ext cx="30395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70C0"/>
                </a:solidFill>
                <a:effectLst/>
                <a:uLnTx/>
                <a:uFillTx/>
                <a:latin typeface="Calibri" panose="020F0502020204030204"/>
                <a:ea typeface="+mn-ea"/>
                <a:cs typeface="+mn-cs"/>
              </a:rPr>
              <a:t>Invoice Automation</a:t>
            </a:r>
          </a:p>
        </p:txBody>
      </p:sp>
      <p:sp>
        <p:nvSpPr>
          <p:cNvPr id="27" name="TextBox 26"/>
          <p:cNvSpPr txBox="1"/>
          <p:nvPr/>
        </p:nvSpPr>
        <p:spPr>
          <a:xfrm>
            <a:off x="10111743" y="3691347"/>
            <a:ext cx="8460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70C0"/>
                </a:solidFill>
                <a:effectLst/>
                <a:uLnTx/>
                <a:uFillTx/>
                <a:latin typeface="Calibri" panose="020F0502020204030204"/>
                <a:ea typeface="+mn-ea"/>
                <a:cs typeface="+mn-cs"/>
              </a:rPr>
              <a:t>UPS</a:t>
            </a:r>
          </a:p>
        </p:txBody>
      </p:sp>
      <p:sp>
        <p:nvSpPr>
          <p:cNvPr id="28" name="TextBox 27"/>
          <p:cNvSpPr txBox="1"/>
          <p:nvPr/>
        </p:nvSpPr>
        <p:spPr>
          <a:xfrm>
            <a:off x="10080629" y="3009987"/>
            <a:ext cx="23185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70C0"/>
                </a:solidFill>
                <a:effectLst/>
                <a:uLnTx/>
                <a:uFillTx/>
                <a:latin typeface="Calibri" panose="020F0502020204030204"/>
                <a:ea typeface="+mn-ea"/>
                <a:cs typeface="+mn-cs"/>
              </a:rPr>
              <a:t>Project Cost Management</a:t>
            </a:r>
          </a:p>
        </p:txBody>
      </p:sp>
      <p:sp>
        <p:nvSpPr>
          <p:cNvPr id="29" name="TextBox 28"/>
          <p:cNvSpPr txBox="1"/>
          <p:nvPr/>
        </p:nvSpPr>
        <p:spPr>
          <a:xfrm>
            <a:off x="10099708" y="2506948"/>
            <a:ext cx="21510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70C0"/>
                </a:solidFill>
                <a:effectLst/>
                <a:uLnTx/>
                <a:uFillTx/>
                <a:latin typeface="Calibri" panose="020F0502020204030204"/>
                <a:ea typeface="+mn-ea"/>
                <a:cs typeface="+mn-cs"/>
              </a:rPr>
              <a:t>Inventory</a:t>
            </a:r>
          </a:p>
        </p:txBody>
      </p:sp>
      <p:sp>
        <p:nvSpPr>
          <p:cNvPr id="30" name="object 5"/>
          <p:cNvSpPr/>
          <p:nvPr/>
        </p:nvSpPr>
        <p:spPr>
          <a:xfrm>
            <a:off x="11995264" y="769247"/>
            <a:ext cx="133005" cy="6043816"/>
          </a:xfrm>
          <a:custGeom>
            <a:avLst/>
            <a:gdLst/>
            <a:ahLst/>
            <a:cxnLst/>
            <a:rect l="l" t="t" r="r" b="b"/>
            <a:pathLst>
              <a:path w="657225" h="5599430">
                <a:moveTo>
                  <a:pt x="0" y="5599176"/>
                </a:moveTo>
                <a:lnTo>
                  <a:pt x="656844" y="5599176"/>
                </a:lnTo>
                <a:lnTo>
                  <a:pt x="656844" y="0"/>
                </a:lnTo>
                <a:lnTo>
                  <a:pt x="0" y="0"/>
                </a:lnTo>
                <a:lnTo>
                  <a:pt x="0" y="5599176"/>
                </a:lnTo>
                <a:close/>
              </a:path>
            </a:pathLst>
          </a:custGeom>
          <a:solidFill>
            <a:srgbClr val="089797">
              <a:alpha val="52548"/>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5"/>
          <a:stretch>
            <a:fillRect/>
          </a:stretch>
        </p:blipFill>
        <p:spPr>
          <a:xfrm>
            <a:off x="10154899" y="74815"/>
            <a:ext cx="1973371" cy="818021"/>
          </a:xfrm>
          <a:prstGeom prst="rect">
            <a:avLst/>
          </a:prstGeom>
        </p:spPr>
      </p:pic>
      <p:sp>
        <p:nvSpPr>
          <p:cNvPr id="32" name="object 2"/>
          <p:cNvSpPr/>
          <p:nvPr/>
        </p:nvSpPr>
        <p:spPr>
          <a:xfrm>
            <a:off x="58188" y="74815"/>
            <a:ext cx="10490663" cy="131101"/>
          </a:xfrm>
          <a:custGeom>
            <a:avLst/>
            <a:gdLst/>
            <a:ahLst/>
            <a:cxnLst/>
            <a:rect l="l" t="t" r="r" b="b"/>
            <a:pathLst>
              <a:path w="4875530" h="1629410">
                <a:moveTo>
                  <a:pt x="0" y="1629155"/>
                </a:moveTo>
                <a:lnTo>
                  <a:pt x="4875276" y="1629155"/>
                </a:lnTo>
                <a:lnTo>
                  <a:pt x="4875276" y="0"/>
                </a:lnTo>
                <a:lnTo>
                  <a:pt x="0" y="0"/>
                </a:lnTo>
                <a:lnTo>
                  <a:pt x="0" y="1629155"/>
                </a:lnTo>
                <a:close/>
              </a:path>
            </a:pathLst>
          </a:custGeom>
          <a:solidFill>
            <a:srgbClr val="089797">
              <a:alpha val="58038"/>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D13EDB7D-94AE-46C5-8E9D-310AFC2224ED}"/>
              </a:ext>
            </a:extLst>
          </p:cNvPr>
          <p:cNvSpPr txBox="1"/>
          <p:nvPr/>
        </p:nvSpPr>
        <p:spPr>
          <a:xfrm>
            <a:off x="494997" y="341616"/>
            <a:ext cx="39009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The Big Topics</a:t>
            </a:r>
            <a:endParaRPr kumimoji="0" lang="en-GB"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8933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70411" y="315027"/>
            <a:ext cx="63394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The Big Topics </a:t>
            </a: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 tailored approach</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C7065-FE6C-4CE8-AE1D-0BF22642C73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9" name="object 5"/>
          <p:cNvSpPr/>
          <p:nvPr/>
        </p:nvSpPr>
        <p:spPr>
          <a:xfrm>
            <a:off x="11995264" y="769247"/>
            <a:ext cx="133005" cy="6043816"/>
          </a:xfrm>
          <a:custGeom>
            <a:avLst/>
            <a:gdLst/>
            <a:ahLst/>
            <a:cxnLst/>
            <a:rect l="l" t="t" r="r" b="b"/>
            <a:pathLst>
              <a:path w="657225" h="5599430">
                <a:moveTo>
                  <a:pt x="0" y="5599176"/>
                </a:moveTo>
                <a:lnTo>
                  <a:pt x="656844" y="5599176"/>
                </a:lnTo>
                <a:lnTo>
                  <a:pt x="656844" y="0"/>
                </a:lnTo>
                <a:lnTo>
                  <a:pt x="0" y="0"/>
                </a:lnTo>
                <a:lnTo>
                  <a:pt x="0" y="5599176"/>
                </a:lnTo>
                <a:close/>
              </a:path>
            </a:pathLst>
          </a:custGeom>
          <a:solidFill>
            <a:srgbClr val="089797">
              <a:alpha val="52548"/>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Picture 19"/>
          <p:cNvPicPr>
            <a:picLocks noChangeAspect="1"/>
          </p:cNvPicPr>
          <p:nvPr/>
        </p:nvPicPr>
        <p:blipFill>
          <a:blip r:embed="rId3"/>
          <a:stretch>
            <a:fillRect/>
          </a:stretch>
        </p:blipFill>
        <p:spPr>
          <a:xfrm>
            <a:off x="10154899" y="74815"/>
            <a:ext cx="1973371" cy="818021"/>
          </a:xfrm>
          <a:prstGeom prst="rect">
            <a:avLst/>
          </a:prstGeom>
        </p:spPr>
      </p:pic>
      <p:sp>
        <p:nvSpPr>
          <p:cNvPr id="21" name="object 2"/>
          <p:cNvSpPr/>
          <p:nvPr/>
        </p:nvSpPr>
        <p:spPr>
          <a:xfrm>
            <a:off x="58188" y="74815"/>
            <a:ext cx="10490663" cy="131101"/>
          </a:xfrm>
          <a:custGeom>
            <a:avLst/>
            <a:gdLst/>
            <a:ahLst/>
            <a:cxnLst/>
            <a:rect l="l" t="t" r="r" b="b"/>
            <a:pathLst>
              <a:path w="4875530" h="1629410">
                <a:moveTo>
                  <a:pt x="0" y="1629155"/>
                </a:moveTo>
                <a:lnTo>
                  <a:pt x="4875276" y="1629155"/>
                </a:lnTo>
                <a:lnTo>
                  <a:pt x="4875276" y="0"/>
                </a:lnTo>
                <a:lnTo>
                  <a:pt x="0" y="0"/>
                </a:lnTo>
                <a:lnTo>
                  <a:pt x="0" y="1629155"/>
                </a:lnTo>
                <a:close/>
              </a:path>
            </a:pathLst>
          </a:custGeom>
          <a:solidFill>
            <a:srgbClr val="089797">
              <a:alpha val="58038"/>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4" name="Table 5">
            <a:extLst>
              <a:ext uri="{FF2B5EF4-FFF2-40B4-BE49-F238E27FC236}">
                <a16:creationId xmlns:a16="http://schemas.microsoft.com/office/drawing/2014/main" id="{9C07636A-E436-428C-AC09-D44AA63C5863}"/>
              </a:ext>
            </a:extLst>
          </p:cNvPr>
          <p:cNvGraphicFramePr>
            <a:graphicFrameLocks noGrp="1"/>
          </p:cNvGraphicFramePr>
          <p:nvPr/>
        </p:nvGraphicFramePr>
        <p:xfrm>
          <a:off x="570411" y="1001947"/>
          <a:ext cx="10981945" cy="5418433"/>
        </p:xfrm>
        <a:graphic>
          <a:graphicData uri="http://schemas.openxmlformats.org/drawingml/2006/table">
            <a:tbl>
              <a:tblPr firstRow="1" bandRow="1">
                <a:tableStyleId>{5C22544A-7EE6-4342-B048-85BDC9FD1C3A}</a:tableStyleId>
              </a:tblPr>
              <a:tblGrid>
                <a:gridCol w="3114384">
                  <a:extLst>
                    <a:ext uri="{9D8B030D-6E8A-4147-A177-3AD203B41FA5}">
                      <a16:colId xmlns:a16="http://schemas.microsoft.com/office/drawing/2014/main" val="452794877"/>
                    </a:ext>
                  </a:extLst>
                </a:gridCol>
                <a:gridCol w="3493245">
                  <a:extLst>
                    <a:ext uri="{9D8B030D-6E8A-4147-A177-3AD203B41FA5}">
                      <a16:colId xmlns:a16="http://schemas.microsoft.com/office/drawing/2014/main" val="3977677594"/>
                    </a:ext>
                  </a:extLst>
                </a:gridCol>
                <a:gridCol w="1161288">
                  <a:extLst>
                    <a:ext uri="{9D8B030D-6E8A-4147-A177-3AD203B41FA5}">
                      <a16:colId xmlns:a16="http://schemas.microsoft.com/office/drawing/2014/main" val="4102712006"/>
                    </a:ext>
                  </a:extLst>
                </a:gridCol>
                <a:gridCol w="941832">
                  <a:extLst>
                    <a:ext uri="{9D8B030D-6E8A-4147-A177-3AD203B41FA5}">
                      <a16:colId xmlns:a16="http://schemas.microsoft.com/office/drawing/2014/main" val="3296840322"/>
                    </a:ext>
                  </a:extLst>
                </a:gridCol>
                <a:gridCol w="2271196">
                  <a:extLst>
                    <a:ext uri="{9D8B030D-6E8A-4147-A177-3AD203B41FA5}">
                      <a16:colId xmlns:a16="http://schemas.microsoft.com/office/drawing/2014/main" val="4177615873"/>
                    </a:ext>
                  </a:extLst>
                </a:gridCol>
              </a:tblGrid>
              <a:tr h="536939">
                <a:tc>
                  <a:txBody>
                    <a:bodyPr/>
                    <a:lstStyle/>
                    <a:p>
                      <a:endParaRPr lang="en-GB" sz="1400"/>
                    </a:p>
                  </a:txBody>
                  <a:tcPr/>
                </a:tc>
                <a:tc>
                  <a:txBody>
                    <a:bodyPr/>
                    <a:lstStyle/>
                    <a:p>
                      <a:pPr algn="ctr"/>
                      <a:r>
                        <a:rPr lang="en-GB" sz="1400"/>
                        <a:t>Stakeholders</a:t>
                      </a:r>
                    </a:p>
                  </a:txBody>
                  <a:tcPr anchor="ctr"/>
                </a:tc>
                <a:tc>
                  <a:txBody>
                    <a:bodyPr/>
                    <a:lstStyle/>
                    <a:p>
                      <a:pPr algn="ctr"/>
                      <a:r>
                        <a:rPr lang="en-GB" sz="1400"/>
                        <a:t>Consultant Requirement</a:t>
                      </a:r>
                    </a:p>
                  </a:txBody>
                  <a:tcPr anchor="ctr"/>
                </a:tc>
                <a:tc>
                  <a:txBody>
                    <a:bodyPr/>
                    <a:lstStyle/>
                    <a:p>
                      <a:pPr algn="ctr"/>
                      <a:r>
                        <a:rPr lang="en-GB" sz="1400"/>
                        <a:t>External Research</a:t>
                      </a:r>
                    </a:p>
                  </a:txBody>
                  <a:tcPr/>
                </a:tc>
                <a:tc>
                  <a:txBody>
                    <a:bodyPr/>
                    <a:lstStyle/>
                    <a:p>
                      <a:pPr algn="ctr"/>
                      <a:endParaRPr lang="en-GB" sz="1400"/>
                    </a:p>
                  </a:txBody>
                  <a:tcPr/>
                </a:tc>
                <a:extLst>
                  <a:ext uri="{0D108BD9-81ED-4DB2-BD59-A6C34878D82A}">
                    <a16:rowId xmlns:a16="http://schemas.microsoft.com/office/drawing/2014/main" val="1144172989"/>
                  </a:ext>
                </a:extLst>
              </a:tr>
              <a:tr h="536939">
                <a:tc>
                  <a:txBody>
                    <a:bodyPr/>
                    <a:lstStyle/>
                    <a:p>
                      <a:pPr algn="l"/>
                      <a:r>
                        <a:rPr lang="en-GB" sz="1400"/>
                        <a:t>Chart of Accounts</a:t>
                      </a:r>
                    </a:p>
                  </a:txBody>
                  <a:tcPr anchor="ctr"/>
                </a:tc>
                <a:tc>
                  <a:txBody>
                    <a:bodyPr/>
                    <a:lstStyle/>
                    <a:p>
                      <a:pPr algn="l"/>
                      <a:r>
                        <a:rPr lang="en-GB" sz="1400"/>
                        <a:t>University</a:t>
                      </a:r>
                    </a:p>
                  </a:txBody>
                  <a:tcPr anchor="ctr"/>
                </a:tc>
                <a:tc>
                  <a:txBody>
                    <a:bodyPr/>
                    <a:lstStyle/>
                    <a:p>
                      <a:pPr lvl="0" algn="ctr">
                        <a:buNone/>
                      </a:pPr>
                      <a:r>
                        <a:rPr lang="en-GB" sz="1400" b="0" i="1" u="none" strike="noStrike" noProof="0">
                          <a:latin typeface="Wingdings"/>
                          <a:sym typeface="Wingdings"/>
                        </a:rPr>
                        <a:t>ü</a:t>
                      </a:r>
                      <a:endParaRPr lang="en-US" sz="1400" i="1">
                        <a:latin typeface="Wingdings"/>
                        <a:sym typeface="Wingdings"/>
                      </a:endParaRPr>
                    </a:p>
                  </a:txBody>
                  <a:tcPr anchor="ctr"/>
                </a:tc>
                <a:tc>
                  <a:txBody>
                    <a:bodyPr/>
                    <a:lstStyle/>
                    <a:p>
                      <a:pPr lvl="0" algn="ctr">
                        <a:buNone/>
                      </a:pPr>
                      <a:r>
                        <a:rPr lang="en-GB" sz="1400" b="0" i="1" u="none" strike="noStrike" noProof="0">
                          <a:latin typeface="Wingdings"/>
                          <a:sym typeface="Wingdings"/>
                        </a:rPr>
                        <a:t>ü</a:t>
                      </a:r>
                      <a:endParaRPr lang="en-US" sz="1400"/>
                    </a:p>
                  </a:txBody>
                  <a:tcPr anchor="ctr"/>
                </a:tc>
                <a:tc>
                  <a:txBody>
                    <a:bodyPr/>
                    <a:lstStyle/>
                    <a:p>
                      <a:pPr lvl="0" algn="l">
                        <a:buNone/>
                      </a:pPr>
                      <a:r>
                        <a:rPr lang="en-US" sz="1400"/>
                        <a:t>Mini Project</a:t>
                      </a:r>
                    </a:p>
                  </a:txBody>
                  <a:tcPr anchor="ctr"/>
                </a:tc>
                <a:extLst>
                  <a:ext uri="{0D108BD9-81ED-4DB2-BD59-A6C34878D82A}">
                    <a16:rowId xmlns:a16="http://schemas.microsoft.com/office/drawing/2014/main" val="1240650651"/>
                  </a:ext>
                </a:extLst>
              </a:tr>
              <a:tr h="536938">
                <a:tc>
                  <a:txBody>
                    <a:bodyPr/>
                    <a:lstStyle/>
                    <a:p>
                      <a:pPr lvl="0" algn="l">
                        <a:buNone/>
                      </a:pPr>
                      <a:r>
                        <a:rPr lang="en-GB" sz="1400"/>
                        <a:t>Budgeting and Planning</a:t>
                      </a:r>
                      <a:endParaRPr lang="en-US" sz="1400"/>
                    </a:p>
                  </a:txBody>
                  <a:tcPr anchor="ctr"/>
                </a:tc>
                <a:tc>
                  <a:txBody>
                    <a:bodyPr/>
                    <a:lstStyle/>
                    <a:p>
                      <a:pPr lvl="0">
                        <a:buNone/>
                      </a:pPr>
                      <a:r>
                        <a:rPr lang="en-GB" sz="1400"/>
                        <a:t>Finance, Research, Departments</a:t>
                      </a:r>
                    </a:p>
                  </a:txBody>
                  <a:tcPr anchor="ctr"/>
                </a:tc>
                <a:tc>
                  <a:txBody>
                    <a:bodyPr/>
                    <a:lstStyle/>
                    <a:p>
                      <a:pPr lvl="0" algn="ctr">
                        <a:buNone/>
                      </a:pPr>
                      <a:r>
                        <a:rPr lang="en-GB" sz="1400" b="0" i="1" u="none" strike="noStrike" noProof="0">
                          <a:latin typeface="Wingdings"/>
                          <a:sym typeface="Wingdings"/>
                        </a:rPr>
                        <a:t>ü</a:t>
                      </a:r>
                      <a:endParaRPr lang="en-US" sz="1400"/>
                    </a:p>
                  </a:txBody>
                  <a:tcPr anchor="ctr"/>
                </a:tc>
                <a:tc>
                  <a:txBody>
                    <a:bodyPr/>
                    <a:lstStyle/>
                    <a:p>
                      <a:pPr lvl="0" algn="ctr">
                        <a:buNone/>
                      </a:pPr>
                      <a:r>
                        <a:rPr lang="en-GB" sz="1400" b="0" i="1" u="none" strike="noStrike" noProof="0">
                          <a:latin typeface="Wingdings"/>
                          <a:sym typeface="Wingdings"/>
                        </a:rPr>
                        <a:t>ü</a:t>
                      </a:r>
                      <a:endParaRPr lang="en-US" sz="1400"/>
                    </a:p>
                  </a:txBody>
                  <a:tcPr anchor="ctr"/>
                </a:tc>
                <a:tc>
                  <a:txBody>
                    <a:bodyPr/>
                    <a:lstStyle/>
                    <a:p>
                      <a:pPr lvl="0" algn="l">
                        <a:buNone/>
                      </a:pPr>
                      <a:r>
                        <a:rPr lang="en-US" sz="1400"/>
                        <a:t>Future decision</a:t>
                      </a:r>
                    </a:p>
                  </a:txBody>
                  <a:tcPr anchor="ctr"/>
                </a:tc>
                <a:extLst>
                  <a:ext uri="{0D108BD9-81ED-4DB2-BD59-A6C34878D82A}">
                    <a16:rowId xmlns:a16="http://schemas.microsoft.com/office/drawing/2014/main" val="748092974"/>
                  </a:ext>
                </a:extLst>
              </a:tr>
              <a:tr h="536939">
                <a:tc>
                  <a:txBody>
                    <a:bodyPr/>
                    <a:lstStyle/>
                    <a:p>
                      <a:r>
                        <a:rPr lang="en-GB" sz="1400"/>
                        <a:t>Internal Trading</a:t>
                      </a:r>
                    </a:p>
                  </a:txBody>
                  <a:tcPr anchor="ctr"/>
                </a:tc>
                <a:tc>
                  <a:txBody>
                    <a:bodyPr/>
                    <a:lstStyle/>
                    <a:p>
                      <a:r>
                        <a:rPr lang="en-GB" sz="1400"/>
                        <a:t>Finance, Estates, Research, Departments</a:t>
                      </a:r>
                    </a:p>
                  </a:txBody>
                  <a:tcPr anchor="ctr"/>
                </a:tc>
                <a:tc>
                  <a:txBody>
                    <a:bodyPr/>
                    <a:lstStyle/>
                    <a:p>
                      <a:pPr algn="ctr"/>
                      <a:endParaRPr lang="en-GB" sz="1400"/>
                    </a:p>
                  </a:txBody>
                  <a:tcPr anchor="ctr"/>
                </a:tc>
                <a:tc>
                  <a:txBody>
                    <a:bodyPr/>
                    <a:lstStyle/>
                    <a:p>
                      <a:pPr lvl="0" algn="ctr">
                        <a:buNone/>
                      </a:pPr>
                      <a:r>
                        <a:rPr lang="en-GB" sz="1400" b="0" i="1" u="none" strike="noStrike" noProof="0">
                          <a:latin typeface="Wingdings"/>
                          <a:sym typeface="Wingdings"/>
                        </a:rPr>
                        <a:t>ü</a:t>
                      </a:r>
                      <a:endParaRPr lang="en-US" sz="1400"/>
                    </a:p>
                  </a:txBody>
                  <a:tcPr anchor="ctr"/>
                </a:tc>
                <a:tc>
                  <a:txBody>
                    <a:bodyPr/>
                    <a:lstStyle/>
                    <a:p>
                      <a:pPr lvl="0" algn="l">
                        <a:buNone/>
                      </a:pPr>
                      <a:r>
                        <a:rPr lang="en-US" sz="1400"/>
                        <a:t>Requirements</a:t>
                      </a:r>
                      <a:r>
                        <a:rPr lang="en-US" sz="1400" baseline="0"/>
                        <a:t> needed for vendor</a:t>
                      </a:r>
                      <a:endParaRPr lang="en-US" sz="1400"/>
                    </a:p>
                  </a:txBody>
                  <a:tcPr anchor="ctr"/>
                </a:tc>
                <a:extLst>
                  <a:ext uri="{0D108BD9-81ED-4DB2-BD59-A6C34878D82A}">
                    <a16:rowId xmlns:a16="http://schemas.microsoft.com/office/drawing/2014/main" val="2172105853"/>
                  </a:ext>
                </a:extLst>
              </a:tr>
              <a:tr h="444562">
                <a:tc>
                  <a:txBody>
                    <a:bodyPr/>
                    <a:lstStyle/>
                    <a:p>
                      <a:r>
                        <a:rPr lang="en-GB" sz="1400"/>
                        <a:t>Group Consolidation</a:t>
                      </a:r>
                    </a:p>
                  </a:txBody>
                  <a:tcPr anchor="ctr"/>
                </a:tc>
                <a:tc>
                  <a:txBody>
                    <a:bodyPr/>
                    <a:lstStyle/>
                    <a:p>
                      <a:r>
                        <a:rPr lang="en-GB" sz="1400"/>
                        <a:t>Finance</a:t>
                      </a:r>
                    </a:p>
                  </a:txBody>
                  <a:tcPr anchor="ctr"/>
                </a:tc>
                <a:tc>
                  <a:txBody>
                    <a:bodyPr/>
                    <a:lstStyle/>
                    <a:p>
                      <a:pPr algn="ctr"/>
                      <a:endParaRPr lang="en-GB" sz="1400"/>
                    </a:p>
                  </a:txBody>
                  <a:tcPr anchor="ctr"/>
                </a:tc>
                <a:tc>
                  <a:txBody>
                    <a:bodyPr/>
                    <a:lstStyle/>
                    <a:p>
                      <a:pPr algn="ctr"/>
                      <a:endParaRPr lang="en-GB" sz="1400"/>
                    </a:p>
                  </a:txBody>
                  <a:tcPr anchor="ctr"/>
                </a:tc>
                <a:tc>
                  <a:txBody>
                    <a:bodyPr/>
                    <a:lstStyle/>
                    <a:p>
                      <a:pPr algn="l"/>
                      <a:r>
                        <a:rPr lang="en-GB" sz="1400"/>
                        <a:t>Future</a:t>
                      </a:r>
                      <a:r>
                        <a:rPr lang="en-GB" sz="1400" baseline="0"/>
                        <a:t> decision</a:t>
                      </a:r>
                      <a:endParaRPr lang="en-GB" sz="1400"/>
                    </a:p>
                  </a:txBody>
                  <a:tcPr anchor="ctr"/>
                </a:tc>
                <a:extLst>
                  <a:ext uri="{0D108BD9-81ED-4DB2-BD59-A6C34878D82A}">
                    <a16:rowId xmlns:a16="http://schemas.microsoft.com/office/drawing/2014/main" val="2267381286"/>
                  </a:ext>
                </a:extLst>
              </a:tr>
              <a:tr h="444562">
                <a:tc>
                  <a:txBody>
                    <a:bodyPr/>
                    <a:lstStyle/>
                    <a:p>
                      <a:r>
                        <a:rPr lang="en-GB" sz="1400"/>
                        <a:t>Subsidiary</a:t>
                      </a:r>
                    </a:p>
                  </a:txBody>
                  <a:tcPr anchor="ctr"/>
                </a:tc>
                <a:tc>
                  <a:txBody>
                    <a:bodyPr/>
                    <a:lstStyle/>
                    <a:p>
                      <a:r>
                        <a:rPr lang="en-GB" sz="1400"/>
                        <a:t>Finance, Subsidiary</a:t>
                      </a:r>
                      <a:r>
                        <a:rPr lang="en-GB" sz="1400" baseline="0"/>
                        <a:t> Partners</a:t>
                      </a:r>
                      <a:endParaRPr lang="en-GB" sz="1400"/>
                    </a:p>
                  </a:txBody>
                  <a:tcPr anchor="ctr"/>
                </a:tc>
                <a:tc>
                  <a:txBody>
                    <a:bodyPr/>
                    <a:lstStyle/>
                    <a:p>
                      <a:pPr algn="ctr"/>
                      <a:endParaRPr lang="en-GB" sz="1400"/>
                    </a:p>
                  </a:txBody>
                  <a:tcPr anchor="ctr"/>
                </a:tc>
                <a:tc>
                  <a:txBody>
                    <a:bodyPr/>
                    <a:lstStyle/>
                    <a:p>
                      <a:pPr algn="ctr"/>
                      <a:endParaRPr lang="en-GB" sz="1400"/>
                    </a:p>
                  </a:txBody>
                  <a:tcPr anchor="ctr"/>
                </a:tc>
                <a:tc>
                  <a:txBody>
                    <a:bodyPr/>
                    <a:lstStyle/>
                    <a:p>
                      <a:pPr algn="ctr"/>
                      <a:endParaRPr lang="en-GB" sz="1400"/>
                    </a:p>
                  </a:txBody>
                  <a:tcPr anchor="ctr"/>
                </a:tc>
                <a:extLst>
                  <a:ext uri="{0D108BD9-81ED-4DB2-BD59-A6C34878D82A}">
                    <a16:rowId xmlns:a16="http://schemas.microsoft.com/office/drawing/2014/main" val="1510574183"/>
                  </a:ext>
                </a:extLst>
              </a:tr>
              <a:tr h="444562">
                <a:tc>
                  <a:txBody>
                    <a:bodyPr/>
                    <a:lstStyle/>
                    <a:p>
                      <a:r>
                        <a:rPr lang="en-GB" sz="1400"/>
                        <a:t>Security/Access Controls</a:t>
                      </a:r>
                    </a:p>
                  </a:txBody>
                  <a:tcPr anchor="ctr"/>
                </a:tc>
                <a:tc>
                  <a:txBody>
                    <a:bodyPr/>
                    <a:lstStyle/>
                    <a:p>
                      <a:r>
                        <a:rPr lang="en-GB" sz="1400"/>
                        <a:t>Finance, UIS, Research, Departments</a:t>
                      </a:r>
                    </a:p>
                  </a:txBody>
                  <a:tcPr anchor="ctr"/>
                </a:tc>
                <a:tc>
                  <a:txBody>
                    <a:bodyPr/>
                    <a:lstStyle/>
                    <a:p>
                      <a:pPr lvl="0" algn="ctr">
                        <a:lnSpc>
                          <a:spcPct val="100000"/>
                        </a:lnSpc>
                        <a:spcBef>
                          <a:spcPts val="0"/>
                        </a:spcBef>
                        <a:spcAft>
                          <a:spcPts val="0"/>
                        </a:spcAft>
                        <a:buNone/>
                      </a:pPr>
                      <a:r>
                        <a:rPr lang="en-GB" sz="1400" b="0" i="1" u="none" strike="noStrike" noProof="0">
                          <a:latin typeface="Wingdings"/>
                          <a:sym typeface="Wingdings"/>
                        </a:rPr>
                        <a:t>ü</a:t>
                      </a:r>
                      <a:endParaRPr lang="en-GB" sz="1400" b="0" i="0" u="none" strike="noStrike" noProof="0">
                        <a:latin typeface="Calibri"/>
                      </a:endParaRPr>
                    </a:p>
                  </a:txBody>
                  <a:tcPr anchor="ctr"/>
                </a:tc>
                <a:tc>
                  <a:txBody>
                    <a:bodyPr/>
                    <a:lstStyle/>
                    <a:p>
                      <a:pPr lvl="0" algn="ctr">
                        <a:buNone/>
                      </a:pPr>
                      <a:r>
                        <a:rPr lang="en-GB" sz="1400" b="0" i="1" u="none" strike="noStrike" noProof="0">
                          <a:latin typeface="Wingdings"/>
                          <a:sym typeface="Wingdings"/>
                        </a:rPr>
                        <a:t>ü</a:t>
                      </a:r>
                      <a:endParaRPr lang="en-US" sz="1400"/>
                    </a:p>
                  </a:txBody>
                  <a:tcPr anchor="ctr"/>
                </a:tc>
                <a:tc>
                  <a:txBody>
                    <a:bodyPr/>
                    <a:lstStyle/>
                    <a:p>
                      <a:pPr lvl="0" algn="l">
                        <a:buNone/>
                      </a:pPr>
                      <a:r>
                        <a:rPr lang="en-US" sz="1400"/>
                        <a:t>Requirements needed for vendor</a:t>
                      </a:r>
                    </a:p>
                  </a:txBody>
                  <a:tcPr anchor="ctr"/>
                </a:tc>
                <a:extLst>
                  <a:ext uri="{0D108BD9-81ED-4DB2-BD59-A6C34878D82A}">
                    <a16:rowId xmlns:a16="http://schemas.microsoft.com/office/drawing/2014/main" val="2960883545"/>
                  </a:ext>
                </a:extLst>
              </a:tr>
              <a:tr h="499330">
                <a:tc>
                  <a:txBody>
                    <a:bodyPr/>
                    <a:lstStyle/>
                    <a:p>
                      <a:r>
                        <a:rPr lang="en-GB" sz="1400"/>
                        <a:t>Project Management</a:t>
                      </a:r>
                      <a:br>
                        <a:rPr lang="en-GB" sz="1400"/>
                      </a:br>
                      <a:r>
                        <a:rPr lang="en-GB" sz="1400"/>
                        <a:t>(Grants/Estates)</a:t>
                      </a:r>
                    </a:p>
                  </a:txBody>
                  <a:tcPr anchor="ctr"/>
                </a:tc>
                <a:tc>
                  <a:txBody>
                    <a:bodyPr/>
                    <a:lstStyle/>
                    <a:p>
                      <a:r>
                        <a:rPr lang="en-GB" sz="1400"/>
                        <a:t>Finance, Estates, Research</a:t>
                      </a:r>
                    </a:p>
                  </a:txBody>
                  <a:tcPr anchor="ctr"/>
                </a:tc>
                <a:tc>
                  <a:txBody>
                    <a:bodyPr/>
                    <a:lstStyle/>
                    <a:p>
                      <a:pPr lvl="0" algn="ctr">
                        <a:buNone/>
                      </a:pPr>
                      <a:r>
                        <a:rPr lang="en-GB" sz="1400" b="0" i="1" u="none" strike="noStrike" noProof="0">
                          <a:latin typeface="Wingdings"/>
                          <a:sym typeface="Wingdings"/>
                        </a:rPr>
                        <a:t>ü</a:t>
                      </a:r>
                      <a:endParaRPr lang="en-US" sz="1400"/>
                    </a:p>
                  </a:txBody>
                  <a:tcPr anchor="ctr"/>
                </a:tc>
                <a:tc>
                  <a:txBody>
                    <a:bodyPr/>
                    <a:lstStyle/>
                    <a:p>
                      <a:pPr lvl="0" algn="ctr">
                        <a:buNone/>
                      </a:pPr>
                      <a:r>
                        <a:rPr lang="en-GB" sz="1400" b="0" i="1" u="none" strike="noStrike" noProof="0">
                          <a:latin typeface="Wingdings"/>
                          <a:sym typeface="Wingdings"/>
                        </a:rPr>
                        <a:t>ü</a:t>
                      </a:r>
                      <a:endParaRPr lang="en-US" sz="1400"/>
                    </a:p>
                  </a:txBody>
                  <a:tcPr anchor="ctr"/>
                </a:tc>
                <a:tc>
                  <a:txBody>
                    <a:bodyPr/>
                    <a:lstStyle/>
                    <a:p>
                      <a:pPr lvl="0" algn="l">
                        <a:buNone/>
                      </a:pPr>
                      <a:r>
                        <a:rPr lang="en-US" sz="1400"/>
                        <a:t>Requirements needed for vendor</a:t>
                      </a:r>
                    </a:p>
                  </a:txBody>
                  <a:tcPr anchor="ctr"/>
                </a:tc>
                <a:extLst>
                  <a:ext uri="{0D108BD9-81ED-4DB2-BD59-A6C34878D82A}">
                    <a16:rowId xmlns:a16="http://schemas.microsoft.com/office/drawing/2014/main" val="1176784410"/>
                  </a:ext>
                </a:extLst>
              </a:tr>
              <a:tr h="444562">
                <a:tc>
                  <a:txBody>
                    <a:bodyPr/>
                    <a:lstStyle/>
                    <a:p>
                      <a:pPr lvl="0">
                        <a:buNone/>
                      </a:pPr>
                      <a:r>
                        <a:rPr lang="en-GB" sz="1400"/>
                        <a:t>Invoice automation</a:t>
                      </a:r>
                    </a:p>
                  </a:txBody>
                  <a:tcPr anchor="ctr"/>
                </a:tc>
                <a:tc>
                  <a:txBody>
                    <a:bodyPr/>
                    <a:lstStyle/>
                    <a:p>
                      <a:pPr lvl="0">
                        <a:buNone/>
                      </a:pPr>
                      <a:r>
                        <a:rPr lang="en-GB" sz="1400"/>
                        <a:t>Finance</a:t>
                      </a:r>
                    </a:p>
                  </a:txBody>
                  <a:tcPr anchor="ctr"/>
                </a:tc>
                <a:tc>
                  <a:txBody>
                    <a:bodyPr/>
                    <a:lstStyle/>
                    <a:p>
                      <a:pPr lvl="0" algn="ctr">
                        <a:buNone/>
                      </a:pPr>
                      <a:endParaRPr lang="en-GB" sz="1400"/>
                    </a:p>
                  </a:txBody>
                  <a:tcPr anchor="ctr"/>
                </a:tc>
                <a:tc>
                  <a:txBody>
                    <a:bodyPr/>
                    <a:lstStyle/>
                    <a:p>
                      <a:pPr lvl="0" algn="ctr">
                        <a:buNone/>
                      </a:pPr>
                      <a:r>
                        <a:rPr lang="en-GB" sz="1400" b="0" i="1" u="none" strike="noStrike" noProof="0">
                          <a:latin typeface="Wingdings"/>
                          <a:sym typeface="Wingdings"/>
                        </a:rPr>
                        <a:t>ü</a:t>
                      </a:r>
                      <a:endParaRPr lang="en-US" sz="1400"/>
                    </a:p>
                  </a:txBody>
                  <a:tcPr anchor="ctr"/>
                </a:tc>
                <a:tc>
                  <a:txBody>
                    <a:bodyPr/>
                    <a:lstStyle/>
                    <a:p>
                      <a:pPr lvl="0" algn="l">
                        <a:buNone/>
                      </a:pPr>
                      <a:r>
                        <a:rPr lang="en-US" sz="1400"/>
                        <a:t>S2P</a:t>
                      </a:r>
                    </a:p>
                  </a:txBody>
                  <a:tcPr anchor="ctr"/>
                </a:tc>
                <a:extLst>
                  <a:ext uri="{0D108BD9-81ED-4DB2-BD59-A6C34878D82A}">
                    <a16:rowId xmlns:a16="http://schemas.microsoft.com/office/drawing/2014/main" val="665402102"/>
                  </a:ext>
                </a:extLst>
              </a:tr>
              <a:tr h="456110">
                <a:tc>
                  <a:txBody>
                    <a:bodyPr/>
                    <a:lstStyle/>
                    <a:p>
                      <a:pPr lvl="0">
                        <a:buNone/>
                      </a:pPr>
                      <a:r>
                        <a:rPr lang="en-GB" sz="1400"/>
                        <a:t>Inventory</a:t>
                      </a:r>
                    </a:p>
                  </a:txBody>
                  <a:tcPr anchor="ctr"/>
                </a:tc>
                <a:tc>
                  <a:txBody>
                    <a:bodyPr/>
                    <a:lstStyle/>
                    <a:p>
                      <a:pPr lvl="0">
                        <a:buNone/>
                      </a:pPr>
                      <a:r>
                        <a:rPr lang="en-GB" sz="1400"/>
                        <a:t>Finance, Departments</a:t>
                      </a:r>
                    </a:p>
                  </a:txBody>
                  <a:tcPr anchor="ctr"/>
                </a:tc>
                <a:tc>
                  <a:txBody>
                    <a:bodyPr/>
                    <a:lstStyle/>
                    <a:p>
                      <a:pPr lvl="0" algn="ctr">
                        <a:buNone/>
                      </a:pPr>
                      <a:endParaRPr lang="en-GB" sz="1400"/>
                    </a:p>
                  </a:txBody>
                  <a:tcPr anchor="ctr"/>
                </a:tc>
                <a:tc>
                  <a:txBody>
                    <a:bodyPr/>
                    <a:lstStyle/>
                    <a:p>
                      <a:pPr lvl="0" algn="ctr">
                        <a:buNone/>
                      </a:pPr>
                      <a:r>
                        <a:rPr lang="en-GB" sz="1400" b="0" i="1" u="none" strike="noStrike" noProof="0">
                          <a:latin typeface="Wingdings"/>
                          <a:sym typeface="Wingdings"/>
                        </a:rPr>
                        <a:t>ü</a:t>
                      </a:r>
                      <a:endParaRPr lang="en-US" sz="1400"/>
                    </a:p>
                  </a:txBody>
                  <a:tcPr anchor="ctr"/>
                </a:tc>
                <a:tc>
                  <a:txBody>
                    <a:bodyPr/>
                    <a:lstStyle/>
                    <a:p>
                      <a:pPr lvl="0" algn="ctr">
                        <a:buNone/>
                      </a:pPr>
                      <a:endParaRPr lang="en-US" sz="1400"/>
                    </a:p>
                  </a:txBody>
                  <a:tcPr anchor="ctr"/>
                </a:tc>
                <a:extLst>
                  <a:ext uri="{0D108BD9-81ED-4DB2-BD59-A6C34878D82A}">
                    <a16:rowId xmlns:a16="http://schemas.microsoft.com/office/drawing/2014/main" val="4252885541"/>
                  </a:ext>
                </a:extLst>
              </a:tr>
              <a:tr h="444562">
                <a:tc>
                  <a:txBody>
                    <a:bodyPr/>
                    <a:lstStyle/>
                    <a:p>
                      <a:pPr lvl="0">
                        <a:buNone/>
                      </a:pPr>
                      <a:r>
                        <a:rPr lang="en-GB" sz="1400"/>
                        <a:t>UPS</a:t>
                      </a:r>
                    </a:p>
                  </a:txBody>
                  <a:tcPr anchor="ctr"/>
                </a:tc>
                <a:tc>
                  <a:txBody>
                    <a:bodyPr/>
                    <a:lstStyle/>
                    <a:p>
                      <a:pPr lvl="0">
                        <a:buNone/>
                      </a:pPr>
                      <a:r>
                        <a:rPr lang="en-GB" sz="1400"/>
                        <a:t>Finance, Estates, Research, HR, Departments</a:t>
                      </a:r>
                    </a:p>
                  </a:txBody>
                  <a:tcPr anchor="ctr"/>
                </a:tc>
                <a:tc>
                  <a:txBody>
                    <a:bodyPr/>
                    <a:lstStyle/>
                    <a:p>
                      <a:pPr lvl="0" algn="ctr">
                        <a:buNone/>
                      </a:pPr>
                      <a:r>
                        <a:rPr lang="en-GB" sz="1400" b="0" i="1" u="none" strike="noStrike" noProof="0">
                          <a:latin typeface="Wingdings"/>
                          <a:sym typeface="Wingdings"/>
                        </a:rPr>
                        <a:t>ü</a:t>
                      </a:r>
                      <a:endParaRPr lang="en-US" sz="1400">
                        <a:latin typeface="Wingdings"/>
                        <a:sym typeface="Wingdings"/>
                      </a:endParaRPr>
                    </a:p>
                  </a:txBody>
                  <a:tcPr anchor="ctr"/>
                </a:tc>
                <a:tc>
                  <a:txBody>
                    <a:bodyPr/>
                    <a:lstStyle/>
                    <a:p>
                      <a:pPr lvl="0" algn="ctr">
                        <a:buNone/>
                      </a:pPr>
                      <a:r>
                        <a:rPr lang="en-GB" sz="1400" b="0" i="1" u="none" strike="noStrike" noProof="0">
                          <a:latin typeface="Wingdings"/>
                          <a:sym typeface="Wingdings"/>
                        </a:rPr>
                        <a:t>ü</a:t>
                      </a:r>
                      <a:endParaRPr lang="en-US" sz="1400"/>
                    </a:p>
                  </a:txBody>
                  <a:tcPr anchor="ctr"/>
                </a:tc>
                <a:tc>
                  <a:txBody>
                    <a:bodyPr/>
                    <a:lstStyle/>
                    <a:p>
                      <a:pPr lvl="0" algn="ctr">
                        <a:buNone/>
                      </a:pPr>
                      <a:endParaRPr lang="en-US" sz="1400"/>
                    </a:p>
                  </a:txBody>
                  <a:tcPr anchor="ctr"/>
                </a:tc>
                <a:extLst>
                  <a:ext uri="{0D108BD9-81ED-4DB2-BD59-A6C34878D82A}">
                    <a16:rowId xmlns:a16="http://schemas.microsoft.com/office/drawing/2014/main" val="1712943361"/>
                  </a:ext>
                </a:extLst>
              </a:tr>
            </a:tbl>
          </a:graphicData>
        </a:graphic>
      </p:graphicFrame>
    </p:spTree>
    <p:extLst>
      <p:ext uri="{BB962C8B-B14F-4D97-AF65-F5344CB8AC3E}">
        <p14:creationId xmlns:p14="http://schemas.microsoft.com/office/powerpoint/2010/main" val="2322194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13EDB7D-94AE-46C5-8E9D-310AFC2224ED}"/>
              </a:ext>
            </a:extLst>
          </p:cNvPr>
          <p:cNvSpPr txBox="1"/>
          <p:nvPr/>
        </p:nvSpPr>
        <p:spPr>
          <a:xfrm>
            <a:off x="570411" y="315027"/>
            <a:ext cx="39009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Things to be decided</a:t>
            </a:r>
          </a:p>
        </p:txBody>
      </p:sp>
      <p:sp>
        <p:nvSpPr>
          <p:cNvPr id="3" name="Content Placeholder 2"/>
          <p:cNvSpPr>
            <a:spLocks noGrp="1"/>
          </p:cNvSpPr>
          <p:nvPr>
            <p:ph idx="1"/>
          </p:nvPr>
        </p:nvSpPr>
        <p:spPr>
          <a:xfrm>
            <a:off x="4471333" y="1825625"/>
            <a:ext cx="6882468" cy="4351338"/>
          </a:xfrm>
        </p:spPr>
        <p:txBody>
          <a:bodyPr>
            <a:normAutofit lnSpcReduction="10000"/>
          </a:bodyPr>
          <a:lstStyle/>
          <a:p>
            <a:r>
              <a:rPr lang="en-GB"/>
              <a:t>Full Modular Scope</a:t>
            </a:r>
          </a:p>
          <a:p>
            <a:r>
              <a:rPr lang="en-GB"/>
              <a:t>FSR and S2P – the dividing line</a:t>
            </a:r>
          </a:p>
          <a:p>
            <a:r>
              <a:rPr lang="en-GB"/>
              <a:t>Integration Layers – the need for middleware to manage interfaces must be identified</a:t>
            </a:r>
          </a:p>
          <a:p>
            <a:r>
              <a:rPr lang="en-GB"/>
              <a:t>RFP Parameters</a:t>
            </a:r>
          </a:p>
          <a:p>
            <a:pPr lvl="1"/>
            <a:r>
              <a:rPr lang="en-GB"/>
              <a:t>Key metrics – users, transactions etc.</a:t>
            </a:r>
          </a:p>
          <a:p>
            <a:pPr lvl="1"/>
            <a:r>
              <a:rPr lang="en-GB"/>
              <a:t>Length of contract, charging process</a:t>
            </a:r>
          </a:p>
          <a:p>
            <a:pPr lvl="1"/>
            <a:r>
              <a:rPr lang="en-GB"/>
              <a:t>Number of environments</a:t>
            </a:r>
          </a:p>
          <a:p>
            <a:pPr lvl="1"/>
            <a:r>
              <a:rPr lang="en-GB"/>
              <a:t>Weighting and scoring Proposals</a:t>
            </a:r>
          </a:p>
          <a:p>
            <a:pPr lvl="1"/>
            <a:r>
              <a:rPr lang="en-GB"/>
              <a:t>Vendor’s software development roadmap for HE</a:t>
            </a:r>
          </a:p>
          <a:p>
            <a:endParaRPr lang="en-GB"/>
          </a:p>
        </p:txBody>
      </p:sp>
      <p:pic>
        <p:nvPicPr>
          <p:cNvPr id="6" name="Picture 5"/>
          <p:cNvPicPr>
            <a:picLocks noChangeAspect="1"/>
          </p:cNvPicPr>
          <p:nvPr/>
        </p:nvPicPr>
        <p:blipFill>
          <a:blip r:embed="rId3"/>
          <a:stretch>
            <a:fillRect/>
          </a:stretch>
        </p:blipFill>
        <p:spPr>
          <a:xfrm>
            <a:off x="284090" y="2258219"/>
            <a:ext cx="4045130" cy="2691850"/>
          </a:xfrm>
          <a:prstGeom prst="rect">
            <a:avLst/>
          </a:prstGeom>
        </p:spPr>
      </p:pic>
      <p:sp>
        <p:nvSpPr>
          <p:cNvPr id="8" name="object 5"/>
          <p:cNvSpPr/>
          <p:nvPr/>
        </p:nvSpPr>
        <p:spPr>
          <a:xfrm>
            <a:off x="11995264" y="769247"/>
            <a:ext cx="133005" cy="6043816"/>
          </a:xfrm>
          <a:custGeom>
            <a:avLst/>
            <a:gdLst/>
            <a:ahLst/>
            <a:cxnLst/>
            <a:rect l="l" t="t" r="r" b="b"/>
            <a:pathLst>
              <a:path w="657225" h="5599430">
                <a:moveTo>
                  <a:pt x="0" y="5599176"/>
                </a:moveTo>
                <a:lnTo>
                  <a:pt x="656844" y="5599176"/>
                </a:lnTo>
                <a:lnTo>
                  <a:pt x="656844" y="0"/>
                </a:lnTo>
                <a:lnTo>
                  <a:pt x="0" y="0"/>
                </a:lnTo>
                <a:lnTo>
                  <a:pt x="0" y="5599176"/>
                </a:lnTo>
                <a:close/>
              </a:path>
            </a:pathLst>
          </a:custGeom>
          <a:solidFill>
            <a:srgbClr val="089797">
              <a:alpha val="52548"/>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4"/>
          <a:stretch>
            <a:fillRect/>
          </a:stretch>
        </p:blipFill>
        <p:spPr>
          <a:xfrm>
            <a:off x="10154899" y="74815"/>
            <a:ext cx="1973371" cy="818021"/>
          </a:xfrm>
          <a:prstGeom prst="rect">
            <a:avLst/>
          </a:prstGeom>
        </p:spPr>
      </p:pic>
      <p:sp>
        <p:nvSpPr>
          <p:cNvPr id="11" name="object 2"/>
          <p:cNvSpPr/>
          <p:nvPr/>
        </p:nvSpPr>
        <p:spPr>
          <a:xfrm>
            <a:off x="58188" y="74815"/>
            <a:ext cx="10490663" cy="131101"/>
          </a:xfrm>
          <a:custGeom>
            <a:avLst/>
            <a:gdLst/>
            <a:ahLst/>
            <a:cxnLst/>
            <a:rect l="l" t="t" r="r" b="b"/>
            <a:pathLst>
              <a:path w="4875530" h="1629410">
                <a:moveTo>
                  <a:pt x="0" y="1629155"/>
                </a:moveTo>
                <a:lnTo>
                  <a:pt x="4875276" y="1629155"/>
                </a:lnTo>
                <a:lnTo>
                  <a:pt x="4875276" y="0"/>
                </a:lnTo>
                <a:lnTo>
                  <a:pt x="0" y="0"/>
                </a:lnTo>
                <a:lnTo>
                  <a:pt x="0" y="1629155"/>
                </a:lnTo>
                <a:close/>
              </a:path>
            </a:pathLst>
          </a:custGeom>
          <a:solidFill>
            <a:srgbClr val="089797">
              <a:alpha val="58038"/>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6871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1E0B43-64B7-4844-A730-7A8F4AE216BD}"/>
              </a:ext>
            </a:extLst>
          </p:cNvPr>
          <p:cNvPicPr>
            <a:picLocks noChangeAspect="1"/>
          </p:cNvPicPr>
          <p:nvPr/>
        </p:nvPicPr>
        <p:blipFill>
          <a:blip r:embed="rId3"/>
          <a:stretch>
            <a:fillRect/>
          </a:stretch>
        </p:blipFill>
        <p:spPr>
          <a:xfrm>
            <a:off x="272374" y="180975"/>
            <a:ext cx="3561844" cy="1151714"/>
          </a:xfrm>
          <a:prstGeom prst="rect">
            <a:avLst/>
          </a:prstGeom>
        </p:spPr>
      </p:pic>
      <p:sp>
        <p:nvSpPr>
          <p:cNvPr id="3" name="Subtitle 2">
            <a:extLst>
              <a:ext uri="{FF2B5EF4-FFF2-40B4-BE49-F238E27FC236}">
                <a16:creationId xmlns:a16="http://schemas.microsoft.com/office/drawing/2014/main" id="{04F9FE8D-F499-48C5-BBD8-88327ABBF754}"/>
              </a:ext>
            </a:extLst>
          </p:cNvPr>
          <p:cNvSpPr>
            <a:spLocks noGrp="1"/>
          </p:cNvSpPr>
          <p:nvPr>
            <p:ph type="subTitle" idx="4294967295"/>
          </p:nvPr>
        </p:nvSpPr>
        <p:spPr>
          <a:xfrm>
            <a:off x="541173" y="3429000"/>
            <a:ext cx="11107902" cy="503237"/>
          </a:xfrm>
          <a:prstGeom prst="rect">
            <a:avLst/>
          </a:prstGeom>
        </p:spPr>
        <p:txBody>
          <a:bodyPr/>
          <a:lstStyle/>
          <a:p>
            <a:pPr marL="0" indent="0">
              <a:buNone/>
            </a:pPr>
            <a:r>
              <a:rPr lang="en-GB" sz="3200">
                <a:solidFill>
                  <a:schemeClr val="bg1"/>
                </a:solidFill>
              </a:rPr>
              <a:t>11 February 2022</a:t>
            </a:r>
          </a:p>
        </p:txBody>
      </p:sp>
      <p:sp>
        <p:nvSpPr>
          <p:cNvPr id="3074" name="Rectangle 2"/>
          <p:cNvSpPr>
            <a:spLocks noGrp="1" noChangeArrowheads="1"/>
          </p:cNvSpPr>
          <p:nvPr>
            <p:ph type="ctrTitle" idx="4294967295"/>
          </p:nvPr>
        </p:nvSpPr>
        <p:spPr>
          <a:xfrm>
            <a:off x="541173" y="2451645"/>
            <a:ext cx="11107902" cy="523875"/>
          </a:xfrm>
          <a:prstGeom prst="rect">
            <a:avLst/>
          </a:prstGeom>
        </p:spPr>
        <p:txBody>
          <a:bodyPr/>
          <a:lstStyle/>
          <a:p>
            <a:pPr eaLnBrk="1" hangingPunct="1"/>
            <a:r>
              <a:rPr lang="en-US" altLang="en-US" sz="5400" b="1">
                <a:solidFill>
                  <a:schemeClr val="bg1"/>
                </a:solidFill>
              </a:rPr>
              <a:t>Financial Users Group</a:t>
            </a:r>
            <a:endParaRPr lang="en-US" altLang="en-US" sz="7200" b="1">
              <a:solidFill>
                <a:schemeClr val="bg1"/>
              </a:solidFill>
            </a:endParaRPr>
          </a:p>
        </p:txBody>
      </p:sp>
      <p:pic>
        <p:nvPicPr>
          <p:cNvPr id="5" name="Picture 4" descr="A picture containing background pattern&#10;&#10;Description automatically generated">
            <a:extLst>
              <a:ext uri="{FF2B5EF4-FFF2-40B4-BE49-F238E27FC236}">
                <a16:creationId xmlns:a16="http://schemas.microsoft.com/office/drawing/2014/main" id="{21E8E480-E24C-4877-8CBE-BA156BE9C6D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726117" y="457200"/>
            <a:ext cx="5280923" cy="4150944"/>
          </a:xfrm>
          <a:prstGeom prst="rect">
            <a:avLst/>
          </a:prstGeom>
        </p:spPr>
      </p:pic>
    </p:spTree>
    <p:extLst>
      <p:ext uri="{BB962C8B-B14F-4D97-AF65-F5344CB8AC3E}">
        <p14:creationId xmlns:p14="http://schemas.microsoft.com/office/powerpoint/2010/main" val="30105627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191" y="0"/>
            <a:ext cx="12167870" cy="6844665"/>
          </a:xfrm>
          <a:custGeom>
            <a:avLst/>
            <a:gdLst/>
            <a:ahLst/>
            <a:cxnLst/>
            <a:rect l="l" t="t" r="r" b="b"/>
            <a:pathLst>
              <a:path w="12167870" h="6844665">
                <a:moveTo>
                  <a:pt x="0" y="6844282"/>
                </a:moveTo>
                <a:lnTo>
                  <a:pt x="12167616" y="6844282"/>
                </a:lnTo>
                <a:lnTo>
                  <a:pt x="12167616" y="0"/>
                </a:lnTo>
                <a:lnTo>
                  <a:pt x="0" y="0"/>
                </a:lnTo>
                <a:lnTo>
                  <a:pt x="0" y="6844282"/>
                </a:lnTo>
                <a:close/>
              </a:path>
            </a:pathLst>
          </a:custGeom>
          <a:solidFill>
            <a:srgbClr val="F1F1F1">
              <a:alpha val="29803"/>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object 3"/>
          <p:cNvSpPr/>
          <p:nvPr/>
        </p:nvSpPr>
        <p:spPr>
          <a:xfrm>
            <a:off x="1958339" y="0"/>
            <a:ext cx="8275320" cy="4471670"/>
          </a:xfrm>
          <a:custGeom>
            <a:avLst/>
            <a:gdLst/>
            <a:ahLst/>
            <a:cxnLst/>
            <a:rect l="l" t="t" r="r" b="b"/>
            <a:pathLst>
              <a:path w="8275320" h="4471670">
                <a:moveTo>
                  <a:pt x="0" y="4471416"/>
                </a:moveTo>
                <a:lnTo>
                  <a:pt x="8275319" y="4471416"/>
                </a:lnTo>
                <a:lnTo>
                  <a:pt x="8275319" y="0"/>
                </a:lnTo>
                <a:lnTo>
                  <a:pt x="0" y="0"/>
                </a:lnTo>
                <a:lnTo>
                  <a:pt x="0" y="4471416"/>
                </a:lnTo>
                <a:close/>
              </a:path>
            </a:pathLst>
          </a:custGeom>
          <a:solidFill>
            <a:srgbClr val="09B0B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bject 4"/>
          <p:cNvSpPr txBox="1">
            <a:spLocks noGrp="1"/>
          </p:cNvSpPr>
          <p:nvPr>
            <p:ph type="title"/>
          </p:nvPr>
        </p:nvSpPr>
        <p:spPr>
          <a:xfrm>
            <a:off x="3779715" y="1982523"/>
            <a:ext cx="6269853" cy="2228815"/>
          </a:xfrm>
          <a:prstGeom prst="rect">
            <a:avLst/>
          </a:prstGeom>
        </p:spPr>
        <p:txBody>
          <a:bodyPr vert="horz" wrap="square" lIns="0" tIns="12700" rIns="0" bIns="0" rtlCol="0">
            <a:spAutoFit/>
          </a:bodyPr>
          <a:lstStyle/>
          <a:p>
            <a:pPr marL="12700">
              <a:lnSpc>
                <a:spcPct val="100000"/>
              </a:lnSpc>
              <a:spcBef>
                <a:spcPts val="100"/>
              </a:spcBef>
            </a:pPr>
            <a:r>
              <a:rPr lang="en-GB" sz="7200">
                <a:latin typeface="Arial" panose="020B0604020202020204" pitchFamily="34" charset="0"/>
                <a:cs typeface="Arial" panose="020B0604020202020204" pitchFamily="34" charset="0"/>
              </a:rPr>
              <a:t>Watch Outs</a:t>
            </a:r>
            <a:br>
              <a:rPr lang="en-GB" sz="7200" b="1"/>
            </a:br>
            <a:endParaRPr sz="7200">
              <a:latin typeface="Arial"/>
              <a:cs typeface="Arial"/>
            </a:endParaRPr>
          </a:p>
        </p:txBody>
      </p:sp>
      <p:sp>
        <p:nvSpPr>
          <p:cNvPr id="5" name="object 5"/>
          <p:cNvSpPr/>
          <p:nvPr/>
        </p:nvSpPr>
        <p:spPr>
          <a:xfrm>
            <a:off x="417576" y="6179820"/>
            <a:ext cx="1793748" cy="37338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6"/>
          <p:cNvSpPr/>
          <p:nvPr/>
        </p:nvSpPr>
        <p:spPr>
          <a:xfrm>
            <a:off x="3438144" y="2147316"/>
            <a:ext cx="157480" cy="802005"/>
          </a:xfrm>
          <a:custGeom>
            <a:avLst/>
            <a:gdLst/>
            <a:ahLst/>
            <a:cxnLst/>
            <a:rect l="l" t="t" r="r" b="b"/>
            <a:pathLst>
              <a:path w="157479" h="802005">
                <a:moveTo>
                  <a:pt x="0" y="801624"/>
                </a:moveTo>
                <a:lnTo>
                  <a:pt x="156972" y="801624"/>
                </a:lnTo>
                <a:lnTo>
                  <a:pt x="156972" y="0"/>
                </a:lnTo>
                <a:lnTo>
                  <a:pt x="0" y="0"/>
                </a:lnTo>
                <a:lnTo>
                  <a:pt x="0" y="801624"/>
                </a:lnTo>
                <a:close/>
              </a:path>
            </a:pathLst>
          </a:custGeom>
          <a:solidFill>
            <a:srgbClr val="FFFFFF">
              <a:alpha val="93724"/>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object 7"/>
          <p:cNvSpPr/>
          <p:nvPr/>
        </p:nvSpPr>
        <p:spPr>
          <a:xfrm>
            <a:off x="7357732" y="4325111"/>
            <a:ext cx="2875927" cy="1076911"/>
          </a:xfrm>
          <a:custGeom>
            <a:avLst/>
            <a:gdLst/>
            <a:ahLst/>
            <a:cxnLst/>
            <a:rect l="l" t="t" r="r" b="b"/>
            <a:pathLst>
              <a:path w="2984500" h="1132839">
                <a:moveTo>
                  <a:pt x="2983991" y="0"/>
                </a:moveTo>
                <a:lnTo>
                  <a:pt x="0" y="0"/>
                </a:lnTo>
                <a:lnTo>
                  <a:pt x="2983991" y="1132332"/>
                </a:lnTo>
                <a:lnTo>
                  <a:pt x="2983991" y="0"/>
                </a:lnTo>
                <a:close/>
              </a:path>
            </a:pathLst>
          </a:custGeom>
          <a:solidFill>
            <a:srgbClr val="09B0B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p:nvPicPr>
        <p:blipFill>
          <a:blip r:embed="rId3"/>
          <a:stretch>
            <a:fillRect/>
          </a:stretch>
        </p:blipFill>
        <p:spPr>
          <a:xfrm>
            <a:off x="8635491" y="5529551"/>
            <a:ext cx="3462344" cy="1442643"/>
          </a:xfrm>
          <a:prstGeom prst="rect">
            <a:avLst/>
          </a:prstGeom>
        </p:spPr>
      </p:pic>
    </p:spTree>
    <p:extLst>
      <p:ext uri="{BB962C8B-B14F-4D97-AF65-F5344CB8AC3E}">
        <p14:creationId xmlns:p14="http://schemas.microsoft.com/office/powerpoint/2010/main" val="20800363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Hexagon 13"/>
          <p:cNvSpPr/>
          <p:nvPr/>
        </p:nvSpPr>
        <p:spPr>
          <a:xfrm>
            <a:off x="4843565" y="1622504"/>
            <a:ext cx="838302" cy="722308"/>
          </a:xfrm>
          <a:prstGeom prst="hexagon">
            <a:avLst>
              <a:gd name="adj" fmla="val 28900"/>
              <a:gd name="vf" fmla="val 115470"/>
            </a:avLst>
          </a:prstGeom>
          <a:blipFill rotWithShape="0">
            <a:blip r:embed="rId3"/>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6" name="Rectangle 5"/>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3" name="Diagram 12"/>
          <p:cNvGraphicFramePr/>
          <p:nvPr/>
        </p:nvGraphicFramePr>
        <p:xfrm>
          <a:off x="1640102"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object 5"/>
          <p:cNvSpPr/>
          <p:nvPr/>
        </p:nvSpPr>
        <p:spPr>
          <a:xfrm>
            <a:off x="11995264" y="769247"/>
            <a:ext cx="133005" cy="6043816"/>
          </a:xfrm>
          <a:custGeom>
            <a:avLst/>
            <a:gdLst/>
            <a:ahLst/>
            <a:cxnLst/>
            <a:rect l="l" t="t" r="r" b="b"/>
            <a:pathLst>
              <a:path w="657225" h="5599430">
                <a:moveTo>
                  <a:pt x="0" y="5599176"/>
                </a:moveTo>
                <a:lnTo>
                  <a:pt x="656844" y="5599176"/>
                </a:lnTo>
                <a:lnTo>
                  <a:pt x="656844" y="0"/>
                </a:lnTo>
                <a:lnTo>
                  <a:pt x="0" y="0"/>
                </a:lnTo>
                <a:lnTo>
                  <a:pt x="0" y="5599176"/>
                </a:lnTo>
                <a:close/>
              </a:path>
            </a:pathLst>
          </a:custGeom>
          <a:solidFill>
            <a:srgbClr val="089797">
              <a:alpha val="52548"/>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9"/>
          <a:stretch>
            <a:fillRect/>
          </a:stretch>
        </p:blipFill>
        <p:spPr>
          <a:xfrm>
            <a:off x="10154899" y="74815"/>
            <a:ext cx="1973371" cy="818021"/>
          </a:xfrm>
          <a:prstGeom prst="rect">
            <a:avLst/>
          </a:prstGeom>
        </p:spPr>
      </p:pic>
      <p:sp>
        <p:nvSpPr>
          <p:cNvPr id="11" name="object 2"/>
          <p:cNvSpPr/>
          <p:nvPr/>
        </p:nvSpPr>
        <p:spPr>
          <a:xfrm>
            <a:off x="58188" y="74815"/>
            <a:ext cx="10490663" cy="131101"/>
          </a:xfrm>
          <a:custGeom>
            <a:avLst/>
            <a:gdLst/>
            <a:ahLst/>
            <a:cxnLst/>
            <a:rect l="l" t="t" r="r" b="b"/>
            <a:pathLst>
              <a:path w="4875530" h="1629410">
                <a:moveTo>
                  <a:pt x="0" y="1629155"/>
                </a:moveTo>
                <a:lnTo>
                  <a:pt x="4875276" y="1629155"/>
                </a:lnTo>
                <a:lnTo>
                  <a:pt x="4875276" y="0"/>
                </a:lnTo>
                <a:lnTo>
                  <a:pt x="0" y="0"/>
                </a:lnTo>
                <a:lnTo>
                  <a:pt x="0" y="1629155"/>
                </a:lnTo>
                <a:close/>
              </a:path>
            </a:pathLst>
          </a:custGeom>
          <a:solidFill>
            <a:srgbClr val="089797">
              <a:alpha val="58038"/>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lowchart: Alternate Process 2">
            <a:extLst>
              <a:ext uri="{FF2B5EF4-FFF2-40B4-BE49-F238E27FC236}">
                <a16:creationId xmlns:a16="http://schemas.microsoft.com/office/drawing/2014/main" id="{4972C8FF-B78C-4ED5-BA1B-C6FDC1A2EBBA}"/>
              </a:ext>
            </a:extLst>
          </p:cNvPr>
          <p:cNvSpPr/>
          <p:nvPr/>
        </p:nvSpPr>
        <p:spPr>
          <a:xfrm>
            <a:off x="3509818" y="660353"/>
            <a:ext cx="1029361" cy="612648"/>
          </a:xfrm>
          <a:prstGeom prst="flowChartAlternateProcess">
            <a:avLst/>
          </a:prstGeom>
          <a:solidFill>
            <a:srgbClr val="92D050"/>
          </a:solidFill>
          <a:ln w="12700" cap="flat" cmpd="sng" algn="ctr">
            <a:solidFill>
              <a:prstClr val="white">
                <a:hueOff val="0"/>
                <a:satOff val="0"/>
                <a:lumOff val="0"/>
                <a:alphaOff val="0"/>
              </a:prstClr>
            </a:solidFill>
            <a:prstDash val="solid"/>
            <a:miter lim="800000"/>
          </a:ln>
          <a:effectLst/>
        </p:spPr>
        <p:txBody>
          <a:bodyPr spcFirstLastPara="0" vert="horz" wrap="square" lIns="19050" tIns="19050" rIns="19050" bIns="1905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a:ea typeface="+mn-ea"/>
                <a:cs typeface="+mn-cs"/>
              </a:rPr>
              <a:t>Expenses</a:t>
            </a:r>
          </a:p>
        </p:txBody>
      </p:sp>
      <p:sp>
        <p:nvSpPr>
          <p:cNvPr id="12" name="Flowchart: Alternate Process 11">
            <a:extLst>
              <a:ext uri="{FF2B5EF4-FFF2-40B4-BE49-F238E27FC236}">
                <a16:creationId xmlns:a16="http://schemas.microsoft.com/office/drawing/2014/main" id="{8CFD5693-D9EA-41AC-84C7-2C2253D4D558}"/>
              </a:ext>
            </a:extLst>
          </p:cNvPr>
          <p:cNvSpPr/>
          <p:nvPr/>
        </p:nvSpPr>
        <p:spPr>
          <a:xfrm>
            <a:off x="355106" y="4176202"/>
            <a:ext cx="914400" cy="612648"/>
          </a:xfrm>
          <a:prstGeom prst="flowChartAlternateProcess">
            <a:avLst/>
          </a:prstGeom>
          <a:solidFill>
            <a:srgbClr val="92D050"/>
          </a:solidFill>
          <a:ln w="12700" cap="flat" cmpd="sng" algn="ctr">
            <a:solidFill>
              <a:prstClr val="white">
                <a:hueOff val="0"/>
                <a:satOff val="0"/>
                <a:lumOff val="0"/>
                <a:alphaOff val="0"/>
              </a:prstClr>
            </a:solidFill>
            <a:prstDash val="solid"/>
            <a:miter lim="800000"/>
          </a:ln>
          <a:effectLst/>
        </p:spPr>
        <p:txBody>
          <a:bodyPr spcFirstLastPara="0" vert="horz" wrap="square" lIns="19050" tIns="19050" rIns="19050" bIns="1905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a:ea typeface="+mn-ea"/>
                <a:cs typeface="+mn-cs"/>
              </a:rPr>
              <a:t>Casual Workers</a:t>
            </a:r>
          </a:p>
        </p:txBody>
      </p:sp>
      <p:sp>
        <p:nvSpPr>
          <p:cNvPr id="15" name="Flowchart: Alternate Process 14">
            <a:extLst>
              <a:ext uri="{FF2B5EF4-FFF2-40B4-BE49-F238E27FC236}">
                <a16:creationId xmlns:a16="http://schemas.microsoft.com/office/drawing/2014/main" id="{42492323-FE03-448D-ADC6-6AD5BCEBB251}"/>
              </a:ext>
            </a:extLst>
          </p:cNvPr>
          <p:cNvSpPr/>
          <p:nvPr/>
        </p:nvSpPr>
        <p:spPr>
          <a:xfrm>
            <a:off x="355106" y="3428999"/>
            <a:ext cx="914400" cy="61264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a:ea typeface="+mn-ea"/>
                <a:cs typeface="+mn-cs"/>
              </a:rPr>
              <a:t>Pensions Payroll</a:t>
            </a:r>
          </a:p>
        </p:txBody>
      </p:sp>
      <p:sp>
        <p:nvSpPr>
          <p:cNvPr id="4" name="TextBox 3">
            <a:extLst>
              <a:ext uri="{FF2B5EF4-FFF2-40B4-BE49-F238E27FC236}">
                <a16:creationId xmlns:a16="http://schemas.microsoft.com/office/drawing/2014/main" id="{67BFF5B7-0CC1-44D1-A76E-8EC6597CE511}"/>
              </a:ext>
            </a:extLst>
          </p:cNvPr>
          <p:cNvSpPr txBox="1"/>
          <p:nvPr/>
        </p:nvSpPr>
        <p:spPr>
          <a:xfrm>
            <a:off x="159798" y="2965142"/>
            <a:ext cx="17844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Other Projects</a:t>
            </a:r>
          </a:p>
        </p:txBody>
      </p:sp>
      <p:sp>
        <p:nvSpPr>
          <p:cNvPr id="16" name="TextBox 15">
            <a:extLst>
              <a:ext uri="{FF2B5EF4-FFF2-40B4-BE49-F238E27FC236}">
                <a16:creationId xmlns:a16="http://schemas.microsoft.com/office/drawing/2014/main" id="{E94EC672-CE6A-4C04-8B1A-7C9E6355FF3C}"/>
              </a:ext>
            </a:extLst>
          </p:cNvPr>
          <p:cNvSpPr txBox="1"/>
          <p:nvPr/>
        </p:nvSpPr>
        <p:spPr>
          <a:xfrm>
            <a:off x="9862153" y="2952734"/>
            <a:ext cx="17844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Monitoring</a:t>
            </a:r>
          </a:p>
        </p:txBody>
      </p:sp>
      <p:sp>
        <p:nvSpPr>
          <p:cNvPr id="17" name="Flowchart: Alternate Process 16">
            <a:extLst>
              <a:ext uri="{FF2B5EF4-FFF2-40B4-BE49-F238E27FC236}">
                <a16:creationId xmlns:a16="http://schemas.microsoft.com/office/drawing/2014/main" id="{9A07A130-714E-4634-AA0E-38FBD52ADD41}"/>
              </a:ext>
            </a:extLst>
          </p:cNvPr>
          <p:cNvSpPr/>
          <p:nvPr/>
        </p:nvSpPr>
        <p:spPr>
          <a:xfrm>
            <a:off x="9942452" y="3456621"/>
            <a:ext cx="1131946" cy="612648"/>
          </a:xfrm>
          <a:prstGeom prst="flowChartAlternateProcess">
            <a:avLst/>
          </a:prstGeom>
          <a:solidFill>
            <a:srgbClr val="C00000"/>
          </a:solidFill>
          <a:ln w="12700" cap="flat" cmpd="sng" algn="ctr">
            <a:solidFill>
              <a:prstClr val="white">
                <a:hueOff val="0"/>
                <a:satOff val="0"/>
                <a:lumOff val="0"/>
                <a:alphaOff val="0"/>
              </a:prstClr>
            </a:solidFill>
            <a:prstDash val="solid"/>
            <a:miter lim="800000"/>
          </a:ln>
          <a:effectLst/>
        </p:spPr>
        <p:txBody>
          <a:bodyPr spcFirstLastPara="0" vert="horz" wrap="square" lIns="19050" tIns="19050" rIns="19050" bIns="1905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a:ea typeface="+mn-ea"/>
                <a:cs typeface="+mn-cs"/>
              </a:rPr>
              <a:t>Work streams</a:t>
            </a:r>
          </a:p>
        </p:txBody>
      </p:sp>
      <p:sp>
        <p:nvSpPr>
          <p:cNvPr id="18" name="Flowchart: Alternate Process 17">
            <a:extLst>
              <a:ext uri="{FF2B5EF4-FFF2-40B4-BE49-F238E27FC236}">
                <a16:creationId xmlns:a16="http://schemas.microsoft.com/office/drawing/2014/main" id="{2C9C4EF4-61A7-4559-BFD6-0EA0B3A127B2}"/>
              </a:ext>
            </a:extLst>
          </p:cNvPr>
          <p:cNvSpPr/>
          <p:nvPr/>
        </p:nvSpPr>
        <p:spPr>
          <a:xfrm>
            <a:off x="9942451" y="4176202"/>
            <a:ext cx="1131947" cy="612648"/>
          </a:xfrm>
          <a:prstGeom prst="flowChartAlternateProcess">
            <a:avLst/>
          </a:prstGeom>
          <a:solidFill>
            <a:srgbClr val="C00000"/>
          </a:solidFill>
          <a:ln w="12700" cap="flat" cmpd="sng" algn="ctr">
            <a:solidFill>
              <a:prstClr val="white">
                <a:hueOff val="0"/>
                <a:satOff val="0"/>
                <a:lumOff val="0"/>
                <a:alphaOff val="0"/>
              </a:prstClr>
            </a:solidFill>
            <a:prstDash val="solid"/>
            <a:miter lim="800000"/>
          </a:ln>
          <a:effectLst/>
        </p:spPr>
        <p:txBody>
          <a:bodyPr spcFirstLastPara="0" vert="horz" wrap="square" lIns="19050" tIns="19050" rIns="19050" bIns="1905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a:ea typeface="+mn-ea"/>
                <a:cs typeface="+mn-cs"/>
              </a:rPr>
              <a:t>Groups</a:t>
            </a:r>
          </a:p>
        </p:txBody>
      </p:sp>
      <p:sp>
        <p:nvSpPr>
          <p:cNvPr id="19" name="Flowchart: Alternate Process 18">
            <a:extLst>
              <a:ext uri="{FF2B5EF4-FFF2-40B4-BE49-F238E27FC236}">
                <a16:creationId xmlns:a16="http://schemas.microsoft.com/office/drawing/2014/main" id="{00BAFFB1-219D-474E-A9F5-8B924C9FEE3D}"/>
              </a:ext>
            </a:extLst>
          </p:cNvPr>
          <p:cNvSpPr/>
          <p:nvPr/>
        </p:nvSpPr>
        <p:spPr>
          <a:xfrm>
            <a:off x="9942452" y="4923405"/>
            <a:ext cx="1131948" cy="612648"/>
          </a:xfrm>
          <a:prstGeom prst="flowChartAlternateProcess">
            <a:avLst/>
          </a:prstGeom>
          <a:solidFill>
            <a:srgbClr val="C00000"/>
          </a:solidFill>
          <a:ln w="12700" cap="flat" cmpd="sng" algn="ctr">
            <a:solidFill>
              <a:prstClr val="white">
                <a:hueOff val="0"/>
                <a:satOff val="0"/>
                <a:lumOff val="0"/>
                <a:alphaOff val="0"/>
              </a:prstClr>
            </a:solidFill>
            <a:prstDash val="solid"/>
            <a:miter lim="800000"/>
          </a:ln>
          <a:effectLst/>
        </p:spPr>
        <p:txBody>
          <a:bodyPr spcFirstLastPara="0" vert="horz" wrap="square" lIns="19050" tIns="19050" rIns="19050" bIns="1905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a:ea typeface="+mn-ea"/>
                <a:cs typeface="+mn-cs"/>
              </a:rPr>
              <a:t>Cross dependencies</a:t>
            </a:r>
          </a:p>
        </p:txBody>
      </p:sp>
      <p:sp>
        <p:nvSpPr>
          <p:cNvPr id="20" name="Flowchart: Alternate Process 19">
            <a:extLst>
              <a:ext uri="{FF2B5EF4-FFF2-40B4-BE49-F238E27FC236}">
                <a16:creationId xmlns:a16="http://schemas.microsoft.com/office/drawing/2014/main" id="{3BAC1391-B965-475A-B814-C5D4A8A6F7F9}"/>
              </a:ext>
            </a:extLst>
          </p:cNvPr>
          <p:cNvSpPr/>
          <p:nvPr/>
        </p:nvSpPr>
        <p:spPr>
          <a:xfrm>
            <a:off x="7000669" y="660353"/>
            <a:ext cx="1099621" cy="612648"/>
          </a:xfrm>
          <a:prstGeom prst="flowChartAlternateProcess">
            <a:avLst/>
          </a:prstGeom>
          <a:solidFill>
            <a:srgbClr val="92D050"/>
          </a:solidFill>
          <a:ln w="12700" cap="flat" cmpd="sng" algn="ctr">
            <a:solidFill>
              <a:prstClr val="white">
                <a:hueOff val="0"/>
                <a:satOff val="0"/>
                <a:lumOff val="0"/>
                <a:alphaOff val="0"/>
              </a:prstClr>
            </a:solidFill>
            <a:prstDash val="solid"/>
            <a:miter lim="800000"/>
          </a:ln>
          <a:effectLst/>
        </p:spPr>
        <p:txBody>
          <a:bodyPr spcFirstLastPara="0" vert="horz" wrap="square" lIns="19050" tIns="19050" rIns="19050" bIns="1905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a:ea typeface="+mn-ea"/>
                <a:cs typeface="+mn-cs"/>
              </a:rPr>
              <a:t>Group Consolidation</a:t>
            </a:r>
          </a:p>
        </p:txBody>
      </p:sp>
      <p:sp>
        <p:nvSpPr>
          <p:cNvPr id="21" name="TextBox 20">
            <a:extLst>
              <a:ext uri="{FF2B5EF4-FFF2-40B4-BE49-F238E27FC236}">
                <a16:creationId xmlns:a16="http://schemas.microsoft.com/office/drawing/2014/main" id="{D13EDB7D-94AE-46C5-8E9D-310AFC2224ED}"/>
              </a:ext>
            </a:extLst>
          </p:cNvPr>
          <p:cNvSpPr txBox="1"/>
          <p:nvPr/>
        </p:nvSpPr>
        <p:spPr>
          <a:xfrm>
            <a:off x="532053" y="369616"/>
            <a:ext cx="22771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Touchpoints</a:t>
            </a:r>
          </a:p>
        </p:txBody>
      </p:sp>
    </p:spTree>
    <p:extLst>
      <p:ext uri="{BB962C8B-B14F-4D97-AF65-F5344CB8AC3E}">
        <p14:creationId xmlns:p14="http://schemas.microsoft.com/office/powerpoint/2010/main" val="544958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EF1337F-AF9B-A046-AE18-E735B7FA80A5}"/>
              </a:ext>
            </a:extLst>
          </p:cNvPr>
          <p:cNvGraphicFramePr>
            <a:graphicFrameLocks noGrp="1"/>
          </p:cNvGraphicFramePr>
          <p:nvPr/>
        </p:nvGraphicFramePr>
        <p:xfrm>
          <a:off x="483352" y="313983"/>
          <a:ext cx="11001940" cy="5953099"/>
        </p:xfrm>
        <a:graphic>
          <a:graphicData uri="http://schemas.openxmlformats.org/drawingml/2006/table">
            <a:tbl>
              <a:tblPr firstRow="1" bandRow="1">
                <a:tableStyleId>{2D5ABB26-0587-4C30-8999-92F81FD0307C}</a:tableStyleId>
              </a:tblPr>
              <a:tblGrid>
                <a:gridCol w="550097">
                  <a:extLst>
                    <a:ext uri="{9D8B030D-6E8A-4147-A177-3AD203B41FA5}">
                      <a16:colId xmlns:a16="http://schemas.microsoft.com/office/drawing/2014/main" val="2831584029"/>
                    </a:ext>
                  </a:extLst>
                </a:gridCol>
                <a:gridCol w="550097">
                  <a:extLst>
                    <a:ext uri="{9D8B030D-6E8A-4147-A177-3AD203B41FA5}">
                      <a16:colId xmlns:a16="http://schemas.microsoft.com/office/drawing/2014/main" val="139251267"/>
                    </a:ext>
                  </a:extLst>
                </a:gridCol>
                <a:gridCol w="550097">
                  <a:extLst>
                    <a:ext uri="{9D8B030D-6E8A-4147-A177-3AD203B41FA5}">
                      <a16:colId xmlns:a16="http://schemas.microsoft.com/office/drawing/2014/main" val="2659557187"/>
                    </a:ext>
                  </a:extLst>
                </a:gridCol>
                <a:gridCol w="550097">
                  <a:extLst>
                    <a:ext uri="{9D8B030D-6E8A-4147-A177-3AD203B41FA5}">
                      <a16:colId xmlns:a16="http://schemas.microsoft.com/office/drawing/2014/main" val="2715107945"/>
                    </a:ext>
                  </a:extLst>
                </a:gridCol>
                <a:gridCol w="550097">
                  <a:extLst>
                    <a:ext uri="{9D8B030D-6E8A-4147-A177-3AD203B41FA5}">
                      <a16:colId xmlns:a16="http://schemas.microsoft.com/office/drawing/2014/main" val="1483114204"/>
                    </a:ext>
                  </a:extLst>
                </a:gridCol>
                <a:gridCol w="550097">
                  <a:extLst>
                    <a:ext uri="{9D8B030D-6E8A-4147-A177-3AD203B41FA5}">
                      <a16:colId xmlns:a16="http://schemas.microsoft.com/office/drawing/2014/main" val="2170135770"/>
                    </a:ext>
                  </a:extLst>
                </a:gridCol>
                <a:gridCol w="550097">
                  <a:extLst>
                    <a:ext uri="{9D8B030D-6E8A-4147-A177-3AD203B41FA5}">
                      <a16:colId xmlns:a16="http://schemas.microsoft.com/office/drawing/2014/main" val="2008771598"/>
                    </a:ext>
                  </a:extLst>
                </a:gridCol>
                <a:gridCol w="550097">
                  <a:extLst>
                    <a:ext uri="{9D8B030D-6E8A-4147-A177-3AD203B41FA5}">
                      <a16:colId xmlns:a16="http://schemas.microsoft.com/office/drawing/2014/main" val="2639397467"/>
                    </a:ext>
                  </a:extLst>
                </a:gridCol>
                <a:gridCol w="550097">
                  <a:extLst>
                    <a:ext uri="{9D8B030D-6E8A-4147-A177-3AD203B41FA5}">
                      <a16:colId xmlns:a16="http://schemas.microsoft.com/office/drawing/2014/main" val="170768662"/>
                    </a:ext>
                  </a:extLst>
                </a:gridCol>
                <a:gridCol w="550097">
                  <a:extLst>
                    <a:ext uri="{9D8B030D-6E8A-4147-A177-3AD203B41FA5}">
                      <a16:colId xmlns:a16="http://schemas.microsoft.com/office/drawing/2014/main" val="2807911364"/>
                    </a:ext>
                  </a:extLst>
                </a:gridCol>
                <a:gridCol w="550097">
                  <a:extLst>
                    <a:ext uri="{9D8B030D-6E8A-4147-A177-3AD203B41FA5}">
                      <a16:colId xmlns:a16="http://schemas.microsoft.com/office/drawing/2014/main" val="2948581412"/>
                    </a:ext>
                  </a:extLst>
                </a:gridCol>
                <a:gridCol w="550097">
                  <a:extLst>
                    <a:ext uri="{9D8B030D-6E8A-4147-A177-3AD203B41FA5}">
                      <a16:colId xmlns:a16="http://schemas.microsoft.com/office/drawing/2014/main" val="3676168177"/>
                    </a:ext>
                  </a:extLst>
                </a:gridCol>
                <a:gridCol w="550097">
                  <a:extLst>
                    <a:ext uri="{9D8B030D-6E8A-4147-A177-3AD203B41FA5}">
                      <a16:colId xmlns:a16="http://schemas.microsoft.com/office/drawing/2014/main" val="1436960767"/>
                    </a:ext>
                  </a:extLst>
                </a:gridCol>
                <a:gridCol w="550097">
                  <a:extLst>
                    <a:ext uri="{9D8B030D-6E8A-4147-A177-3AD203B41FA5}">
                      <a16:colId xmlns:a16="http://schemas.microsoft.com/office/drawing/2014/main" val="1257175776"/>
                    </a:ext>
                  </a:extLst>
                </a:gridCol>
                <a:gridCol w="550097">
                  <a:extLst>
                    <a:ext uri="{9D8B030D-6E8A-4147-A177-3AD203B41FA5}">
                      <a16:colId xmlns:a16="http://schemas.microsoft.com/office/drawing/2014/main" val="3135435255"/>
                    </a:ext>
                  </a:extLst>
                </a:gridCol>
                <a:gridCol w="550097">
                  <a:extLst>
                    <a:ext uri="{9D8B030D-6E8A-4147-A177-3AD203B41FA5}">
                      <a16:colId xmlns:a16="http://schemas.microsoft.com/office/drawing/2014/main" val="2858413620"/>
                    </a:ext>
                  </a:extLst>
                </a:gridCol>
                <a:gridCol w="550097">
                  <a:extLst>
                    <a:ext uri="{9D8B030D-6E8A-4147-A177-3AD203B41FA5}">
                      <a16:colId xmlns:a16="http://schemas.microsoft.com/office/drawing/2014/main" val="857077114"/>
                    </a:ext>
                  </a:extLst>
                </a:gridCol>
                <a:gridCol w="550097">
                  <a:extLst>
                    <a:ext uri="{9D8B030D-6E8A-4147-A177-3AD203B41FA5}">
                      <a16:colId xmlns:a16="http://schemas.microsoft.com/office/drawing/2014/main" val="2396402327"/>
                    </a:ext>
                  </a:extLst>
                </a:gridCol>
                <a:gridCol w="550097">
                  <a:extLst>
                    <a:ext uri="{9D8B030D-6E8A-4147-A177-3AD203B41FA5}">
                      <a16:colId xmlns:a16="http://schemas.microsoft.com/office/drawing/2014/main" val="760833693"/>
                    </a:ext>
                  </a:extLst>
                </a:gridCol>
                <a:gridCol w="550097">
                  <a:extLst>
                    <a:ext uri="{9D8B030D-6E8A-4147-A177-3AD203B41FA5}">
                      <a16:colId xmlns:a16="http://schemas.microsoft.com/office/drawing/2014/main" val="1094186469"/>
                    </a:ext>
                  </a:extLst>
                </a:gridCol>
              </a:tblGrid>
              <a:tr h="362011">
                <a:tc gridSpan="4">
                  <a:txBody>
                    <a:bodyPr/>
                    <a:lstStyle/>
                    <a:p>
                      <a:pPr algn="ctr"/>
                      <a:r>
                        <a:rPr lang="en-US" sz="1400">
                          <a:solidFill>
                            <a:schemeClr val="bg1"/>
                          </a:solidFill>
                        </a:rPr>
                        <a:t>2021</a:t>
                      </a:r>
                    </a:p>
                  </a:txBody>
                  <a:tcP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hMerge="1">
                  <a:txBody>
                    <a:bodyPr/>
                    <a:lstStyle/>
                    <a:p>
                      <a:pPr algn="ctr"/>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a:r>
                        <a:rPr lang="en-US" sz="1400">
                          <a:solidFill>
                            <a:schemeClr val="bg1"/>
                          </a:solidFill>
                        </a:rPr>
                        <a:t>2022</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hMerge="1">
                  <a:txBody>
                    <a:bodyPr/>
                    <a:lstStyle/>
                    <a:p>
                      <a:pPr algn="ctr"/>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a:r>
                        <a:rPr lang="en-US" sz="1400">
                          <a:solidFill>
                            <a:schemeClr val="bg1"/>
                          </a:solidFill>
                        </a:rPr>
                        <a:t>2023</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hMerge="1">
                  <a:txBody>
                    <a:bodyPr/>
                    <a:lstStyle/>
                    <a:p>
                      <a:pPr algn="ctr"/>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a:p>
                  </a:txBody>
                  <a:tcP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a:r>
                        <a:rPr lang="en-US" sz="1400">
                          <a:solidFill>
                            <a:schemeClr val="bg1"/>
                          </a:solidFill>
                        </a:rPr>
                        <a:t>2024</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hMerge="1">
                  <a:txBody>
                    <a:bodyPr/>
                    <a:lstStyle/>
                    <a:p>
                      <a:pPr algn="ctr"/>
                      <a:endParaRPr lang="en-US" sz="140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pPr algn="ctr"/>
                      <a:endParaRPr lang="en-US" sz="140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pPr algn="ctr"/>
                      <a:endParaRPr lang="en-US" sz="140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gridSpan="4">
                  <a:txBody>
                    <a:bodyPr/>
                    <a:lstStyle/>
                    <a:p>
                      <a:pPr algn="ctr"/>
                      <a:r>
                        <a:rPr lang="en-US" sz="1400">
                          <a:solidFill>
                            <a:schemeClr val="bg1"/>
                          </a:solidFill>
                        </a:rPr>
                        <a:t>2025</a:t>
                      </a:r>
                    </a:p>
                  </a:txBody>
                  <a:tcP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pPr algn="ctr"/>
                      <a:endParaRPr lang="en-US" sz="140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pPr algn="ctr"/>
                      <a:endParaRPr lang="en-US" sz="140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pPr algn="ctr"/>
                      <a:endParaRPr lang="en-US" sz="1400"/>
                    </a:p>
                  </a:txBody>
                  <a:tcP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079248604"/>
                  </a:ext>
                </a:extLst>
              </a:tr>
              <a:tr h="798222">
                <a:tc>
                  <a:txBody>
                    <a:bodyPr/>
                    <a:lstStyle/>
                    <a:p>
                      <a:pPr algn="ctr"/>
                      <a:r>
                        <a:rPr lang="en-US" sz="1100"/>
                        <a:t>Q1</a:t>
                      </a:r>
                    </a:p>
                  </a:txBody>
                  <a:tcP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t>Q2</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t>Q3</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t>Q4</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t>Q1</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t>Q2</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t>Q3</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t>Q4</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t>Q1</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t>Q2</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t>Q3</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t>Q4</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t>Q1</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t>Q2</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t>Q3</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t>Q4</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t>Q1</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t>Q2</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t>Q3</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t>Q4</a:t>
                      </a:r>
                    </a:p>
                  </a:txBody>
                  <a:tcP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7109213"/>
                  </a:ext>
                </a:extLst>
              </a:tr>
              <a:tr h="798222">
                <a:tc>
                  <a:txBody>
                    <a:bodyPr/>
                    <a:lstStyle/>
                    <a:p>
                      <a:endParaRPr lang="en-US"/>
                    </a:p>
                  </a:txBody>
                  <a:tcP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1796237"/>
                  </a:ext>
                </a:extLst>
              </a:tr>
              <a:tr h="801756">
                <a:tc>
                  <a:txBody>
                    <a:bodyPr/>
                    <a:lstStyle/>
                    <a:p>
                      <a:endParaRPr lang="en-US"/>
                    </a:p>
                  </a:txBody>
                  <a:tcP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09688586"/>
                  </a:ext>
                </a:extLst>
              </a:tr>
              <a:tr h="798222">
                <a:tc>
                  <a:txBody>
                    <a:bodyPr/>
                    <a:lstStyle/>
                    <a:p>
                      <a:endParaRPr lang="en-US"/>
                    </a:p>
                  </a:txBody>
                  <a:tcP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8455359"/>
                  </a:ext>
                </a:extLst>
              </a:tr>
              <a:tr h="798222">
                <a:tc>
                  <a:txBody>
                    <a:bodyPr/>
                    <a:lstStyle/>
                    <a:p>
                      <a:endParaRPr lang="en-US"/>
                    </a:p>
                  </a:txBody>
                  <a:tcP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73988637"/>
                  </a:ext>
                </a:extLst>
              </a:tr>
              <a:tr h="798222">
                <a:tc>
                  <a:txBody>
                    <a:bodyPr/>
                    <a:lstStyle/>
                    <a:p>
                      <a:endParaRPr lang="en-US"/>
                    </a:p>
                  </a:txBody>
                  <a:tcP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0241944"/>
                  </a:ext>
                </a:extLst>
              </a:tr>
              <a:tr h="798222">
                <a:tc>
                  <a:txBody>
                    <a:bodyPr/>
                    <a:lstStyle/>
                    <a:p>
                      <a:endParaRPr lang="en-US"/>
                    </a:p>
                  </a:txBody>
                  <a:tcP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6901946"/>
                  </a:ext>
                </a:extLst>
              </a:tr>
            </a:tbl>
          </a:graphicData>
        </a:graphic>
      </p:graphicFrame>
      <p:sp>
        <p:nvSpPr>
          <p:cNvPr id="4" name="object 5"/>
          <p:cNvSpPr/>
          <p:nvPr/>
        </p:nvSpPr>
        <p:spPr>
          <a:xfrm>
            <a:off x="11995265" y="613339"/>
            <a:ext cx="91032" cy="6199724"/>
          </a:xfrm>
          <a:custGeom>
            <a:avLst/>
            <a:gdLst/>
            <a:ahLst/>
            <a:cxnLst/>
            <a:rect l="l" t="t" r="r" b="b"/>
            <a:pathLst>
              <a:path w="657225" h="5599430">
                <a:moveTo>
                  <a:pt x="0" y="5599176"/>
                </a:moveTo>
                <a:lnTo>
                  <a:pt x="656844" y="5599176"/>
                </a:lnTo>
                <a:lnTo>
                  <a:pt x="656844" y="0"/>
                </a:lnTo>
                <a:lnTo>
                  <a:pt x="0" y="0"/>
                </a:lnTo>
                <a:lnTo>
                  <a:pt x="0" y="5599176"/>
                </a:lnTo>
                <a:close/>
              </a:path>
            </a:pathLst>
          </a:custGeom>
          <a:solidFill>
            <a:srgbClr val="089797">
              <a:alpha val="52548"/>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a:blip r:embed="rId3"/>
          <a:stretch>
            <a:fillRect/>
          </a:stretch>
        </p:blipFill>
        <p:spPr>
          <a:xfrm>
            <a:off x="10548851" y="74816"/>
            <a:ext cx="1579419" cy="654716"/>
          </a:xfrm>
          <a:prstGeom prst="rect">
            <a:avLst/>
          </a:prstGeom>
        </p:spPr>
      </p:pic>
      <p:sp>
        <p:nvSpPr>
          <p:cNvPr id="6" name="object 2"/>
          <p:cNvSpPr/>
          <p:nvPr/>
        </p:nvSpPr>
        <p:spPr>
          <a:xfrm>
            <a:off x="58188" y="74816"/>
            <a:ext cx="10853066" cy="106462"/>
          </a:xfrm>
          <a:custGeom>
            <a:avLst/>
            <a:gdLst/>
            <a:ahLst/>
            <a:cxnLst/>
            <a:rect l="l" t="t" r="r" b="b"/>
            <a:pathLst>
              <a:path w="4875530" h="1629410">
                <a:moveTo>
                  <a:pt x="0" y="1629155"/>
                </a:moveTo>
                <a:lnTo>
                  <a:pt x="4875276" y="1629155"/>
                </a:lnTo>
                <a:lnTo>
                  <a:pt x="4875276" y="0"/>
                </a:lnTo>
                <a:lnTo>
                  <a:pt x="0" y="0"/>
                </a:lnTo>
                <a:lnTo>
                  <a:pt x="0" y="1629155"/>
                </a:lnTo>
                <a:close/>
              </a:path>
            </a:pathLst>
          </a:custGeom>
          <a:solidFill>
            <a:srgbClr val="089797">
              <a:alpha val="58038"/>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CC65E9E-7E32-DB42-B4D8-10CB3B8C9B64}"/>
              </a:ext>
            </a:extLst>
          </p:cNvPr>
          <p:cNvSpPr txBox="1"/>
          <p:nvPr/>
        </p:nvSpPr>
        <p:spPr>
          <a:xfrm rot="5400000" flipV="1">
            <a:off x="-120733" y="1343350"/>
            <a:ext cx="72194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FTP</a:t>
            </a: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81DB83D-25CE-6D49-86DA-BAE6082B41F8}"/>
              </a:ext>
            </a:extLst>
          </p:cNvPr>
          <p:cNvSpPr txBox="1"/>
          <p:nvPr/>
        </p:nvSpPr>
        <p:spPr>
          <a:xfrm rot="16200000">
            <a:off x="-127204" y="2493023"/>
            <a:ext cx="74525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HR Prgm</a:t>
            </a:r>
          </a:p>
        </p:txBody>
      </p:sp>
      <p:sp>
        <p:nvSpPr>
          <p:cNvPr id="9" name="TextBox 8">
            <a:extLst>
              <a:ext uri="{FF2B5EF4-FFF2-40B4-BE49-F238E27FC236}">
                <a16:creationId xmlns:a16="http://schemas.microsoft.com/office/drawing/2014/main" id="{2BCC02F1-8FB4-9D4A-91FC-9A7BB7A641A0}"/>
              </a:ext>
            </a:extLst>
          </p:cNvPr>
          <p:cNvSpPr txBox="1"/>
          <p:nvPr/>
        </p:nvSpPr>
        <p:spPr>
          <a:xfrm rot="16200000">
            <a:off x="-269495" y="3346684"/>
            <a:ext cx="10488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Research Prgm</a:t>
            </a:r>
          </a:p>
        </p:txBody>
      </p:sp>
      <p:sp>
        <p:nvSpPr>
          <p:cNvPr id="11" name="TextBox 10">
            <a:extLst>
              <a:ext uri="{FF2B5EF4-FFF2-40B4-BE49-F238E27FC236}">
                <a16:creationId xmlns:a16="http://schemas.microsoft.com/office/drawing/2014/main" id="{2BCC02F1-8FB4-9D4A-91FC-9A7BB7A641A0}"/>
              </a:ext>
            </a:extLst>
          </p:cNvPr>
          <p:cNvSpPr txBox="1"/>
          <p:nvPr/>
        </p:nvSpPr>
        <p:spPr>
          <a:xfrm rot="16200000">
            <a:off x="-296894" y="4769393"/>
            <a:ext cx="111219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Other</a:t>
            </a: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err="1">
                <a:ln>
                  <a:noFill/>
                </a:ln>
                <a:solidFill>
                  <a:prstClr val="black"/>
                </a:solidFill>
                <a:effectLst/>
                <a:uLnTx/>
                <a:uFillTx/>
                <a:latin typeface="Calibri" panose="020F0502020204030204"/>
                <a:ea typeface="+mn-ea"/>
                <a:cs typeface="+mn-cs"/>
              </a:rPr>
              <a:t>Prgms</a:t>
            </a: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ounded Rectangle 11">
            <a:extLst>
              <a:ext uri="{FF2B5EF4-FFF2-40B4-BE49-F238E27FC236}">
                <a16:creationId xmlns:a16="http://schemas.microsoft.com/office/drawing/2014/main" id="{749ECDE8-D011-484D-B458-273571CD5094}"/>
              </a:ext>
            </a:extLst>
          </p:cNvPr>
          <p:cNvSpPr/>
          <p:nvPr/>
        </p:nvSpPr>
        <p:spPr>
          <a:xfrm>
            <a:off x="483352" y="1060901"/>
            <a:ext cx="2285536" cy="212570"/>
          </a:xfrm>
          <a:prstGeom prst="roundRect">
            <a:avLst/>
          </a:prstGeom>
          <a:ln/>
        </p:spPr>
        <p:style>
          <a:lnRef idx="1">
            <a:schemeClr val="accent6"/>
          </a:lnRef>
          <a:fillRef idx="2">
            <a:schemeClr val="accent6"/>
          </a:fillRef>
          <a:effectRef idx="1">
            <a:schemeClr val="accent6"/>
          </a:effectRef>
          <a:fontRef idx="minor">
            <a:schemeClr val="dk1"/>
          </a:fontRef>
        </p:style>
        <p:txBody>
          <a:bodyPr lIns="91440" tIns="45720" rIns="91440" bIns="457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CUFS Upgrade </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cxnSp>
        <p:nvCxnSpPr>
          <p:cNvPr id="13" name="Straight Connector 12">
            <a:extLst>
              <a:ext uri="{FF2B5EF4-FFF2-40B4-BE49-F238E27FC236}">
                <a16:creationId xmlns:a16="http://schemas.microsoft.com/office/drawing/2014/main" id="{2D000C83-6196-B440-8885-EC3E59F7DB0E}"/>
              </a:ext>
            </a:extLst>
          </p:cNvPr>
          <p:cNvCxnSpPr>
            <a:cxnSpLocks/>
          </p:cNvCxnSpPr>
          <p:nvPr/>
        </p:nvCxnSpPr>
        <p:spPr>
          <a:xfrm>
            <a:off x="472032" y="921447"/>
            <a:ext cx="11247120"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A3B5B6E-60F3-6D42-9521-E9DC87A117D4}"/>
              </a:ext>
            </a:extLst>
          </p:cNvPr>
          <p:cNvCxnSpPr>
            <a:cxnSpLocks/>
          </p:cNvCxnSpPr>
          <p:nvPr/>
        </p:nvCxnSpPr>
        <p:spPr>
          <a:xfrm>
            <a:off x="565801" y="2518365"/>
            <a:ext cx="11247120"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331044C-9799-EE40-9B06-FEB97D5F575D}"/>
              </a:ext>
            </a:extLst>
          </p:cNvPr>
          <p:cNvCxnSpPr>
            <a:cxnSpLocks/>
          </p:cNvCxnSpPr>
          <p:nvPr/>
        </p:nvCxnSpPr>
        <p:spPr>
          <a:xfrm>
            <a:off x="503672" y="3091271"/>
            <a:ext cx="11247120"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0E1E1C4-BFC1-3941-BC1D-47694A723724}"/>
              </a:ext>
            </a:extLst>
          </p:cNvPr>
          <p:cNvCxnSpPr>
            <a:cxnSpLocks/>
          </p:cNvCxnSpPr>
          <p:nvPr/>
        </p:nvCxnSpPr>
        <p:spPr>
          <a:xfrm>
            <a:off x="533333" y="3868504"/>
            <a:ext cx="11247120"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a16="http://schemas.microsoft.com/office/drawing/2014/main" id="{8FE8945C-05B6-CA4F-9A1D-1687A8810B5F}"/>
              </a:ext>
            </a:extLst>
          </p:cNvPr>
          <p:cNvSpPr/>
          <p:nvPr/>
        </p:nvSpPr>
        <p:spPr>
          <a:xfrm>
            <a:off x="483352" y="1341993"/>
            <a:ext cx="5505572" cy="217764"/>
          </a:xfrm>
          <a:prstGeom prst="roundRect">
            <a:avLst/>
          </a:prstGeom>
          <a:ln/>
        </p:spPr>
        <p:style>
          <a:lnRef idx="1">
            <a:schemeClr val="accent6"/>
          </a:lnRef>
          <a:fillRef idx="2">
            <a:schemeClr val="accent6"/>
          </a:fillRef>
          <a:effectRef idx="1">
            <a:schemeClr val="accent6"/>
          </a:effectRef>
          <a:fontRef idx="minor">
            <a:schemeClr val="dk1"/>
          </a:fontRef>
        </p:style>
        <p:txBody>
          <a:bodyPr lIns="91440" tIns="45720" rIns="91440" bIns="457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Finance System Replacement: Preparation Phase</a:t>
            </a:r>
          </a:p>
        </p:txBody>
      </p:sp>
      <p:sp>
        <p:nvSpPr>
          <p:cNvPr id="18" name="Rounded Rectangle 17">
            <a:extLst>
              <a:ext uri="{FF2B5EF4-FFF2-40B4-BE49-F238E27FC236}">
                <a16:creationId xmlns:a16="http://schemas.microsoft.com/office/drawing/2014/main" id="{8C8E3EC7-9D40-C34F-B30F-359AA0717FD5}"/>
              </a:ext>
            </a:extLst>
          </p:cNvPr>
          <p:cNvSpPr/>
          <p:nvPr/>
        </p:nvSpPr>
        <p:spPr>
          <a:xfrm>
            <a:off x="6053274" y="1335610"/>
            <a:ext cx="5745623" cy="214280"/>
          </a:xfrm>
          <a:prstGeom prst="roundRect">
            <a:avLst/>
          </a:prstGeom>
          <a:ln/>
        </p:spPr>
        <p:style>
          <a:lnRef idx="1">
            <a:schemeClr val="accent6"/>
          </a:lnRef>
          <a:fillRef idx="2">
            <a:schemeClr val="accent6"/>
          </a:fillRef>
          <a:effectRef idx="1">
            <a:schemeClr val="accent6"/>
          </a:effectRef>
          <a:fontRef idx="minor">
            <a:schemeClr val="dk1"/>
          </a:fontRef>
        </p:style>
        <p:txBody>
          <a:bodyPr lIns="91440" tIns="45720" rIns="91440" bIns="457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Finance System Replacement: Implementation Phase</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19" name="TextBox 18">
            <a:extLst>
              <a:ext uri="{FF2B5EF4-FFF2-40B4-BE49-F238E27FC236}">
                <a16:creationId xmlns:a16="http://schemas.microsoft.com/office/drawing/2014/main" id="{91B5E4E7-05EB-F847-9221-D6DA0BCC58BD}"/>
              </a:ext>
            </a:extLst>
          </p:cNvPr>
          <p:cNvSpPr txBox="1"/>
          <p:nvPr/>
        </p:nvSpPr>
        <p:spPr>
          <a:xfrm>
            <a:off x="8767725" y="6491134"/>
            <a:ext cx="39145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a:ln>
                  <a:noFill/>
                </a:ln>
                <a:solidFill>
                  <a:srgbClr val="4472C4">
                    <a:lumMod val="50000"/>
                  </a:srgbClr>
                </a:solidFill>
                <a:effectLst/>
                <a:uLnTx/>
                <a:uFillTx/>
                <a:latin typeface="Calibri" panose="020F0502020204030204"/>
                <a:ea typeface="+mn-ea"/>
                <a:cs typeface="+mn-cs"/>
              </a:rPr>
              <a:t>Key:</a:t>
            </a:r>
          </a:p>
        </p:txBody>
      </p:sp>
      <p:sp>
        <p:nvSpPr>
          <p:cNvPr id="20" name="TextBox 19">
            <a:extLst>
              <a:ext uri="{FF2B5EF4-FFF2-40B4-BE49-F238E27FC236}">
                <a16:creationId xmlns:a16="http://schemas.microsoft.com/office/drawing/2014/main" id="{F3C712DD-2BE8-FE42-80CB-FDB82922828E}"/>
              </a:ext>
            </a:extLst>
          </p:cNvPr>
          <p:cNvSpPr txBox="1"/>
          <p:nvPr/>
        </p:nvSpPr>
        <p:spPr>
          <a:xfrm>
            <a:off x="571041" y="6504724"/>
            <a:ext cx="3811471" cy="2308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Note: Timings are provisional and will be updated as they are confirmed.</a:t>
            </a:r>
          </a:p>
        </p:txBody>
      </p:sp>
      <p:sp>
        <p:nvSpPr>
          <p:cNvPr id="22" name="TextBox 21">
            <a:extLst>
              <a:ext uri="{FF2B5EF4-FFF2-40B4-BE49-F238E27FC236}">
                <a16:creationId xmlns:a16="http://schemas.microsoft.com/office/drawing/2014/main" id="{E1516730-A1F5-EF4B-8299-A9E4BEFB8293}"/>
              </a:ext>
            </a:extLst>
          </p:cNvPr>
          <p:cNvSpPr txBox="1"/>
          <p:nvPr/>
        </p:nvSpPr>
        <p:spPr>
          <a:xfrm>
            <a:off x="9374960" y="6483107"/>
            <a:ext cx="276084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Programme implementation milestone</a:t>
            </a:r>
          </a:p>
        </p:txBody>
      </p:sp>
      <p:cxnSp>
        <p:nvCxnSpPr>
          <p:cNvPr id="23" name="Straight Connector 22">
            <a:extLst>
              <a:ext uri="{FF2B5EF4-FFF2-40B4-BE49-F238E27FC236}">
                <a16:creationId xmlns:a16="http://schemas.microsoft.com/office/drawing/2014/main" id="{10E1E1C4-BFC1-3941-BC1D-47694A723724}"/>
              </a:ext>
            </a:extLst>
          </p:cNvPr>
          <p:cNvCxnSpPr>
            <a:cxnSpLocks/>
          </p:cNvCxnSpPr>
          <p:nvPr/>
        </p:nvCxnSpPr>
        <p:spPr>
          <a:xfrm>
            <a:off x="506010" y="6328628"/>
            <a:ext cx="11247120"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4" name="Rounded Rectangle 23">
            <a:extLst>
              <a:ext uri="{FF2B5EF4-FFF2-40B4-BE49-F238E27FC236}">
                <a16:creationId xmlns:a16="http://schemas.microsoft.com/office/drawing/2014/main" id="{E11B2F7E-C5C2-694F-9DB1-DCBFCDD7C1CE}"/>
              </a:ext>
            </a:extLst>
          </p:cNvPr>
          <p:cNvSpPr/>
          <p:nvPr/>
        </p:nvSpPr>
        <p:spPr>
          <a:xfrm>
            <a:off x="565801" y="3939104"/>
            <a:ext cx="2698377" cy="211507"/>
          </a:xfrm>
          <a:prstGeom prst="roundRect">
            <a:avLst/>
          </a:prstGeom>
          <a:ln/>
        </p:spPr>
        <p:style>
          <a:lnRef idx="1">
            <a:schemeClr val="accent5"/>
          </a:lnRef>
          <a:fillRef idx="2">
            <a:schemeClr val="accent5"/>
          </a:fillRef>
          <a:effectRef idx="1">
            <a:schemeClr val="accent5"/>
          </a:effectRef>
          <a:fontRef idx="minor">
            <a:schemeClr val="dk1"/>
          </a:fontRef>
        </p:style>
        <p:txBody>
          <a:bodyPr lIns="91440" tIns="45720" rIns="91440" bIns="457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West Cambridge Sharing: framework</a:t>
            </a:r>
          </a:p>
        </p:txBody>
      </p:sp>
      <p:sp>
        <p:nvSpPr>
          <p:cNvPr id="27" name="Rounded Rectangle 26">
            <a:extLst>
              <a:ext uri="{FF2B5EF4-FFF2-40B4-BE49-F238E27FC236}">
                <a16:creationId xmlns:a16="http://schemas.microsoft.com/office/drawing/2014/main" id="{E11B2F7E-C5C2-694F-9DB1-DCBFCDD7C1CE}"/>
              </a:ext>
            </a:extLst>
          </p:cNvPr>
          <p:cNvSpPr/>
          <p:nvPr/>
        </p:nvSpPr>
        <p:spPr>
          <a:xfrm>
            <a:off x="566475" y="4196633"/>
            <a:ext cx="1163949" cy="227774"/>
          </a:xfrm>
          <a:prstGeom prst="roundRect">
            <a:avLst/>
          </a:prstGeom>
          <a:ln/>
        </p:spPr>
        <p:style>
          <a:lnRef idx="1">
            <a:schemeClr val="accent5"/>
          </a:lnRef>
          <a:fillRef idx="2">
            <a:schemeClr val="accent5"/>
          </a:fillRef>
          <a:effectRef idx="1">
            <a:schemeClr val="accent5"/>
          </a:effectRef>
          <a:fontRef idx="minor">
            <a:schemeClr val="dk1"/>
          </a:fontRef>
        </p:style>
        <p:txBody>
          <a:bodyPr lIns="91440" tIns="45720" rIns="91440" bIns="457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RSoE: Survey</a:t>
            </a:r>
          </a:p>
        </p:txBody>
      </p:sp>
      <p:sp>
        <p:nvSpPr>
          <p:cNvPr id="28" name="Rounded Rectangle 27">
            <a:extLst>
              <a:ext uri="{FF2B5EF4-FFF2-40B4-BE49-F238E27FC236}">
                <a16:creationId xmlns:a16="http://schemas.microsoft.com/office/drawing/2014/main" id="{E11B2F7E-C5C2-694F-9DB1-DCBFCDD7C1CE}"/>
              </a:ext>
            </a:extLst>
          </p:cNvPr>
          <p:cNvSpPr/>
          <p:nvPr/>
        </p:nvSpPr>
        <p:spPr>
          <a:xfrm>
            <a:off x="1778188" y="4207185"/>
            <a:ext cx="1661444" cy="214559"/>
          </a:xfrm>
          <a:prstGeom prst="roundRect">
            <a:avLst/>
          </a:prstGeom>
          <a:ln/>
        </p:spPr>
        <p:style>
          <a:lnRef idx="1">
            <a:schemeClr val="accent5"/>
          </a:lnRef>
          <a:fillRef idx="2">
            <a:schemeClr val="accent5"/>
          </a:fillRef>
          <a:effectRef idx="1">
            <a:schemeClr val="accent5"/>
          </a:effectRef>
          <a:fontRef idx="minor">
            <a:schemeClr val="dk1"/>
          </a:fontRef>
        </p:style>
        <p:txBody>
          <a:bodyPr lIns="91440" tIns="45720" rIns="91440" bIns="457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RSoE: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Principles</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 and GH pilot</a:t>
            </a:r>
          </a:p>
        </p:txBody>
      </p:sp>
      <p:sp>
        <p:nvSpPr>
          <p:cNvPr id="29" name="Rounded Rectangle 28">
            <a:extLst>
              <a:ext uri="{FF2B5EF4-FFF2-40B4-BE49-F238E27FC236}">
                <a16:creationId xmlns:a16="http://schemas.microsoft.com/office/drawing/2014/main" id="{E11B2F7E-C5C2-694F-9DB1-DCBFCDD7C1CE}"/>
              </a:ext>
            </a:extLst>
          </p:cNvPr>
          <p:cNvSpPr/>
          <p:nvPr/>
        </p:nvSpPr>
        <p:spPr>
          <a:xfrm>
            <a:off x="3499246" y="4194902"/>
            <a:ext cx="1512025" cy="223046"/>
          </a:xfrm>
          <a:prstGeom prst="roundRect">
            <a:avLst/>
          </a:prstGeom>
          <a:ln/>
        </p:spPr>
        <p:style>
          <a:lnRef idx="1">
            <a:schemeClr val="accent5"/>
          </a:lnRef>
          <a:fillRef idx="2">
            <a:schemeClr val="accent5"/>
          </a:fillRef>
          <a:effectRef idx="1">
            <a:schemeClr val="accent5"/>
          </a:effectRef>
          <a:fontRef idx="minor">
            <a:schemeClr val="dk1"/>
          </a:fontRef>
        </p:style>
        <p:txBody>
          <a:bodyPr lIns="91440" tIns="45720" rIns="91440" bIns="4572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RSoE: GH Implementation</a:t>
            </a:r>
          </a:p>
        </p:txBody>
      </p:sp>
      <p:sp>
        <p:nvSpPr>
          <p:cNvPr id="30" name="Rounded Rectangle 29">
            <a:extLst>
              <a:ext uri="{FF2B5EF4-FFF2-40B4-BE49-F238E27FC236}">
                <a16:creationId xmlns:a16="http://schemas.microsoft.com/office/drawing/2014/main" id="{E11B2F7E-C5C2-694F-9DB1-DCBFCDD7C1CE}"/>
              </a:ext>
            </a:extLst>
          </p:cNvPr>
          <p:cNvSpPr/>
          <p:nvPr/>
        </p:nvSpPr>
        <p:spPr>
          <a:xfrm>
            <a:off x="551801" y="5271496"/>
            <a:ext cx="1752892" cy="195559"/>
          </a:xfrm>
          <a:prstGeom prst="roundRect">
            <a:avLst/>
          </a:prstGeom>
          <a:ln/>
        </p:spPr>
        <p:style>
          <a:lnRef idx="1">
            <a:schemeClr val="accent5"/>
          </a:lnRef>
          <a:fillRef idx="2">
            <a:schemeClr val="accent5"/>
          </a:fillRef>
          <a:effectRef idx="1">
            <a:schemeClr val="accent5"/>
          </a:effectRef>
          <a:fontRef idx="minor">
            <a:schemeClr val="dk1"/>
          </a:fontRef>
        </p:style>
        <p:txBody>
          <a:bodyPr lIns="91440" tIns="45720" rIns="91440" bIns="457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RPS: Phase 1</a:t>
            </a:r>
          </a:p>
        </p:txBody>
      </p:sp>
      <p:sp>
        <p:nvSpPr>
          <p:cNvPr id="31" name="Rounded Rectangle 30">
            <a:extLst>
              <a:ext uri="{FF2B5EF4-FFF2-40B4-BE49-F238E27FC236}">
                <a16:creationId xmlns:a16="http://schemas.microsoft.com/office/drawing/2014/main" id="{E11B2F7E-C5C2-694F-9DB1-DCBFCDD7C1CE}"/>
              </a:ext>
            </a:extLst>
          </p:cNvPr>
          <p:cNvSpPr/>
          <p:nvPr/>
        </p:nvSpPr>
        <p:spPr>
          <a:xfrm>
            <a:off x="2346551" y="5269437"/>
            <a:ext cx="1752892" cy="203701"/>
          </a:xfrm>
          <a:prstGeom prst="roundRect">
            <a:avLst/>
          </a:prstGeom>
          <a:ln/>
        </p:spPr>
        <p:style>
          <a:lnRef idx="1">
            <a:schemeClr val="accent5"/>
          </a:lnRef>
          <a:fillRef idx="2">
            <a:schemeClr val="accent5"/>
          </a:fillRef>
          <a:effectRef idx="1">
            <a:schemeClr val="accent5"/>
          </a:effectRef>
          <a:fontRef idx="minor">
            <a:schemeClr val="dk1"/>
          </a:fontRef>
        </p:style>
        <p:txBody>
          <a:bodyPr lIns="91440" tIns="45720" rIns="91440" bIns="457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RPS: Phase 2</a:t>
            </a:r>
          </a:p>
        </p:txBody>
      </p:sp>
      <p:sp>
        <p:nvSpPr>
          <p:cNvPr id="32" name="Rounded Rectangle 31">
            <a:extLst>
              <a:ext uri="{FF2B5EF4-FFF2-40B4-BE49-F238E27FC236}">
                <a16:creationId xmlns:a16="http://schemas.microsoft.com/office/drawing/2014/main" id="{E11B2F7E-C5C2-694F-9DB1-DCBFCDD7C1CE}"/>
              </a:ext>
            </a:extLst>
          </p:cNvPr>
          <p:cNvSpPr/>
          <p:nvPr/>
        </p:nvSpPr>
        <p:spPr>
          <a:xfrm>
            <a:off x="4160185" y="5277192"/>
            <a:ext cx="7350135" cy="210054"/>
          </a:xfrm>
          <a:prstGeom prst="roundRect">
            <a:avLst/>
          </a:prstGeom>
          <a:ln/>
        </p:spPr>
        <p:style>
          <a:lnRef idx="1">
            <a:schemeClr val="accent5"/>
          </a:lnRef>
          <a:fillRef idx="2">
            <a:schemeClr val="accent5"/>
          </a:fillRef>
          <a:effectRef idx="1">
            <a:schemeClr val="accent5"/>
          </a:effectRef>
          <a:fontRef idx="minor">
            <a:schemeClr val="dk1"/>
          </a:fontRef>
        </p:style>
        <p:txBody>
          <a:bodyPr lIns="91440" tIns="45720" rIns="91440" bIns="457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RPS: Subsequent phases</a:t>
            </a:r>
          </a:p>
        </p:txBody>
      </p:sp>
      <p:sp>
        <p:nvSpPr>
          <p:cNvPr id="35" name="Rounded Rectangle 34">
            <a:extLst>
              <a:ext uri="{FF2B5EF4-FFF2-40B4-BE49-F238E27FC236}">
                <a16:creationId xmlns:a16="http://schemas.microsoft.com/office/drawing/2014/main" id="{E11B2F7E-C5C2-694F-9DB1-DCBFCDD7C1CE}"/>
              </a:ext>
            </a:extLst>
          </p:cNvPr>
          <p:cNvSpPr/>
          <p:nvPr/>
        </p:nvSpPr>
        <p:spPr>
          <a:xfrm>
            <a:off x="566475" y="4731499"/>
            <a:ext cx="4918253" cy="205463"/>
          </a:xfrm>
          <a:prstGeom prst="roundRect">
            <a:avLst/>
          </a:prstGeom>
        </p:spPr>
        <p:style>
          <a:lnRef idx="1">
            <a:schemeClr val="accent5"/>
          </a:lnRef>
          <a:fillRef idx="2">
            <a:schemeClr val="accent5"/>
          </a:fillRef>
          <a:effectRef idx="1">
            <a:schemeClr val="accent5"/>
          </a:effectRef>
          <a:fontRef idx="minor">
            <a:schemeClr val="dk1"/>
          </a:fontRef>
        </p:style>
        <p:txBody>
          <a:bodyPr lIns="91440" tIns="45720" rIns="91440" bIns="457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Digital Workplace: hybrid working support (Cambridge Works, Reshaping our Estate)</a:t>
            </a:r>
          </a:p>
        </p:txBody>
      </p:sp>
      <p:sp>
        <p:nvSpPr>
          <p:cNvPr id="36" name="Rounded Rectangle 35">
            <a:extLst>
              <a:ext uri="{FF2B5EF4-FFF2-40B4-BE49-F238E27FC236}">
                <a16:creationId xmlns:a16="http://schemas.microsoft.com/office/drawing/2014/main" id="{E11B2F7E-C5C2-694F-9DB1-DCBFCDD7C1CE}"/>
              </a:ext>
            </a:extLst>
          </p:cNvPr>
          <p:cNvSpPr/>
          <p:nvPr/>
        </p:nvSpPr>
        <p:spPr>
          <a:xfrm>
            <a:off x="571041" y="5009902"/>
            <a:ext cx="6613151" cy="203433"/>
          </a:xfrm>
          <a:prstGeom prst="roundRect">
            <a:avLst/>
          </a:prstGeom>
        </p:spPr>
        <p:style>
          <a:lnRef idx="1">
            <a:schemeClr val="accent5"/>
          </a:lnRef>
          <a:fillRef idx="2">
            <a:schemeClr val="accent5"/>
          </a:fillRef>
          <a:effectRef idx="1">
            <a:schemeClr val="accent5"/>
          </a:effectRef>
          <a:fontRef idx="minor">
            <a:schemeClr val="dk1"/>
          </a:fontRef>
        </p:style>
        <p:txBody>
          <a:bodyPr lIns="91440" tIns="45720" rIns="91440" bIns="457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Digital Workplace: enabling infrastructure pilots, digital skills programme, digital policy improvement </a:t>
            </a:r>
          </a:p>
        </p:txBody>
      </p:sp>
      <p:sp>
        <p:nvSpPr>
          <p:cNvPr id="37" name="Rounded Rectangle 36">
            <a:extLst>
              <a:ext uri="{FF2B5EF4-FFF2-40B4-BE49-F238E27FC236}">
                <a16:creationId xmlns:a16="http://schemas.microsoft.com/office/drawing/2014/main" id="{E11B2F7E-C5C2-694F-9DB1-DCBFCDD7C1CE}"/>
              </a:ext>
            </a:extLst>
          </p:cNvPr>
          <p:cNvSpPr/>
          <p:nvPr/>
        </p:nvSpPr>
        <p:spPr>
          <a:xfrm>
            <a:off x="7201086" y="5007885"/>
            <a:ext cx="4579367" cy="211447"/>
          </a:xfrm>
          <a:prstGeom prst="roundRect">
            <a:avLst/>
          </a:prstGeom>
        </p:spPr>
        <p:style>
          <a:lnRef idx="1">
            <a:schemeClr val="accent5"/>
          </a:lnRef>
          <a:fillRef idx="2">
            <a:schemeClr val="accent5"/>
          </a:fillRef>
          <a:effectRef idx="1">
            <a:schemeClr val="accent5"/>
          </a:effectRef>
          <a:fontRef idx="minor">
            <a:schemeClr val="dk1"/>
          </a:fontRef>
        </p:style>
        <p:txBody>
          <a:bodyPr lIns="91440" tIns="45720" rIns="91440" bIns="457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Digital Workplace: BAU</a:t>
            </a:r>
          </a:p>
        </p:txBody>
      </p:sp>
      <p:sp>
        <p:nvSpPr>
          <p:cNvPr id="39" name="Rounded Rectangle 38">
            <a:extLst>
              <a:ext uri="{FF2B5EF4-FFF2-40B4-BE49-F238E27FC236}">
                <a16:creationId xmlns:a16="http://schemas.microsoft.com/office/drawing/2014/main" id="{E11B2F7E-C5C2-694F-9DB1-DCBFCDD7C1CE}"/>
              </a:ext>
            </a:extLst>
          </p:cNvPr>
          <p:cNvSpPr/>
          <p:nvPr/>
        </p:nvSpPr>
        <p:spPr>
          <a:xfrm>
            <a:off x="566475" y="4484531"/>
            <a:ext cx="2016191" cy="191893"/>
          </a:xfrm>
          <a:prstGeom prst="roundRect">
            <a:avLst/>
          </a:prstGeom>
          <a:ln/>
        </p:spPr>
        <p:style>
          <a:lnRef idx="1">
            <a:schemeClr val="accent5"/>
          </a:lnRef>
          <a:fillRef idx="2">
            <a:schemeClr val="accent5"/>
          </a:fillRef>
          <a:effectRef idx="1">
            <a:schemeClr val="accent5"/>
          </a:effectRef>
          <a:fontRef idx="minor">
            <a:schemeClr val="dk1"/>
          </a:fontRef>
        </p:style>
        <p:txBody>
          <a:bodyPr lIns="91440" tIns="45720" rIns="91440" bIns="457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CW: return to workplace</a:t>
            </a:r>
          </a:p>
        </p:txBody>
      </p:sp>
      <p:sp>
        <p:nvSpPr>
          <p:cNvPr id="40" name="Rounded Rectangle 39">
            <a:extLst>
              <a:ext uri="{FF2B5EF4-FFF2-40B4-BE49-F238E27FC236}">
                <a16:creationId xmlns:a16="http://schemas.microsoft.com/office/drawing/2014/main" id="{E11B2F7E-C5C2-694F-9DB1-DCBFCDD7C1CE}"/>
              </a:ext>
            </a:extLst>
          </p:cNvPr>
          <p:cNvSpPr/>
          <p:nvPr/>
        </p:nvSpPr>
        <p:spPr>
          <a:xfrm>
            <a:off x="549459" y="5533408"/>
            <a:ext cx="1713261" cy="201980"/>
          </a:xfrm>
          <a:prstGeom prst="roundRect">
            <a:avLst/>
          </a:prstGeom>
          <a:ln/>
        </p:spPr>
        <p:style>
          <a:lnRef idx="1">
            <a:schemeClr val="accent5"/>
          </a:lnRef>
          <a:fillRef idx="2">
            <a:schemeClr val="accent5"/>
          </a:fillRef>
          <a:effectRef idx="1">
            <a:schemeClr val="accent5"/>
          </a:effectRef>
          <a:fontRef idx="minor">
            <a:schemeClr val="dk1"/>
          </a:fontRef>
        </p:style>
        <p:txBody>
          <a:bodyPr lIns="91440" tIns="45720" rIns="91440" bIns="457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SOS: redeployment</a:t>
            </a:r>
          </a:p>
        </p:txBody>
      </p:sp>
      <p:sp>
        <p:nvSpPr>
          <p:cNvPr id="41" name="Rounded Rectangle 40">
            <a:extLst>
              <a:ext uri="{FF2B5EF4-FFF2-40B4-BE49-F238E27FC236}">
                <a16:creationId xmlns:a16="http://schemas.microsoft.com/office/drawing/2014/main" id="{E11B2F7E-C5C2-694F-9DB1-DCBFCDD7C1CE}"/>
              </a:ext>
            </a:extLst>
          </p:cNvPr>
          <p:cNvSpPr/>
          <p:nvPr/>
        </p:nvSpPr>
        <p:spPr>
          <a:xfrm>
            <a:off x="525569" y="6049948"/>
            <a:ext cx="11197605" cy="214050"/>
          </a:xfrm>
          <a:prstGeom prst="roundRect">
            <a:avLst/>
          </a:prstGeom>
          <a:ln/>
        </p:spPr>
        <p:style>
          <a:lnRef idx="1">
            <a:schemeClr val="accent5"/>
          </a:lnRef>
          <a:fillRef idx="2">
            <a:schemeClr val="accent5"/>
          </a:fillRef>
          <a:effectRef idx="1">
            <a:schemeClr val="accent5"/>
          </a:effectRef>
          <a:fontRef idx="minor">
            <a:schemeClr val="dk1"/>
          </a:fontRef>
        </p:style>
        <p:txBody>
          <a:bodyPr lIns="91440" tIns="45720" rIns="91440" bIns="457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panose="020F0502020204030204"/>
                <a:ea typeface="+mn-ea"/>
                <a:cs typeface="+mn-cs"/>
              </a:rPr>
              <a:t>Digital Acceleration Programme: timing TBC</a:t>
            </a:r>
          </a:p>
        </p:txBody>
      </p:sp>
      <p:sp>
        <p:nvSpPr>
          <p:cNvPr id="42" name="Rounded Rectangle 41">
            <a:extLst>
              <a:ext uri="{FF2B5EF4-FFF2-40B4-BE49-F238E27FC236}">
                <a16:creationId xmlns:a16="http://schemas.microsoft.com/office/drawing/2014/main" id="{E11B2F7E-C5C2-694F-9DB1-DCBFCDD7C1CE}"/>
              </a:ext>
            </a:extLst>
          </p:cNvPr>
          <p:cNvSpPr/>
          <p:nvPr/>
        </p:nvSpPr>
        <p:spPr>
          <a:xfrm>
            <a:off x="550013" y="5786285"/>
            <a:ext cx="1126515" cy="211388"/>
          </a:xfrm>
          <a:prstGeom prst="roundRect">
            <a:avLst/>
          </a:prstGeom>
          <a:ln/>
        </p:spPr>
        <p:style>
          <a:lnRef idx="1">
            <a:schemeClr val="accent5"/>
          </a:lnRef>
          <a:fillRef idx="2">
            <a:schemeClr val="accent5"/>
          </a:fillRef>
          <a:effectRef idx="1">
            <a:schemeClr val="accent5"/>
          </a:effectRef>
          <a:fontRef idx="minor">
            <a:schemeClr val="dk1"/>
          </a:fontRef>
        </p:style>
        <p:txBody>
          <a:bodyPr lIns="91440" tIns="45720" rIns="91440" bIns="457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ISR: strategy</a:t>
            </a:r>
          </a:p>
        </p:txBody>
      </p:sp>
      <p:sp>
        <p:nvSpPr>
          <p:cNvPr id="43" name="Rounded Rectangle 42">
            <a:extLst>
              <a:ext uri="{FF2B5EF4-FFF2-40B4-BE49-F238E27FC236}">
                <a16:creationId xmlns:a16="http://schemas.microsoft.com/office/drawing/2014/main" id="{E11B2F7E-C5C2-694F-9DB1-DCBFCDD7C1CE}"/>
              </a:ext>
            </a:extLst>
          </p:cNvPr>
          <p:cNvSpPr/>
          <p:nvPr/>
        </p:nvSpPr>
        <p:spPr>
          <a:xfrm>
            <a:off x="1702550" y="5786284"/>
            <a:ext cx="2130214" cy="213291"/>
          </a:xfrm>
          <a:prstGeom prst="roundRect">
            <a:avLst/>
          </a:prstGeom>
          <a:ln/>
        </p:spPr>
        <p:style>
          <a:lnRef idx="1">
            <a:schemeClr val="accent5"/>
          </a:lnRef>
          <a:fillRef idx="2">
            <a:schemeClr val="accent5"/>
          </a:fillRef>
          <a:effectRef idx="1">
            <a:schemeClr val="accent5"/>
          </a:effectRef>
          <a:fontRef idx="minor">
            <a:schemeClr val="dk1"/>
          </a:fontRef>
        </p:style>
        <p:txBody>
          <a:bodyPr lIns="91440" tIns="45720" rIns="91440" bIns="457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ISR: sustainability</a:t>
            </a:r>
          </a:p>
        </p:txBody>
      </p:sp>
      <p:sp>
        <p:nvSpPr>
          <p:cNvPr id="44" name="Rounded Rectangle 43">
            <a:extLst>
              <a:ext uri="{FF2B5EF4-FFF2-40B4-BE49-F238E27FC236}">
                <a16:creationId xmlns:a16="http://schemas.microsoft.com/office/drawing/2014/main" id="{E11B2F7E-C5C2-694F-9DB1-DCBFCDD7C1CE}"/>
              </a:ext>
            </a:extLst>
          </p:cNvPr>
          <p:cNvSpPr/>
          <p:nvPr/>
        </p:nvSpPr>
        <p:spPr>
          <a:xfrm>
            <a:off x="3871022" y="5790413"/>
            <a:ext cx="7938871" cy="220058"/>
          </a:xfrm>
          <a:prstGeom prst="roundRect">
            <a:avLst/>
          </a:prstGeom>
          <a:ln/>
        </p:spPr>
        <p:style>
          <a:lnRef idx="1">
            <a:schemeClr val="accent5"/>
          </a:lnRef>
          <a:fillRef idx="2">
            <a:schemeClr val="accent5"/>
          </a:fillRef>
          <a:effectRef idx="1">
            <a:schemeClr val="accent5"/>
          </a:effectRef>
          <a:fontRef idx="minor">
            <a:schemeClr val="dk1"/>
          </a:fontRef>
        </p:style>
        <p:txBody>
          <a:bodyPr lIns="91440" tIns="45720" rIns="91440" bIns="457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International Student Recruitment: BAU</a:t>
            </a:r>
          </a:p>
        </p:txBody>
      </p:sp>
      <p:sp>
        <p:nvSpPr>
          <p:cNvPr id="45" name="Rounded Rectangle 44">
            <a:extLst>
              <a:ext uri="{FF2B5EF4-FFF2-40B4-BE49-F238E27FC236}">
                <a16:creationId xmlns:a16="http://schemas.microsoft.com/office/drawing/2014/main" id="{E11B2F7E-C5C2-694F-9DB1-DCBFCDD7C1CE}"/>
              </a:ext>
            </a:extLst>
          </p:cNvPr>
          <p:cNvSpPr/>
          <p:nvPr/>
        </p:nvSpPr>
        <p:spPr>
          <a:xfrm>
            <a:off x="3322756" y="3943083"/>
            <a:ext cx="1108746" cy="209307"/>
          </a:xfrm>
          <a:prstGeom prst="roundRect">
            <a:avLst/>
          </a:prstGeom>
          <a:ln/>
        </p:spPr>
        <p:style>
          <a:lnRef idx="1">
            <a:schemeClr val="accent5"/>
          </a:lnRef>
          <a:fillRef idx="2">
            <a:schemeClr val="accent5"/>
          </a:fillRef>
          <a:effectRef idx="1">
            <a:schemeClr val="accent5"/>
          </a:effectRef>
          <a:fontRef idx="minor">
            <a:schemeClr val="dk1"/>
          </a:fontRef>
        </p:style>
        <p:txBody>
          <a:bodyPr lIns="91440" tIns="45720" rIns="91440" bIns="457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WCS: pilots</a:t>
            </a:r>
          </a:p>
        </p:txBody>
      </p:sp>
      <p:sp>
        <p:nvSpPr>
          <p:cNvPr id="46" name="Rounded Rectangle 45">
            <a:extLst>
              <a:ext uri="{FF2B5EF4-FFF2-40B4-BE49-F238E27FC236}">
                <a16:creationId xmlns:a16="http://schemas.microsoft.com/office/drawing/2014/main" id="{E11B2F7E-C5C2-694F-9DB1-DCBFCDD7C1CE}"/>
              </a:ext>
            </a:extLst>
          </p:cNvPr>
          <p:cNvSpPr/>
          <p:nvPr/>
        </p:nvSpPr>
        <p:spPr>
          <a:xfrm>
            <a:off x="4458835" y="3934311"/>
            <a:ext cx="764910" cy="213518"/>
          </a:xfrm>
          <a:prstGeom prst="roundRect">
            <a:avLst/>
          </a:prstGeom>
          <a:ln/>
        </p:spPr>
        <p:style>
          <a:lnRef idx="1">
            <a:schemeClr val="accent5"/>
          </a:lnRef>
          <a:fillRef idx="2">
            <a:schemeClr val="accent5"/>
          </a:fillRef>
          <a:effectRef idx="1">
            <a:schemeClr val="accent5"/>
          </a:effectRef>
          <a:fontRef idx="minor">
            <a:schemeClr val="dk1"/>
          </a:fontRef>
        </p:style>
        <p:txBody>
          <a:bodyPr lIns="91440" tIns="45720" rIns="91440" bIns="457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Stratocore</a:t>
            </a:r>
          </a:p>
        </p:txBody>
      </p:sp>
      <p:sp>
        <p:nvSpPr>
          <p:cNvPr id="48" name="Rounded Rectangle 47">
            <a:extLst>
              <a:ext uri="{FF2B5EF4-FFF2-40B4-BE49-F238E27FC236}">
                <a16:creationId xmlns:a16="http://schemas.microsoft.com/office/drawing/2014/main" id="{E11B2F7E-C5C2-694F-9DB1-DCBFCDD7C1CE}"/>
              </a:ext>
            </a:extLst>
          </p:cNvPr>
          <p:cNvSpPr/>
          <p:nvPr/>
        </p:nvSpPr>
        <p:spPr>
          <a:xfrm>
            <a:off x="2304693" y="5536697"/>
            <a:ext cx="3678703" cy="189275"/>
          </a:xfrm>
          <a:prstGeom prst="roundRect">
            <a:avLst/>
          </a:prstGeom>
          <a:ln/>
        </p:spPr>
        <p:style>
          <a:lnRef idx="1">
            <a:schemeClr val="accent5"/>
          </a:lnRef>
          <a:fillRef idx="2">
            <a:schemeClr val="accent5"/>
          </a:fillRef>
          <a:effectRef idx="1">
            <a:schemeClr val="accent5"/>
          </a:effectRef>
          <a:fontRef idx="minor">
            <a:schemeClr val="dk1"/>
          </a:fontRef>
        </p:style>
        <p:txBody>
          <a:bodyPr lIns="91440" tIns="45720" rIns="91440" bIns="457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Supporting Our Staff: mutual respect and grievance</a:t>
            </a:r>
          </a:p>
        </p:txBody>
      </p:sp>
      <p:sp>
        <p:nvSpPr>
          <p:cNvPr id="49" name="Rounded Rectangle 48">
            <a:extLst>
              <a:ext uri="{FF2B5EF4-FFF2-40B4-BE49-F238E27FC236}">
                <a16:creationId xmlns:a16="http://schemas.microsoft.com/office/drawing/2014/main" id="{E11B2F7E-C5C2-694F-9DB1-DCBFCDD7C1CE}"/>
              </a:ext>
            </a:extLst>
          </p:cNvPr>
          <p:cNvSpPr/>
          <p:nvPr/>
        </p:nvSpPr>
        <p:spPr>
          <a:xfrm>
            <a:off x="5290474" y="3919443"/>
            <a:ext cx="6102807" cy="216482"/>
          </a:xfrm>
          <a:prstGeom prst="roundRect">
            <a:avLst/>
          </a:prstGeom>
          <a:ln/>
        </p:spPr>
        <p:style>
          <a:lnRef idx="1">
            <a:schemeClr val="accent5"/>
          </a:lnRef>
          <a:fillRef idx="2">
            <a:schemeClr val="accent5"/>
          </a:fillRef>
          <a:effectRef idx="1">
            <a:schemeClr val="accent5"/>
          </a:effectRef>
          <a:fontRef idx="minor">
            <a:schemeClr val="dk1"/>
          </a:fontRef>
        </p:style>
        <p:txBody>
          <a:bodyPr lIns="91440" tIns="45720" rIns="91440" bIns="457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West Cambridge Sharing: broader roll out</a:t>
            </a:r>
          </a:p>
        </p:txBody>
      </p:sp>
      <p:sp>
        <p:nvSpPr>
          <p:cNvPr id="50" name="Rounded Rectangle 49">
            <a:extLst>
              <a:ext uri="{FF2B5EF4-FFF2-40B4-BE49-F238E27FC236}">
                <a16:creationId xmlns:a16="http://schemas.microsoft.com/office/drawing/2014/main" id="{E11B2F7E-C5C2-694F-9DB1-DCBFCDD7C1CE}"/>
              </a:ext>
            </a:extLst>
          </p:cNvPr>
          <p:cNvSpPr/>
          <p:nvPr/>
        </p:nvSpPr>
        <p:spPr>
          <a:xfrm>
            <a:off x="2621163" y="4487843"/>
            <a:ext cx="3344991" cy="181946"/>
          </a:xfrm>
          <a:prstGeom prst="roundRect">
            <a:avLst/>
          </a:prstGeom>
        </p:spPr>
        <p:style>
          <a:lnRef idx="1">
            <a:schemeClr val="accent5"/>
          </a:lnRef>
          <a:fillRef idx="2">
            <a:schemeClr val="accent5"/>
          </a:fillRef>
          <a:effectRef idx="1">
            <a:schemeClr val="accent5"/>
          </a:effectRef>
          <a:fontRef idx="minor">
            <a:schemeClr val="dk1"/>
          </a:fontRef>
        </p:style>
        <p:txBody>
          <a:bodyPr lIns="91440" tIns="45720" rIns="91440" bIns="457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Cambridge Works: policy, listening and learning</a:t>
            </a:r>
          </a:p>
        </p:txBody>
      </p:sp>
      <p:sp>
        <p:nvSpPr>
          <p:cNvPr id="51" name="Rounded Rectangle 50">
            <a:extLst>
              <a:ext uri="{FF2B5EF4-FFF2-40B4-BE49-F238E27FC236}">
                <a16:creationId xmlns:a16="http://schemas.microsoft.com/office/drawing/2014/main" id="{E11B2F7E-C5C2-694F-9DB1-DCBFCDD7C1CE}"/>
              </a:ext>
            </a:extLst>
          </p:cNvPr>
          <p:cNvSpPr/>
          <p:nvPr/>
        </p:nvSpPr>
        <p:spPr>
          <a:xfrm>
            <a:off x="6008309" y="4479178"/>
            <a:ext cx="5835554" cy="183604"/>
          </a:xfrm>
          <a:prstGeom prst="roundRect">
            <a:avLst/>
          </a:prstGeom>
        </p:spPr>
        <p:style>
          <a:lnRef idx="1">
            <a:schemeClr val="accent5"/>
          </a:lnRef>
          <a:fillRef idx="2">
            <a:schemeClr val="accent5"/>
          </a:fillRef>
          <a:effectRef idx="1">
            <a:schemeClr val="accent5"/>
          </a:effectRef>
          <a:fontRef idx="minor">
            <a:schemeClr val="dk1"/>
          </a:fontRef>
        </p:style>
        <p:txBody>
          <a:bodyPr lIns="91440" tIns="45720" rIns="91440" bIns="457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Cambridge Works: BAU</a:t>
            </a:r>
          </a:p>
        </p:txBody>
      </p:sp>
      <p:sp>
        <p:nvSpPr>
          <p:cNvPr id="62" name="Rounded Rectangle 61">
            <a:extLst>
              <a:ext uri="{FF2B5EF4-FFF2-40B4-BE49-F238E27FC236}">
                <a16:creationId xmlns:a16="http://schemas.microsoft.com/office/drawing/2014/main" id="{CA8E25D9-34C4-D94A-8152-24C6BE36EC75}"/>
              </a:ext>
            </a:extLst>
          </p:cNvPr>
          <p:cNvSpPr/>
          <p:nvPr/>
        </p:nvSpPr>
        <p:spPr>
          <a:xfrm>
            <a:off x="3267835" y="2575014"/>
            <a:ext cx="4844076" cy="213946"/>
          </a:xfrm>
          <a:prstGeom prst="roundRect">
            <a:avLst/>
          </a:prstGeom>
          <a:ln/>
        </p:spPr>
        <p:style>
          <a:lnRef idx="1">
            <a:schemeClr val="accent4"/>
          </a:lnRef>
          <a:fillRef idx="2">
            <a:schemeClr val="accent4"/>
          </a:fillRef>
          <a:effectRef idx="1">
            <a:schemeClr val="accent4"/>
          </a:effectRef>
          <a:fontRef idx="minor">
            <a:schemeClr val="dk1"/>
          </a:fontRef>
        </p:style>
        <p:txBody>
          <a:bodyPr lIns="91440" tIns="45720" rIns="91440" bIns="457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Implementation Phase 1</a:t>
            </a:r>
            <a:endParaRPr kumimoji="0" lang="en-US" sz="10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p:txBody>
      </p:sp>
      <p:sp>
        <p:nvSpPr>
          <p:cNvPr id="63" name="Rounded Rectangle 62">
            <a:extLst>
              <a:ext uri="{FF2B5EF4-FFF2-40B4-BE49-F238E27FC236}">
                <a16:creationId xmlns:a16="http://schemas.microsoft.com/office/drawing/2014/main" id="{078A3524-CB0F-B049-8251-ABF885534EB5}"/>
              </a:ext>
            </a:extLst>
          </p:cNvPr>
          <p:cNvSpPr/>
          <p:nvPr/>
        </p:nvSpPr>
        <p:spPr>
          <a:xfrm>
            <a:off x="522314" y="2574382"/>
            <a:ext cx="2707817" cy="211329"/>
          </a:xfrm>
          <a:prstGeom prst="roundRect">
            <a:avLst/>
          </a:prstGeom>
          <a:ln/>
        </p:spPr>
        <p:style>
          <a:lnRef idx="1">
            <a:schemeClr val="accent4"/>
          </a:lnRef>
          <a:fillRef idx="2">
            <a:schemeClr val="accent4"/>
          </a:fillRef>
          <a:effectRef idx="1">
            <a:schemeClr val="accent4"/>
          </a:effectRef>
          <a:fontRef idx="minor">
            <a:schemeClr val="dk1"/>
          </a:fontRef>
        </p:style>
        <p:txBody>
          <a:bodyPr lIns="91440" tIns="45720" rIns="91440" bIns="457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HR Processes and Systems: Preparation Phase</a:t>
            </a:r>
          </a:p>
        </p:txBody>
      </p:sp>
      <p:sp>
        <p:nvSpPr>
          <p:cNvPr id="65" name="Rounded Rectangle 64">
            <a:extLst>
              <a:ext uri="{FF2B5EF4-FFF2-40B4-BE49-F238E27FC236}">
                <a16:creationId xmlns:a16="http://schemas.microsoft.com/office/drawing/2014/main" id="{CA8E25D9-34C4-D94A-8152-24C6BE36EC75}"/>
              </a:ext>
            </a:extLst>
          </p:cNvPr>
          <p:cNvSpPr/>
          <p:nvPr/>
        </p:nvSpPr>
        <p:spPr>
          <a:xfrm>
            <a:off x="8186122" y="2556410"/>
            <a:ext cx="1662870" cy="218853"/>
          </a:xfrm>
          <a:prstGeom prst="roundRect">
            <a:avLst/>
          </a:prstGeom>
          <a:ln/>
        </p:spPr>
        <p:style>
          <a:lnRef idx="1">
            <a:schemeClr val="accent4"/>
          </a:lnRef>
          <a:fillRef idx="2">
            <a:schemeClr val="accent4"/>
          </a:fillRef>
          <a:effectRef idx="1">
            <a:schemeClr val="accent4"/>
          </a:effectRef>
          <a:fontRef idx="minor">
            <a:schemeClr val="dk1"/>
          </a:fontRef>
        </p:style>
        <p:txBody>
          <a:bodyPr lIns="91440" tIns="45720" rIns="91440" bIns="457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Implementation Phase 2</a:t>
            </a:r>
            <a:endParaRPr kumimoji="0" lang="en-US" sz="10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p:txBody>
      </p:sp>
      <p:sp>
        <p:nvSpPr>
          <p:cNvPr id="66" name="Rounded Rectangle 65">
            <a:extLst>
              <a:ext uri="{FF2B5EF4-FFF2-40B4-BE49-F238E27FC236}">
                <a16:creationId xmlns:a16="http://schemas.microsoft.com/office/drawing/2014/main" id="{CA8E25D9-34C4-D94A-8152-24C6BE36EC75}"/>
              </a:ext>
            </a:extLst>
          </p:cNvPr>
          <p:cNvSpPr/>
          <p:nvPr/>
        </p:nvSpPr>
        <p:spPr>
          <a:xfrm>
            <a:off x="9899606" y="2564591"/>
            <a:ext cx="1880847" cy="213948"/>
          </a:xfrm>
          <a:prstGeom prst="roundRect">
            <a:avLst/>
          </a:prstGeom>
          <a:ln/>
        </p:spPr>
        <p:style>
          <a:lnRef idx="1">
            <a:schemeClr val="accent4"/>
          </a:lnRef>
          <a:fillRef idx="2">
            <a:schemeClr val="accent4"/>
          </a:fillRef>
          <a:effectRef idx="1">
            <a:schemeClr val="accent4"/>
          </a:effectRef>
          <a:fontRef idx="minor">
            <a:schemeClr val="dk1"/>
          </a:fontRef>
        </p:style>
        <p:txBody>
          <a:bodyPr lIns="91440" tIns="45720" rIns="91440" bIns="457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BAU</a:t>
            </a:r>
            <a:endParaRPr kumimoji="0" lang="en-US" sz="10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p:txBody>
      </p:sp>
      <p:sp>
        <p:nvSpPr>
          <p:cNvPr id="68" name="Rounded Rectangle 129">
            <a:extLst>
              <a:ext uri="{FF2B5EF4-FFF2-40B4-BE49-F238E27FC236}">
                <a16:creationId xmlns:a16="http://schemas.microsoft.com/office/drawing/2014/main" id="{9BE1DA28-C2DE-4EBD-A150-45EFBD2B57A0}"/>
              </a:ext>
            </a:extLst>
          </p:cNvPr>
          <p:cNvSpPr/>
          <p:nvPr/>
        </p:nvSpPr>
        <p:spPr>
          <a:xfrm>
            <a:off x="1503813" y="2822844"/>
            <a:ext cx="3234172" cy="211329"/>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Casual Workforce Mgt Implementation</a:t>
            </a:r>
          </a:p>
        </p:txBody>
      </p:sp>
      <p:sp>
        <p:nvSpPr>
          <p:cNvPr id="70" name="Rounded Rectangle 69">
            <a:extLst>
              <a:ext uri="{FF2B5EF4-FFF2-40B4-BE49-F238E27FC236}">
                <a16:creationId xmlns:a16="http://schemas.microsoft.com/office/drawing/2014/main" id="{E11B2F7E-C5C2-694F-9DB1-DCBFCDD7C1CE}"/>
              </a:ext>
            </a:extLst>
          </p:cNvPr>
          <p:cNvSpPr/>
          <p:nvPr/>
        </p:nvSpPr>
        <p:spPr>
          <a:xfrm>
            <a:off x="550098" y="3136224"/>
            <a:ext cx="6660127" cy="217997"/>
          </a:xfrm>
          <a:prstGeom prst="roundRect">
            <a:avLst/>
          </a:prstGeom>
          <a:ln/>
        </p:spPr>
        <p:style>
          <a:lnRef idx="1">
            <a:schemeClr val="accent2"/>
          </a:lnRef>
          <a:fillRef idx="2">
            <a:schemeClr val="accent2"/>
          </a:fillRef>
          <a:effectRef idx="1">
            <a:schemeClr val="accent2"/>
          </a:effectRef>
          <a:fontRef idx="minor">
            <a:schemeClr val="dk1"/>
          </a:fontRef>
        </p:style>
        <p:txBody>
          <a:bodyPr lIns="91440" tIns="45720" rIns="91440" bIns="457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Phase 1: Grant Management Support Delivery </a:t>
            </a:r>
          </a:p>
        </p:txBody>
      </p:sp>
      <p:sp>
        <p:nvSpPr>
          <p:cNvPr id="71" name="Rounded Rectangle 70">
            <a:extLst>
              <a:ext uri="{FF2B5EF4-FFF2-40B4-BE49-F238E27FC236}">
                <a16:creationId xmlns:a16="http://schemas.microsoft.com/office/drawing/2014/main" id="{DF5152D4-EAB0-104A-9B40-2567D1728BC6}"/>
              </a:ext>
            </a:extLst>
          </p:cNvPr>
          <p:cNvSpPr/>
          <p:nvPr/>
        </p:nvSpPr>
        <p:spPr>
          <a:xfrm>
            <a:off x="4198141" y="3393317"/>
            <a:ext cx="4455493" cy="195105"/>
          </a:xfrm>
          <a:prstGeom prst="roundRect">
            <a:avLst/>
          </a:prstGeom>
          <a:ln/>
        </p:spPr>
        <p:style>
          <a:lnRef idx="1">
            <a:schemeClr val="accent2"/>
          </a:lnRef>
          <a:fillRef idx="2">
            <a:schemeClr val="accent2"/>
          </a:fillRef>
          <a:effectRef idx="1">
            <a:schemeClr val="accent2"/>
          </a:effectRef>
          <a:fontRef idx="minor">
            <a:schemeClr val="dk1"/>
          </a:fontRef>
        </p:style>
        <p:txBody>
          <a:bodyPr lIns="91440" tIns="45720" rIns="91440" bIns="457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Phase 2: Implementation (Data Infrastructure)</a:t>
            </a:r>
            <a:endParaRPr kumimoji="0" lang="en-US" sz="10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p:txBody>
      </p:sp>
      <p:sp>
        <p:nvSpPr>
          <p:cNvPr id="72" name="Rounded Rectangle 71">
            <a:extLst>
              <a:ext uri="{FF2B5EF4-FFF2-40B4-BE49-F238E27FC236}">
                <a16:creationId xmlns:a16="http://schemas.microsoft.com/office/drawing/2014/main" id="{DF5152D4-EAB0-104A-9B40-2567D1728BC6}"/>
              </a:ext>
            </a:extLst>
          </p:cNvPr>
          <p:cNvSpPr/>
          <p:nvPr/>
        </p:nvSpPr>
        <p:spPr>
          <a:xfrm>
            <a:off x="6057695" y="3623235"/>
            <a:ext cx="5786168" cy="197823"/>
          </a:xfrm>
          <a:prstGeom prst="roundRect">
            <a:avLst/>
          </a:prstGeom>
          <a:ln/>
        </p:spPr>
        <p:style>
          <a:lnRef idx="1">
            <a:schemeClr val="accent2"/>
          </a:lnRef>
          <a:fillRef idx="2">
            <a:schemeClr val="accent2"/>
          </a:fillRef>
          <a:effectRef idx="1">
            <a:schemeClr val="accent2"/>
          </a:effectRef>
          <a:fontRef idx="minor">
            <a:schemeClr val="dk1"/>
          </a:fontRef>
        </p:style>
        <p:txBody>
          <a:bodyPr lIns="91440" tIns="45720" rIns="91440" bIns="457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Future Phases  - </a:t>
            </a:r>
            <a:r>
              <a:rPr kumimoji="0" lang="en-US" sz="1000" b="0" i="0" u="none" strike="noStrike" kern="1200" cap="none" spc="0" normalizeH="0" baseline="0" noProof="0" err="1">
                <a:ln>
                  <a:noFill/>
                </a:ln>
                <a:solidFill>
                  <a:prstClr val="black"/>
                </a:solidFill>
                <a:effectLst/>
                <a:uLnTx/>
                <a:uFillTx/>
                <a:latin typeface="Calibri" panose="020F0502020204030204"/>
                <a:ea typeface="+mn-ea"/>
                <a:cs typeface="+mn-cs"/>
              </a:rPr>
              <a:t>tbd</a:t>
            </a:r>
            <a:endParaRPr kumimoji="0" lang="en-US" sz="10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p:txBody>
      </p:sp>
      <p:sp>
        <p:nvSpPr>
          <p:cNvPr id="73" name="Rounded Rectangle 72">
            <a:extLst>
              <a:ext uri="{FF2B5EF4-FFF2-40B4-BE49-F238E27FC236}">
                <a16:creationId xmlns:a16="http://schemas.microsoft.com/office/drawing/2014/main" id="{41D6AB39-BDB9-1742-A0C5-53290F8B5686}"/>
              </a:ext>
            </a:extLst>
          </p:cNvPr>
          <p:cNvSpPr/>
          <p:nvPr/>
        </p:nvSpPr>
        <p:spPr>
          <a:xfrm>
            <a:off x="7242167" y="3139506"/>
            <a:ext cx="4592611" cy="217997"/>
          </a:xfrm>
          <a:prstGeom prst="roundRect">
            <a:avLst/>
          </a:prstGeom>
          <a:ln/>
        </p:spPr>
        <p:style>
          <a:lnRef idx="1">
            <a:schemeClr val="accent2"/>
          </a:lnRef>
          <a:fillRef idx="2">
            <a:schemeClr val="accent2"/>
          </a:fillRef>
          <a:effectRef idx="1">
            <a:schemeClr val="accent2"/>
          </a:effectRef>
          <a:fontRef idx="minor">
            <a:schemeClr val="dk1"/>
          </a:fontRef>
        </p:style>
        <p:txBody>
          <a:bodyPr lIns="91440" tIns="45720" rIns="91440" bIns="457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Phase 1: Grant Management Support: BAU</a:t>
            </a:r>
          </a:p>
        </p:txBody>
      </p:sp>
      <p:sp>
        <p:nvSpPr>
          <p:cNvPr id="74" name="Rounded Rectangle 73">
            <a:extLst>
              <a:ext uri="{FF2B5EF4-FFF2-40B4-BE49-F238E27FC236}">
                <a16:creationId xmlns:a16="http://schemas.microsoft.com/office/drawing/2014/main" id="{64EBF181-68CA-CC4D-8E15-360BA0DAC16F}"/>
              </a:ext>
            </a:extLst>
          </p:cNvPr>
          <p:cNvSpPr/>
          <p:nvPr/>
        </p:nvSpPr>
        <p:spPr>
          <a:xfrm>
            <a:off x="8695607" y="3384959"/>
            <a:ext cx="3148256" cy="204983"/>
          </a:xfrm>
          <a:prstGeom prst="roundRect">
            <a:avLst/>
          </a:prstGeom>
          <a:ln/>
        </p:spPr>
        <p:style>
          <a:lnRef idx="1">
            <a:schemeClr val="accent2"/>
          </a:lnRef>
          <a:fillRef idx="2">
            <a:schemeClr val="accent2"/>
          </a:fillRef>
          <a:effectRef idx="1">
            <a:schemeClr val="accent2"/>
          </a:effectRef>
          <a:fontRef idx="minor">
            <a:schemeClr val="dk1"/>
          </a:fontRef>
        </p:style>
        <p:txBody>
          <a:bodyPr lIns="91440" tIns="45720" rIns="91440" bIns="457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Phase 2: Implementation (Data Infrastructure): BAU</a:t>
            </a:r>
            <a:endParaRPr kumimoji="0" lang="en-US" sz="10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p:txBody>
      </p:sp>
      <p:sp>
        <p:nvSpPr>
          <p:cNvPr id="75" name="5-Point Star 74"/>
          <p:cNvSpPr/>
          <p:nvPr/>
        </p:nvSpPr>
        <p:spPr>
          <a:xfrm>
            <a:off x="9144299" y="6459580"/>
            <a:ext cx="257954" cy="283041"/>
          </a:xfrm>
          <a:prstGeom prst="star5">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5-Point Star 75"/>
          <p:cNvSpPr/>
          <p:nvPr/>
        </p:nvSpPr>
        <p:spPr>
          <a:xfrm>
            <a:off x="5842678" y="1300153"/>
            <a:ext cx="257954" cy="283041"/>
          </a:xfrm>
          <a:prstGeom prst="star5">
            <a:avLst/>
          </a:prstGeom>
          <a:solidFill>
            <a:srgbClr val="FF0000"/>
          </a:solidFill>
          <a:ln>
            <a:solidFill>
              <a:srgbClr val="C00000"/>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5-Point Star 76"/>
          <p:cNvSpPr/>
          <p:nvPr/>
        </p:nvSpPr>
        <p:spPr>
          <a:xfrm>
            <a:off x="11494806" y="1275432"/>
            <a:ext cx="257954" cy="283041"/>
          </a:xfrm>
          <a:prstGeom prst="star5">
            <a:avLst/>
          </a:prstGeom>
          <a:solidFill>
            <a:srgbClr val="FF0000"/>
          </a:solidFill>
          <a:ln>
            <a:solidFill>
              <a:srgbClr val="C00000"/>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5-Point Star 79"/>
          <p:cNvSpPr/>
          <p:nvPr/>
        </p:nvSpPr>
        <p:spPr>
          <a:xfrm>
            <a:off x="8097879" y="2518365"/>
            <a:ext cx="257954" cy="283041"/>
          </a:xfrm>
          <a:prstGeom prst="star5">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5-Point Star 80"/>
          <p:cNvSpPr/>
          <p:nvPr/>
        </p:nvSpPr>
        <p:spPr>
          <a:xfrm>
            <a:off x="4646266" y="2758827"/>
            <a:ext cx="257954" cy="283041"/>
          </a:xfrm>
          <a:prstGeom prst="star5">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5-Point Star 81"/>
          <p:cNvSpPr/>
          <p:nvPr/>
        </p:nvSpPr>
        <p:spPr>
          <a:xfrm>
            <a:off x="9854652" y="2549706"/>
            <a:ext cx="257954" cy="283041"/>
          </a:xfrm>
          <a:prstGeom prst="star5">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5-Point Star 82"/>
          <p:cNvSpPr/>
          <p:nvPr/>
        </p:nvSpPr>
        <p:spPr>
          <a:xfrm>
            <a:off x="1549691" y="5740769"/>
            <a:ext cx="257954" cy="283041"/>
          </a:xfrm>
          <a:prstGeom prst="star5">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5-Point Star 83"/>
          <p:cNvSpPr/>
          <p:nvPr/>
        </p:nvSpPr>
        <p:spPr>
          <a:xfrm>
            <a:off x="5809561" y="5369874"/>
            <a:ext cx="257954" cy="283041"/>
          </a:xfrm>
          <a:prstGeom prst="star5">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5-Point Star 84"/>
          <p:cNvSpPr/>
          <p:nvPr/>
        </p:nvSpPr>
        <p:spPr>
          <a:xfrm>
            <a:off x="2148986" y="5492877"/>
            <a:ext cx="257954" cy="283041"/>
          </a:xfrm>
          <a:prstGeom prst="star5">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5-Point Star 85"/>
          <p:cNvSpPr/>
          <p:nvPr/>
        </p:nvSpPr>
        <p:spPr>
          <a:xfrm>
            <a:off x="5860024" y="4413537"/>
            <a:ext cx="257954" cy="283041"/>
          </a:xfrm>
          <a:prstGeom prst="star5">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5-Point Star 89"/>
          <p:cNvSpPr/>
          <p:nvPr/>
        </p:nvSpPr>
        <p:spPr>
          <a:xfrm>
            <a:off x="5158303" y="3886645"/>
            <a:ext cx="257954" cy="283041"/>
          </a:xfrm>
          <a:prstGeom prst="star5">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ounded Rectangle 91">
            <a:extLst>
              <a:ext uri="{FF2B5EF4-FFF2-40B4-BE49-F238E27FC236}">
                <a16:creationId xmlns:a16="http://schemas.microsoft.com/office/drawing/2014/main" id="{E11B2F7E-C5C2-694F-9DB1-DCBFCDD7C1CE}"/>
              </a:ext>
            </a:extLst>
          </p:cNvPr>
          <p:cNvSpPr/>
          <p:nvPr/>
        </p:nvSpPr>
        <p:spPr>
          <a:xfrm>
            <a:off x="483352" y="1660816"/>
            <a:ext cx="2169487" cy="213558"/>
          </a:xfrm>
          <a:prstGeom prst="roundRect">
            <a:avLst/>
          </a:prstGeom>
          <a:ln/>
        </p:spPr>
        <p:style>
          <a:lnRef idx="1">
            <a:schemeClr val="accent6"/>
          </a:lnRef>
          <a:fillRef idx="2">
            <a:schemeClr val="accent6"/>
          </a:fillRef>
          <a:effectRef idx="1">
            <a:schemeClr val="accent6"/>
          </a:effectRef>
          <a:fontRef idx="minor">
            <a:schemeClr val="dk1"/>
          </a:fontRef>
        </p:style>
        <p:txBody>
          <a:bodyPr lIns="91440" tIns="45720" rIns="91440" bIns="457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EFT: prototype</a:t>
            </a:r>
          </a:p>
        </p:txBody>
      </p:sp>
      <p:sp>
        <p:nvSpPr>
          <p:cNvPr id="93" name="Rounded Rectangle 92">
            <a:extLst>
              <a:ext uri="{FF2B5EF4-FFF2-40B4-BE49-F238E27FC236}">
                <a16:creationId xmlns:a16="http://schemas.microsoft.com/office/drawing/2014/main" id="{E11B2F7E-C5C2-694F-9DB1-DCBFCDD7C1CE}"/>
              </a:ext>
            </a:extLst>
          </p:cNvPr>
          <p:cNvSpPr/>
          <p:nvPr/>
        </p:nvSpPr>
        <p:spPr>
          <a:xfrm>
            <a:off x="2727568" y="1662291"/>
            <a:ext cx="1109211" cy="202987"/>
          </a:xfrm>
          <a:prstGeom prst="roundRect">
            <a:avLst/>
          </a:prstGeom>
          <a:ln/>
        </p:spPr>
        <p:style>
          <a:lnRef idx="1">
            <a:schemeClr val="accent6"/>
          </a:lnRef>
          <a:fillRef idx="2">
            <a:schemeClr val="accent6"/>
          </a:fillRef>
          <a:effectRef idx="1">
            <a:schemeClr val="accent6"/>
          </a:effectRef>
          <a:fontRef idx="minor">
            <a:schemeClr val="dk1"/>
          </a:fontRef>
        </p:style>
        <p:txBody>
          <a:bodyPr lIns="91440" tIns="45720" rIns="91440" bIns="457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EFT: consultation</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94" name="Rounded Rectangle 93">
            <a:extLst>
              <a:ext uri="{FF2B5EF4-FFF2-40B4-BE49-F238E27FC236}">
                <a16:creationId xmlns:a16="http://schemas.microsoft.com/office/drawing/2014/main" id="{E11B2F7E-C5C2-694F-9DB1-DCBFCDD7C1CE}"/>
              </a:ext>
            </a:extLst>
          </p:cNvPr>
          <p:cNvSpPr/>
          <p:nvPr/>
        </p:nvSpPr>
        <p:spPr>
          <a:xfrm>
            <a:off x="477745" y="1951923"/>
            <a:ext cx="2808736" cy="214011"/>
          </a:xfrm>
          <a:prstGeom prst="roundRect">
            <a:avLst/>
          </a:prstGeom>
          <a:ln/>
        </p:spPr>
        <p:style>
          <a:lnRef idx="1">
            <a:schemeClr val="accent6"/>
          </a:lnRef>
          <a:fillRef idx="2">
            <a:schemeClr val="accent6"/>
          </a:fillRef>
          <a:effectRef idx="1">
            <a:schemeClr val="accent6"/>
          </a:effectRef>
          <a:fontRef idx="minor">
            <a:schemeClr val="dk1"/>
          </a:fontRef>
        </p:style>
        <p:txBody>
          <a:bodyPr lIns="91440" tIns="45720" rIns="91440" bIns="457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SPP: transition to staff</a:t>
            </a:r>
          </a:p>
        </p:txBody>
      </p:sp>
      <p:sp>
        <p:nvSpPr>
          <p:cNvPr id="95" name="Rounded Rectangle 94">
            <a:extLst>
              <a:ext uri="{FF2B5EF4-FFF2-40B4-BE49-F238E27FC236}">
                <a16:creationId xmlns:a16="http://schemas.microsoft.com/office/drawing/2014/main" id="{E11B2F7E-C5C2-694F-9DB1-DCBFCDD7C1CE}"/>
              </a:ext>
            </a:extLst>
          </p:cNvPr>
          <p:cNvSpPr/>
          <p:nvPr/>
        </p:nvSpPr>
        <p:spPr>
          <a:xfrm>
            <a:off x="1867599" y="2222465"/>
            <a:ext cx="2726650" cy="210809"/>
          </a:xfrm>
          <a:prstGeom prst="roundRect">
            <a:avLst/>
          </a:prstGeom>
          <a:ln/>
        </p:spPr>
        <p:style>
          <a:lnRef idx="1">
            <a:schemeClr val="accent6"/>
          </a:lnRef>
          <a:fillRef idx="2">
            <a:schemeClr val="accent6"/>
          </a:fillRef>
          <a:effectRef idx="1">
            <a:schemeClr val="accent6"/>
          </a:effectRef>
          <a:fontRef idx="minor">
            <a:schemeClr val="dk1"/>
          </a:fontRef>
        </p:style>
        <p:txBody>
          <a:bodyPr lIns="91440" tIns="45720" rIns="91440" bIns="457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SPP: foundational phase and pilots</a:t>
            </a:r>
          </a:p>
        </p:txBody>
      </p:sp>
      <p:sp>
        <p:nvSpPr>
          <p:cNvPr id="96" name="Rounded Rectangle 95">
            <a:extLst>
              <a:ext uri="{FF2B5EF4-FFF2-40B4-BE49-F238E27FC236}">
                <a16:creationId xmlns:a16="http://schemas.microsoft.com/office/drawing/2014/main" id="{E11B2F7E-C5C2-694F-9DB1-DCBFCDD7C1CE}"/>
              </a:ext>
            </a:extLst>
          </p:cNvPr>
          <p:cNvSpPr/>
          <p:nvPr/>
        </p:nvSpPr>
        <p:spPr>
          <a:xfrm>
            <a:off x="6027334" y="1668076"/>
            <a:ext cx="5753119" cy="187150"/>
          </a:xfrm>
          <a:prstGeom prst="roundRect">
            <a:avLst/>
          </a:prstGeom>
          <a:ln/>
        </p:spPr>
        <p:style>
          <a:lnRef idx="1">
            <a:schemeClr val="accent6"/>
          </a:lnRef>
          <a:fillRef idx="2">
            <a:schemeClr val="accent6"/>
          </a:fillRef>
          <a:effectRef idx="1">
            <a:schemeClr val="accent6"/>
          </a:effectRef>
          <a:fontRef idx="minor">
            <a:schemeClr val="dk1"/>
          </a:fontRef>
        </p:style>
        <p:txBody>
          <a:bodyPr lIns="91440" tIns="45720" rIns="91440" bIns="457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Enhanced Financial Transparency: </a:t>
            </a:r>
            <a:r>
              <a:rPr kumimoji="0" lang="en-US" sz="10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evolve to BAU EFT planning, en route to University-wide use within FTP</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97" name="Rounded Rectangle 96">
            <a:extLst>
              <a:ext uri="{FF2B5EF4-FFF2-40B4-BE49-F238E27FC236}">
                <a16:creationId xmlns:a16="http://schemas.microsoft.com/office/drawing/2014/main" id="{E11B2F7E-C5C2-694F-9DB1-DCBFCDD7C1CE}"/>
              </a:ext>
            </a:extLst>
          </p:cNvPr>
          <p:cNvSpPr/>
          <p:nvPr/>
        </p:nvSpPr>
        <p:spPr>
          <a:xfrm>
            <a:off x="4737985" y="2213218"/>
            <a:ext cx="2172982" cy="220386"/>
          </a:xfrm>
          <a:prstGeom prst="roundRect">
            <a:avLst/>
          </a:prstGeom>
          <a:ln/>
        </p:spPr>
        <p:style>
          <a:lnRef idx="1">
            <a:schemeClr val="accent6"/>
          </a:lnRef>
          <a:fillRef idx="2">
            <a:schemeClr val="accent6"/>
          </a:fillRef>
          <a:effectRef idx="1">
            <a:schemeClr val="accent6"/>
          </a:effectRef>
          <a:fontRef idx="minor">
            <a:schemeClr val="dk1"/>
          </a:fontRef>
        </p:style>
        <p:txBody>
          <a:bodyPr lIns="91440" tIns="45720" rIns="91440" bIns="457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SPP: developing phase</a:t>
            </a:r>
          </a:p>
        </p:txBody>
      </p:sp>
      <p:sp>
        <p:nvSpPr>
          <p:cNvPr id="98" name="Rounded Rectangle 97">
            <a:extLst>
              <a:ext uri="{FF2B5EF4-FFF2-40B4-BE49-F238E27FC236}">
                <a16:creationId xmlns:a16="http://schemas.microsoft.com/office/drawing/2014/main" id="{E11B2F7E-C5C2-694F-9DB1-DCBFCDD7C1CE}"/>
              </a:ext>
            </a:extLst>
          </p:cNvPr>
          <p:cNvSpPr/>
          <p:nvPr/>
        </p:nvSpPr>
        <p:spPr>
          <a:xfrm>
            <a:off x="6954884" y="2209069"/>
            <a:ext cx="4802499" cy="228431"/>
          </a:xfrm>
          <a:prstGeom prst="roundRect">
            <a:avLst/>
          </a:prstGeom>
          <a:ln/>
        </p:spPr>
        <p:style>
          <a:lnRef idx="1">
            <a:schemeClr val="accent6"/>
          </a:lnRef>
          <a:fillRef idx="2">
            <a:schemeClr val="accent6"/>
          </a:fillRef>
          <a:effectRef idx="1">
            <a:schemeClr val="accent6"/>
          </a:effectRef>
          <a:fontRef idx="minor">
            <a:schemeClr val="dk1"/>
          </a:fontRef>
        </p:style>
        <p:txBody>
          <a:bodyPr lIns="91440" tIns="45720" rIns="91440" bIns="457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SPP:  developing to maturing phase  and moving to BAU</a:t>
            </a:r>
          </a:p>
        </p:txBody>
      </p:sp>
      <p:sp>
        <p:nvSpPr>
          <p:cNvPr id="99" name="Rounded Rectangle 98">
            <a:extLst>
              <a:ext uri="{FF2B5EF4-FFF2-40B4-BE49-F238E27FC236}">
                <a16:creationId xmlns:a16="http://schemas.microsoft.com/office/drawing/2014/main" id="{E11B2F7E-C5C2-694F-9DB1-DCBFCDD7C1CE}"/>
              </a:ext>
            </a:extLst>
          </p:cNvPr>
          <p:cNvSpPr/>
          <p:nvPr/>
        </p:nvSpPr>
        <p:spPr>
          <a:xfrm>
            <a:off x="3866003" y="1670864"/>
            <a:ext cx="2110716" cy="193462"/>
          </a:xfrm>
          <a:prstGeom prst="roundRect">
            <a:avLst/>
          </a:prstGeom>
          <a:ln/>
        </p:spPr>
        <p:style>
          <a:lnRef idx="1">
            <a:schemeClr val="accent6"/>
          </a:lnRef>
          <a:fillRef idx="2">
            <a:schemeClr val="accent6"/>
          </a:fillRef>
          <a:effectRef idx="1">
            <a:schemeClr val="accent6"/>
          </a:effectRef>
          <a:fontRef idx="minor">
            <a:schemeClr val="dk1"/>
          </a:fontRef>
        </p:style>
        <p:txBody>
          <a:bodyPr lIns="91440" tIns="45720" rIns="91440" bIns="457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EFT: embed in planning</a:t>
            </a:r>
          </a:p>
        </p:txBody>
      </p:sp>
      <p:sp>
        <p:nvSpPr>
          <p:cNvPr id="100" name="5-Point Star 99"/>
          <p:cNvSpPr/>
          <p:nvPr/>
        </p:nvSpPr>
        <p:spPr>
          <a:xfrm>
            <a:off x="4538482" y="2157345"/>
            <a:ext cx="257954" cy="283041"/>
          </a:xfrm>
          <a:prstGeom prst="star5">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5-Point Star 100"/>
          <p:cNvSpPr/>
          <p:nvPr/>
        </p:nvSpPr>
        <p:spPr>
          <a:xfrm>
            <a:off x="11623783" y="1612206"/>
            <a:ext cx="257954" cy="283041"/>
          </a:xfrm>
          <a:prstGeom prst="star5">
            <a:avLst/>
          </a:prstGeom>
          <a:solidFill>
            <a:srgbClr val="FF0000"/>
          </a:solidFill>
          <a:ln>
            <a:solidFill>
              <a:srgbClr val="C00000"/>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5-Point Star 101"/>
          <p:cNvSpPr/>
          <p:nvPr/>
        </p:nvSpPr>
        <p:spPr>
          <a:xfrm>
            <a:off x="2532049" y="1608924"/>
            <a:ext cx="257954" cy="283041"/>
          </a:xfrm>
          <a:prstGeom prst="star5">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483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70411" y="315027"/>
            <a:ext cx="35051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Summary</a:t>
            </a:r>
            <a:endParaRPr kumimoji="0" lang="en-GB"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C7065-FE6C-4CE8-AE1D-0BF22642C73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9" name="object 5"/>
          <p:cNvSpPr/>
          <p:nvPr/>
        </p:nvSpPr>
        <p:spPr>
          <a:xfrm>
            <a:off x="11995264" y="769247"/>
            <a:ext cx="133005" cy="6043816"/>
          </a:xfrm>
          <a:custGeom>
            <a:avLst/>
            <a:gdLst/>
            <a:ahLst/>
            <a:cxnLst/>
            <a:rect l="l" t="t" r="r" b="b"/>
            <a:pathLst>
              <a:path w="657225" h="5599430">
                <a:moveTo>
                  <a:pt x="0" y="5599176"/>
                </a:moveTo>
                <a:lnTo>
                  <a:pt x="656844" y="5599176"/>
                </a:lnTo>
                <a:lnTo>
                  <a:pt x="656844" y="0"/>
                </a:lnTo>
                <a:lnTo>
                  <a:pt x="0" y="0"/>
                </a:lnTo>
                <a:lnTo>
                  <a:pt x="0" y="5599176"/>
                </a:lnTo>
                <a:close/>
              </a:path>
            </a:pathLst>
          </a:custGeom>
          <a:solidFill>
            <a:srgbClr val="089797">
              <a:alpha val="52548"/>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Picture 19"/>
          <p:cNvPicPr>
            <a:picLocks noChangeAspect="1"/>
          </p:cNvPicPr>
          <p:nvPr/>
        </p:nvPicPr>
        <p:blipFill>
          <a:blip r:embed="rId3"/>
          <a:stretch>
            <a:fillRect/>
          </a:stretch>
        </p:blipFill>
        <p:spPr>
          <a:xfrm>
            <a:off x="10154899" y="74815"/>
            <a:ext cx="1973371" cy="818021"/>
          </a:xfrm>
          <a:prstGeom prst="rect">
            <a:avLst/>
          </a:prstGeom>
        </p:spPr>
      </p:pic>
      <p:sp>
        <p:nvSpPr>
          <p:cNvPr id="21" name="object 2"/>
          <p:cNvSpPr/>
          <p:nvPr/>
        </p:nvSpPr>
        <p:spPr>
          <a:xfrm>
            <a:off x="58188" y="74815"/>
            <a:ext cx="10490663" cy="131101"/>
          </a:xfrm>
          <a:custGeom>
            <a:avLst/>
            <a:gdLst/>
            <a:ahLst/>
            <a:cxnLst/>
            <a:rect l="l" t="t" r="r" b="b"/>
            <a:pathLst>
              <a:path w="4875530" h="1629410">
                <a:moveTo>
                  <a:pt x="0" y="1629155"/>
                </a:moveTo>
                <a:lnTo>
                  <a:pt x="4875276" y="1629155"/>
                </a:lnTo>
                <a:lnTo>
                  <a:pt x="4875276" y="0"/>
                </a:lnTo>
                <a:lnTo>
                  <a:pt x="0" y="0"/>
                </a:lnTo>
                <a:lnTo>
                  <a:pt x="0" y="1629155"/>
                </a:lnTo>
                <a:close/>
              </a:path>
            </a:pathLst>
          </a:custGeom>
          <a:solidFill>
            <a:srgbClr val="089797">
              <a:alpha val="58038"/>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F78314D-95D4-4525-A7CF-9C2ACCE4CD63}"/>
              </a:ext>
            </a:extLst>
          </p:cNvPr>
          <p:cNvSpPr txBox="1"/>
          <p:nvPr/>
        </p:nvSpPr>
        <p:spPr>
          <a:xfrm>
            <a:off x="708128" y="1454768"/>
            <a:ext cx="10787110" cy="433965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00B050"/>
                </a:solidFill>
                <a:effectLst/>
                <a:uLnTx/>
                <a:uFillTx/>
                <a:latin typeface="Calibri" panose="020F0502020204030204"/>
                <a:ea typeface="+mn-ea"/>
                <a:cs typeface="+mn-cs"/>
                <a:sym typeface="Wingdings" panose="05000000000000000000" pitchFamily="2" charset="2"/>
              </a:rPr>
              <a:t> </a:t>
            </a:r>
            <a:r>
              <a:rPr kumimoji="0" lang="en-GB" sz="4000" b="0" i="0" u="none" strike="noStrike" kern="1200" cap="none" spc="0" normalizeH="0" baseline="0" noProof="0">
                <a:ln>
                  <a:noFill/>
                </a:ln>
                <a:solidFill>
                  <a:srgbClr val="000000"/>
                </a:solidFill>
                <a:effectLst/>
                <a:uLnTx/>
                <a:uFillTx/>
                <a:latin typeface="Calibri" panose="020F0502020204030204"/>
                <a:ea typeface="+mn-ea"/>
                <a:cs typeface="+mn-cs"/>
                <a:sym typeface="Wingdings" panose="05000000000000000000" pitchFamily="2" charset="2"/>
              </a:rPr>
              <a:t>Key project team positions in place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00B050"/>
                </a:solidFill>
                <a:effectLst/>
                <a:uLnTx/>
                <a:uFillTx/>
                <a:latin typeface="Wingdings"/>
                <a:ea typeface="+mn-ea"/>
                <a:cs typeface="Calibri"/>
                <a:sym typeface="Wingdings"/>
              </a:rPr>
              <a:t></a:t>
            </a:r>
            <a:r>
              <a:rPr kumimoji="0" lang="en-GB" sz="4000" b="0" i="0" u="none" strike="noStrike" kern="1200" cap="none" spc="0" normalizeH="0" baseline="0" noProof="0">
                <a:ln>
                  <a:noFill/>
                </a:ln>
                <a:solidFill>
                  <a:srgbClr val="00B050"/>
                </a:solidFill>
                <a:effectLst/>
                <a:uLnTx/>
                <a:uFillTx/>
                <a:latin typeface="Calibri" panose="020F0502020204030204"/>
                <a:ea typeface="+mn-ea"/>
                <a:cs typeface="Calibri"/>
              </a:rPr>
              <a:t> </a:t>
            </a:r>
            <a:r>
              <a:rPr kumimoji="0" lang="en-GB" sz="4000" b="0" i="0" u="none" strike="noStrike" kern="1200" cap="none" spc="0" normalizeH="0" baseline="0" noProof="0">
                <a:ln>
                  <a:noFill/>
                </a:ln>
                <a:solidFill>
                  <a:srgbClr val="000000"/>
                </a:solidFill>
                <a:effectLst/>
                <a:uLnTx/>
                <a:uFillTx/>
                <a:latin typeface="Calibri" panose="020F0502020204030204"/>
                <a:ea typeface="+mn-ea"/>
                <a:cs typeface="Calibri"/>
              </a:rPr>
              <a:t>Project plan</a:t>
            </a:r>
            <a:endParaRPr kumimoji="0" lang="en-GB" sz="40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00B050"/>
                </a:solidFill>
                <a:effectLst/>
                <a:uLnTx/>
                <a:uFillTx/>
                <a:latin typeface="Wingdings"/>
                <a:ea typeface="+mn-ea"/>
                <a:cs typeface="Calibri"/>
                <a:sym typeface="Wingdings"/>
              </a:rPr>
              <a:t></a:t>
            </a:r>
            <a:r>
              <a:rPr kumimoji="0" lang="en-GB" sz="4000" b="0" i="0" u="none" strike="noStrike" kern="1200" cap="none" spc="0" normalizeH="0" baseline="0" noProof="0">
                <a:ln>
                  <a:noFill/>
                </a:ln>
                <a:solidFill>
                  <a:srgbClr val="00B050"/>
                </a:solidFill>
                <a:effectLst/>
                <a:uLnTx/>
                <a:uFillTx/>
                <a:latin typeface="Calibri" panose="020F0502020204030204"/>
                <a:ea typeface="+mn-lt"/>
                <a:cs typeface="Calibri" panose="020F0502020204030204"/>
                <a:sym typeface="Wingdings"/>
              </a:rPr>
              <a:t> </a:t>
            </a:r>
            <a:r>
              <a:rPr kumimoji="0" lang="en-GB" sz="40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sym typeface="Wingdings"/>
              </a:rPr>
              <a:t>RFP review ongoing</a:t>
            </a: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00B050"/>
                </a:solidFill>
                <a:effectLst/>
                <a:uLnTx/>
                <a:uFillTx/>
                <a:latin typeface="Wingdings"/>
                <a:ea typeface="+mn-ea"/>
                <a:cs typeface="Calibri"/>
                <a:sym typeface="Wingdings"/>
              </a:rPr>
              <a:t></a:t>
            </a:r>
            <a:r>
              <a:rPr kumimoji="0" lang="en-GB" sz="4000" b="0" i="0" u="none" strike="noStrike" kern="1200" cap="none" spc="0" normalizeH="0" baseline="0" noProof="0">
                <a:ln>
                  <a:noFill/>
                </a:ln>
                <a:solidFill>
                  <a:srgbClr val="00B050"/>
                </a:solidFill>
                <a:effectLst/>
                <a:uLnTx/>
                <a:uFillTx/>
                <a:latin typeface="Calibri" panose="020F0502020204030204"/>
                <a:ea typeface="+mn-ea"/>
                <a:cs typeface="Calibri"/>
              </a:rPr>
              <a:t> </a:t>
            </a:r>
            <a:r>
              <a:rPr kumimoji="0" lang="en-GB" sz="4000" b="0" i="0" u="none" strike="noStrike" kern="1200" cap="none" spc="0" normalizeH="0" baseline="0" noProof="0">
                <a:ln>
                  <a:noFill/>
                </a:ln>
                <a:solidFill>
                  <a:srgbClr val="000000"/>
                </a:solidFill>
                <a:effectLst/>
                <a:uLnTx/>
                <a:uFillTx/>
                <a:latin typeface="Calibri" panose="020F0502020204030204"/>
                <a:ea typeface="+mn-ea"/>
                <a:cs typeface="Calibri"/>
              </a:rPr>
              <a:t>Initial big topics identified</a:t>
            </a: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00B050"/>
                </a:solidFill>
                <a:effectLst/>
                <a:uLnTx/>
                <a:uFillTx/>
                <a:latin typeface="Wingdings"/>
                <a:ea typeface="+mn-ea"/>
                <a:cs typeface="Calibri"/>
                <a:sym typeface="Wingdings"/>
              </a:rPr>
              <a:t></a:t>
            </a:r>
            <a:r>
              <a:rPr kumimoji="0" lang="en-GB" sz="4000" b="0" i="0" u="none" strike="noStrike" kern="1200" cap="none" spc="0" normalizeH="0" baseline="0" noProof="0">
                <a:ln>
                  <a:noFill/>
                </a:ln>
                <a:solidFill>
                  <a:srgbClr val="00B050"/>
                </a:solidFill>
                <a:effectLst/>
                <a:uLnTx/>
                <a:uFillTx/>
                <a:latin typeface="Calibri" panose="020F0502020204030204"/>
                <a:ea typeface="+mn-lt"/>
                <a:cs typeface="Calibri" panose="020F0502020204030204"/>
              </a:rPr>
              <a:t> </a:t>
            </a:r>
            <a:r>
              <a:rPr kumimoji="0" lang="en-GB" sz="40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Aware of the dependencies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00B050"/>
                </a:solidFill>
                <a:effectLst/>
                <a:uLnTx/>
                <a:uFillTx/>
                <a:latin typeface="Wingdings"/>
                <a:ea typeface="+mn-ea"/>
                <a:cs typeface="Calibri"/>
                <a:sym typeface="Wingdings"/>
              </a:rPr>
              <a:t></a:t>
            </a:r>
            <a:r>
              <a:rPr kumimoji="0" lang="en-GB" sz="4000" b="0" i="0" u="none" strike="noStrike" kern="1200" cap="none" spc="0" normalizeH="0" baseline="0" noProof="0">
                <a:ln>
                  <a:noFill/>
                </a:ln>
                <a:solidFill>
                  <a:srgbClr val="00B050"/>
                </a:solidFill>
                <a:effectLst/>
                <a:uLnTx/>
                <a:uFillTx/>
                <a:latin typeface="Calibri" panose="020F0502020204030204"/>
                <a:ea typeface="+mn-lt"/>
                <a:cs typeface="Calibri" panose="020F0502020204030204"/>
              </a:rPr>
              <a:t> </a:t>
            </a:r>
            <a:r>
              <a:rPr kumimoji="0" lang="en-GB" sz="40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Starting to get momentum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p:txBody>
      </p:sp>
    </p:spTree>
    <p:extLst>
      <p:ext uri="{BB962C8B-B14F-4D97-AF65-F5344CB8AC3E}">
        <p14:creationId xmlns:p14="http://schemas.microsoft.com/office/powerpoint/2010/main" val="34981292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70411" y="315027"/>
            <a:ext cx="35051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Volunteers?</a:t>
            </a:r>
            <a:endParaRPr kumimoji="0" lang="en-GB"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C7065-FE6C-4CE8-AE1D-0BF22642C73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9" name="object 5"/>
          <p:cNvSpPr/>
          <p:nvPr/>
        </p:nvSpPr>
        <p:spPr>
          <a:xfrm>
            <a:off x="11995264" y="769247"/>
            <a:ext cx="133005" cy="6043816"/>
          </a:xfrm>
          <a:custGeom>
            <a:avLst/>
            <a:gdLst/>
            <a:ahLst/>
            <a:cxnLst/>
            <a:rect l="l" t="t" r="r" b="b"/>
            <a:pathLst>
              <a:path w="657225" h="5599430">
                <a:moveTo>
                  <a:pt x="0" y="5599176"/>
                </a:moveTo>
                <a:lnTo>
                  <a:pt x="656844" y="5599176"/>
                </a:lnTo>
                <a:lnTo>
                  <a:pt x="656844" y="0"/>
                </a:lnTo>
                <a:lnTo>
                  <a:pt x="0" y="0"/>
                </a:lnTo>
                <a:lnTo>
                  <a:pt x="0" y="5599176"/>
                </a:lnTo>
                <a:close/>
              </a:path>
            </a:pathLst>
          </a:custGeom>
          <a:solidFill>
            <a:srgbClr val="089797">
              <a:alpha val="52548"/>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Picture 19"/>
          <p:cNvPicPr>
            <a:picLocks noChangeAspect="1"/>
          </p:cNvPicPr>
          <p:nvPr/>
        </p:nvPicPr>
        <p:blipFill>
          <a:blip r:embed="rId3"/>
          <a:stretch>
            <a:fillRect/>
          </a:stretch>
        </p:blipFill>
        <p:spPr>
          <a:xfrm>
            <a:off x="10154899" y="74815"/>
            <a:ext cx="1973371" cy="818021"/>
          </a:xfrm>
          <a:prstGeom prst="rect">
            <a:avLst/>
          </a:prstGeom>
        </p:spPr>
      </p:pic>
      <p:sp>
        <p:nvSpPr>
          <p:cNvPr id="21" name="object 2"/>
          <p:cNvSpPr/>
          <p:nvPr/>
        </p:nvSpPr>
        <p:spPr>
          <a:xfrm>
            <a:off x="58188" y="74815"/>
            <a:ext cx="10490663" cy="131101"/>
          </a:xfrm>
          <a:custGeom>
            <a:avLst/>
            <a:gdLst/>
            <a:ahLst/>
            <a:cxnLst/>
            <a:rect l="l" t="t" r="r" b="b"/>
            <a:pathLst>
              <a:path w="4875530" h="1629410">
                <a:moveTo>
                  <a:pt x="0" y="1629155"/>
                </a:moveTo>
                <a:lnTo>
                  <a:pt x="4875276" y="1629155"/>
                </a:lnTo>
                <a:lnTo>
                  <a:pt x="4875276" y="0"/>
                </a:lnTo>
                <a:lnTo>
                  <a:pt x="0" y="0"/>
                </a:lnTo>
                <a:lnTo>
                  <a:pt x="0" y="1629155"/>
                </a:lnTo>
                <a:close/>
              </a:path>
            </a:pathLst>
          </a:custGeom>
          <a:solidFill>
            <a:srgbClr val="089797">
              <a:alpha val="58038"/>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descr="Redesigning Volunteer Jobs Too Big | Wild Apricot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0537" y="942968"/>
            <a:ext cx="6458836" cy="4170600"/>
          </a:xfrm>
          <a:prstGeom prst="rect">
            <a:avLst/>
          </a:prstGeom>
        </p:spPr>
      </p:pic>
      <p:sp>
        <p:nvSpPr>
          <p:cNvPr id="4" name="TextBox 3">
            <a:extLst>
              <a:ext uri="{FF2B5EF4-FFF2-40B4-BE49-F238E27FC236}">
                <a16:creationId xmlns:a16="http://schemas.microsoft.com/office/drawing/2014/main" id="{1E7E6B1E-6C5A-4E30-ABC1-47542558CFA3}"/>
              </a:ext>
            </a:extLst>
          </p:cNvPr>
          <p:cNvSpPr txBox="1"/>
          <p:nvPr/>
        </p:nvSpPr>
        <p:spPr>
          <a:xfrm>
            <a:off x="570411" y="5470764"/>
            <a:ext cx="9873921" cy="830997"/>
          </a:xfrm>
          <a:prstGeom prst="rect">
            <a:avLst/>
          </a:prstGeom>
          <a:noFill/>
        </p:spPr>
        <p:txBody>
          <a:bodyPr wrap="none" rtlCol="0">
            <a:spAutoFit/>
          </a:bodyPr>
          <a:lstStyle/>
          <a:p>
            <a:r>
              <a:rPr lang="en-GB" sz="2400"/>
              <a:t>Contact </a:t>
            </a:r>
            <a:r>
              <a:rPr lang="en-GB" sz="2400">
                <a:hlinkClick r:id="rId5"/>
              </a:rPr>
              <a:t>Mike.Sinclair@admin.cam.ac.uk</a:t>
            </a:r>
            <a:r>
              <a:rPr lang="en-GB" sz="2400"/>
              <a:t> or </a:t>
            </a:r>
            <a:r>
              <a:rPr lang="en-GB" sz="2400">
                <a:hlinkClick r:id="rId6"/>
              </a:rPr>
              <a:t>Michelle.Bond@admin.cam.ac.uk</a:t>
            </a:r>
            <a:r>
              <a:rPr lang="en-GB" sz="2400"/>
              <a:t> </a:t>
            </a:r>
          </a:p>
          <a:p>
            <a:r>
              <a:rPr lang="en-GB" sz="2400"/>
              <a:t>with the area/s you would to be involved</a:t>
            </a:r>
          </a:p>
        </p:txBody>
      </p:sp>
    </p:spTree>
    <p:extLst>
      <p:ext uri="{BB962C8B-B14F-4D97-AF65-F5344CB8AC3E}">
        <p14:creationId xmlns:p14="http://schemas.microsoft.com/office/powerpoint/2010/main" val="14704277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191" y="0"/>
            <a:ext cx="12167870" cy="6844665"/>
          </a:xfrm>
          <a:custGeom>
            <a:avLst/>
            <a:gdLst/>
            <a:ahLst/>
            <a:cxnLst/>
            <a:rect l="l" t="t" r="r" b="b"/>
            <a:pathLst>
              <a:path w="12167870" h="6844665">
                <a:moveTo>
                  <a:pt x="0" y="6844282"/>
                </a:moveTo>
                <a:lnTo>
                  <a:pt x="12167616" y="6844282"/>
                </a:lnTo>
                <a:lnTo>
                  <a:pt x="12167616" y="0"/>
                </a:lnTo>
                <a:lnTo>
                  <a:pt x="0" y="0"/>
                </a:lnTo>
                <a:lnTo>
                  <a:pt x="0" y="6844282"/>
                </a:lnTo>
                <a:close/>
              </a:path>
            </a:pathLst>
          </a:custGeom>
          <a:solidFill>
            <a:srgbClr val="F1F1F1">
              <a:alpha val="29803"/>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object 3"/>
          <p:cNvSpPr/>
          <p:nvPr/>
        </p:nvSpPr>
        <p:spPr>
          <a:xfrm>
            <a:off x="1958339" y="0"/>
            <a:ext cx="8275320" cy="4471670"/>
          </a:xfrm>
          <a:custGeom>
            <a:avLst/>
            <a:gdLst/>
            <a:ahLst/>
            <a:cxnLst/>
            <a:rect l="l" t="t" r="r" b="b"/>
            <a:pathLst>
              <a:path w="8275320" h="4471670">
                <a:moveTo>
                  <a:pt x="0" y="4471416"/>
                </a:moveTo>
                <a:lnTo>
                  <a:pt x="8275319" y="4471416"/>
                </a:lnTo>
                <a:lnTo>
                  <a:pt x="8275319" y="0"/>
                </a:lnTo>
                <a:lnTo>
                  <a:pt x="0" y="0"/>
                </a:lnTo>
                <a:lnTo>
                  <a:pt x="0" y="4471416"/>
                </a:lnTo>
                <a:close/>
              </a:path>
            </a:pathLst>
          </a:custGeom>
          <a:solidFill>
            <a:srgbClr val="09B0B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bject 4"/>
          <p:cNvSpPr txBox="1">
            <a:spLocks noGrp="1"/>
          </p:cNvSpPr>
          <p:nvPr>
            <p:ph type="title"/>
          </p:nvPr>
        </p:nvSpPr>
        <p:spPr>
          <a:xfrm>
            <a:off x="3779715" y="1982523"/>
            <a:ext cx="6269853" cy="2228815"/>
          </a:xfrm>
          <a:prstGeom prst="rect">
            <a:avLst/>
          </a:prstGeom>
        </p:spPr>
        <p:txBody>
          <a:bodyPr vert="horz" wrap="square" lIns="0" tIns="12700" rIns="0" bIns="0" rtlCol="0">
            <a:spAutoFit/>
          </a:bodyPr>
          <a:lstStyle/>
          <a:p>
            <a:pPr marL="12700">
              <a:lnSpc>
                <a:spcPct val="100000"/>
              </a:lnSpc>
              <a:spcBef>
                <a:spcPts val="100"/>
              </a:spcBef>
            </a:pPr>
            <a:r>
              <a:rPr lang="en-GB" sz="7200">
                <a:latin typeface="Arial" panose="020B0604020202020204" pitchFamily="34" charset="0"/>
                <a:cs typeface="Arial" panose="020B0604020202020204" pitchFamily="34" charset="0"/>
              </a:rPr>
              <a:t>Questions</a:t>
            </a:r>
            <a:br>
              <a:rPr lang="en-GB" sz="7200" b="1"/>
            </a:br>
            <a:endParaRPr sz="7200">
              <a:latin typeface="Arial"/>
              <a:cs typeface="Arial"/>
            </a:endParaRPr>
          </a:p>
        </p:txBody>
      </p:sp>
      <p:sp>
        <p:nvSpPr>
          <p:cNvPr id="5" name="object 5"/>
          <p:cNvSpPr/>
          <p:nvPr/>
        </p:nvSpPr>
        <p:spPr>
          <a:xfrm>
            <a:off x="417576" y="6179820"/>
            <a:ext cx="1793748" cy="37338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6"/>
          <p:cNvSpPr/>
          <p:nvPr/>
        </p:nvSpPr>
        <p:spPr>
          <a:xfrm>
            <a:off x="3438144" y="2147316"/>
            <a:ext cx="157480" cy="802005"/>
          </a:xfrm>
          <a:custGeom>
            <a:avLst/>
            <a:gdLst/>
            <a:ahLst/>
            <a:cxnLst/>
            <a:rect l="l" t="t" r="r" b="b"/>
            <a:pathLst>
              <a:path w="157479" h="802005">
                <a:moveTo>
                  <a:pt x="0" y="801624"/>
                </a:moveTo>
                <a:lnTo>
                  <a:pt x="156972" y="801624"/>
                </a:lnTo>
                <a:lnTo>
                  <a:pt x="156972" y="0"/>
                </a:lnTo>
                <a:lnTo>
                  <a:pt x="0" y="0"/>
                </a:lnTo>
                <a:lnTo>
                  <a:pt x="0" y="801624"/>
                </a:lnTo>
                <a:close/>
              </a:path>
            </a:pathLst>
          </a:custGeom>
          <a:solidFill>
            <a:srgbClr val="FFFFFF">
              <a:alpha val="93724"/>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object 7"/>
          <p:cNvSpPr/>
          <p:nvPr/>
        </p:nvSpPr>
        <p:spPr>
          <a:xfrm>
            <a:off x="7357732" y="4325111"/>
            <a:ext cx="2875927" cy="1076911"/>
          </a:xfrm>
          <a:custGeom>
            <a:avLst/>
            <a:gdLst/>
            <a:ahLst/>
            <a:cxnLst/>
            <a:rect l="l" t="t" r="r" b="b"/>
            <a:pathLst>
              <a:path w="2984500" h="1132839">
                <a:moveTo>
                  <a:pt x="2983991" y="0"/>
                </a:moveTo>
                <a:lnTo>
                  <a:pt x="0" y="0"/>
                </a:lnTo>
                <a:lnTo>
                  <a:pt x="2983991" y="1132332"/>
                </a:lnTo>
                <a:lnTo>
                  <a:pt x="2983991" y="0"/>
                </a:lnTo>
                <a:close/>
              </a:path>
            </a:pathLst>
          </a:custGeom>
          <a:solidFill>
            <a:srgbClr val="09B0B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p:nvPicPr>
        <p:blipFill>
          <a:blip r:embed="rId3"/>
          <a:stretch>
            <a:fillRect/>
          </a:stretch>
        </p:blipFill>
        <p:spPr>
          <a:xfrm>
            <a:off x="8635491" y="5529551"/>
            <a:ext cx="3462344" cy="1442643"/>
          </a:xfrm>
          <a:prstGeom prst="rect">
            <a:avLst/>
          </a:prstGeom>
        </p:spPr>
      </p:pic>
    </p:spTree>
    <p:extLst>
      <p:ext uri="{BB962C8B-B14F-4D97-AF65-F5344CB8AC3E}">
        <p14:creationId xmlns:p14="http://schemas.microsoft.com/office/powerpoint/2010/main" val="19141018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DB81F9-F7F8-43B9-B1D0-B630A3C7C076}"/>
              </a:ext>
            </a:extLst>
          </p:cNvPr>
          <p:cNvPicPr>
            <a:picLocks noChangeAspect="1"/>
          </p:cNvPicPr>
          <p:nvPr/>
        </p:nvPicPr>
        <p:blipFill>
          <a:blip r:embed="rId3"/>
          <a:stretch>
            <a:fillRect/>
          </a:stretch>
        </p:blipFill>
        <p:spPr>
          <a:xfrm>
            <a:off x="252919" y="268524"/>
            <a:ext cx="3561844" cy="1151714"/>
          </a:xfrm>
          <a:prstGeom prst="rect">
            <a:avLst/>
          </a:prstGeom>
        </p:spPr>
      </p:pic>
      <p:sp>
        <p:nvSpPr>
          <p:cNvPr id="3074" name="Rectangle 2"/>
          <p:cNvSpPr>
            <a:spLocks noGrp="1" noChangeArrowheads="1"/>
          </p:cNvSpPr>
          <p:nvPr>
            <p:ph type="ctrTitle" idx="4294967295"/>
          </p:nvPr>
        </p:nvSpPr>
        <p:spPr>
          <a:xfrm>
            <a:off x="541173" y="2451645"/>
            <a:ext cx="11107902" cy="523875"/>
          </a:xfrm>
          <a:prstGeom prst="rect">
            <a:avLst/>
          </a:prstGeom>
        </p:spPr>
        <p:txBody>
          <a:bodyPr/>
          <a:lstStyle/>
          <a:p>
            <a:pPr eaLnBrk="1" hangingPunct="1"/>
            <a:r>
              <a:rPr lang="en-US" altLang="en-US" sz="4800" b="1">
                <a:solidFill>
                  <a:schemeClr val="bg1"/>
                </a:solidFill>
              </a:rPr>
              <a:t>Finance Division Updates</a:t>
            </a:r>
            <a:endParaRPr lang="en-US" altLang="en-US" sz="8800" b="1">
              <a:solidFill>
                <a:schemeClr val="bg1"/>
              </a:solidFill>
            </a:endParaRPr>
          </a:p>
        </p:txBody>
      </p:sp>
    </p:spTree>
    <p:extLst>
      <p:ext uri="{BB962C8B-B14F-4D97-AF65-F5344CB8AC3E}">
        <p14:creationId xmlns:p14="http://schemas.microsoft.com/office/powerpoint/2010/main" val="14432197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DB81F9-F7F8-43B9-B1D0-B630A3C7C076}"/>
              </a:ext>
            </a:extLst>
          </p:cNvPr>
          <p:cNvPicPr>
            <a:picLocks noChangeAspect="1"/>
          </p:cNvPicPr>
          <p:nvPr/>
        </p:nvPicPr>
        <p:blipFill>
          <a:blip r:embed="rId3"/>
          <a:stretch>
            <a:fillRect/>
          </a:stretch>
        </p:blipFill>
        <p:spPr>
          <a:xfrm>
            <a:off x="252919" y="268524"/>
            <a:ext cx="3561844" cy="1151714"/>
          </a:xfrm>
          <a:prstGeom prst="rect">
            <a:avLst/>
          </a:prstGeom>
        </p:spPr>
      </p:pic>
      <p:sp>
        <p:nvSpPr>
          <p:cNvPr id="3074" name="Rectangle 2"/>
          <p:cNvSpPr>
            <a:spLocks noGrp="1" noChangeArrowheads="1"/>
          </p:cNvSpPr>
          <p:nvPr>
            <p:ph type="ctrTitle" idx="4294967295"/>
          </p:nvPr>
        </p:nvSpPr>
        <p:spPr>
          <a:xfrm>
            <a:off x="531937" y="2451645"/>
            <a:ext cx="11107902" cy="523875"/>
          </a:xfrm>
          <a:prstGeom prst="rect">
            <a:avLst/>
          </a:prstGeom>
        </p:spPr>
        <p:txBody>
          <a:bodyPr/>
          <a:lstStyle/>
          <a:p>
            <a:pPr eaLnBrk="1" hangingPunct="1"/>
            <a:r>
              <a:rPr lang="en-GB" altLang="en-US" sz="3200">
                <a:solidFill>
                  <a:schemeClr val="bg1"/>
                </a:solidFill>
              </a:rPr>
              <a:t>Museums &amp; Galleries Exhibitions Tax Relief (MGETR)</a:t>
            </a:r>
            <a:br>
              <a:rPr lang="en-GB" altLang="en-US" sz="4000"/>
            </a:br>
            <a:br>
              <a:rPr lang="en-GB" altLang="en-US" sz="4800"/>
            </a:br>
            <a:r>
              <a:rPr lang="en-GB" altLang="en-US" sz="2800">
                <a:solidFill>
                  <a:schemeClr val="bg1"/>
                </a:solidFill>
              </a:rPr>
              <a:t>Matt Hodgson, Head of Tax</a:t>
            </a:r>
            <a:endParaRPr lang="en-US" altLang="en-US" sz="2800" b="1">
              <a:solidFill>
                <a:schemeClr val="bg1"/>
              </a:solidFill>
              <a:cs typeface="Arial"/>
            </a:endParaRPr>
          </a:p>
        </p:txBody>
      </p:sp>
    </p:spTree>
    <p:extLst>
      <p:ext uri="{BB962C8B-B14F-4D97-AF65-F5344CB8AC3E}">
        <p14:creationId xmlns:p14="http://schemas.microsoft.com/office/powerpoint/2010/main" val="6203075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89C28A-BB5C-4CA9-B8C9-533987D980CD}"/>
              </a:ext>
            </a:extLst>
          </p:cNvPr>
          <p:cNvSpPr>
            <a:spLocks noGrp="1"/>
          </p:cNvSpPr>
          <p:nvPr>
            <p:ph type="sldNum" sz="quarter" idx="10"/>
          </p:nvPr>
        </p:nvSpPr>
        <p:spPr/>
        <p:txBody>
          <a:bodyPr/>
          <a:lstStyle/>
          <a:p>
            <a:fld id="{2A4D10C6-676A-42AD-AF0A-D202E481C773}" type="slidenum">
              <a:rPr lang="en-GB" altLang="en-US" smtClean="0"/>
              <a:pPr/>
              <a:t>28</a:t>
            </a:fld>
            <a:endParaRPr lang="en-GB" altLang="en-US"/>
          </a:p>
        </p:txBody>
      </p:sp>
      <p:sp>
        <p:nvSpPr>
          <p:cNvPr id="5" name="Rectangle 4">
            <a:extLst>
              <a:ext uri="{FF2B5EF4-FFF2-40B4-BE49-F238E27FC236}">
                <a16:creationId xmlns:a16="http://schemas.microsoft.com/office/drawing/2014/main" id="{1AE0EE26-38BF-4383-BE07-31F5BE69AEC4}"/>
              </a:ext>
            </a:extLst>
          </p:cNvPr>
          <p:cNvSpPr txBox="1">
            <a:spLocks noGrp="1"/>
          </p:cNvSpPr>
          <p:nvPr>
            <p:ph type="title"/>
          </p:nvPr>
        </p:nvSpPr>
        <p:spPr>
          <a:xfrm>
            <a:off x="512763" y="398463"/>
            <a:ext cx="11166475" cy="423862"/>
          </a:xfrm>
        </p:spPr>
        <p:txBody>
          <a:bodyPr/>
          <a:lstStyle/>
          <a:p>
            <a:pPr lvl="0" hangingPunct="1"/>
            <a:r>
              <a:rPr lang="en-US"/>
              <a:t>Summary</a:t>
            </a:r>
          </a:p>
        </p:txBody>
      </p:sp>
      <p:sp>
        <p:nvSpPr>
          <p:cNvPr id="6" name="Rectangle 5">
            <a:extLst>
              <a:ext uri="{FF2B5EF4-FFF2-40B4-BE49-F238E27FC236}">
                <a16:creationId xmlns:a16="http://schemas.microsoft.com/office/drawing/2014/main" id="{70441E6D-234E-414F-A8B2-FA1F039BE842}"/>
              </a:ext>
            </a:extLst>
          </p:cNvPr>
          <p:cNvSpPr txBox="1">
            <a:spLocks noGrp="1"/>
          </p:cNvSpPr>
          <p:nvPr>
            <p:ph idx="1"/>
          </p:nvPr>
        </p:nvSpPr>
        <p:spPr>
          <a:xfrm>
            <a:off x="404438" y="1521808"/>
            <a:ext cx="11164887" cy="4389465"/>
          </a:xfrm>
        </p:spPr>
        <p:txBody>
          <a:bodyPr/>
          <a:lstStyle/>
          <a:p>
            <a:pPr lvl="0" hangingPunct="1"/>
            <a:r>
              <a:rPr lang="en-GB" b="1"/>
              <a:t>Museums &amp; Galleries Exhibitions Tax Relief (MGETR)</a:t>
            </a:r>
            <a:r>
              <a:rPr lang="en-GB"/>
              <a:t> was introduced in April 2017 to give a cash boost to those producing exhibitions, through either a corporation tax deduction or</a:t>
            </a:r>
            <a:br>
              <a:rPr lang="en-GB"/>
            </a:br>
            <a:r>
              <a:rPr lang="en-GB" b="1"/>
              <a:t>payable tax credit</a:t>
            </a:r>
            <a:r>
              <a:rPr lang="en-GB"/>
              <a:t>.</a:t>
            </a:r>
          </a:p>
          <a:p>
            <a:pPr lvl="0" hangingPunct="1"/>
            <a:r>
              <a:rPr lang="en-GB"/>
              <a:t>The University has </a:t>
            </a:r>
            <a:r>
              <a:rPr lang="en-GB" b="1"/>
              <a:t>claimed almost £1m </a:t>
            </a:r>
            <a:r>
              <a:rPr lang="en-GB"/>
              <a:t>in payable credits since then.</a:t>
            </a:r>
          </a:p>
          <a:p>
            <a:pPr lvl="0" hangingPunct="1"/>
            <a:r>
              <a:rPr lang="en-GB"/>
              <a:t>Budget 2021 enhanced the rates of payable credit:</a:t>
            </a:r>
          </a:p>
          <a:p>
            <a:pPr lvl="2" hangingPunct="1"/>
            <a:r>
              <a:rPr lang="en-GB" sz="1600"/>
              <a:t>From 1 April 2017 – 26 October 21: 20% of core expenditure (see next slide)</a:t>
            </a:r>
          </a:p>
          <a:p>
            <a:pPr lvl="2" hangingPunct="1"/>
            <a:r>
              <a:rPr lang="en-GB" sz="1600"/>
              <a:t>27 October 2021 – 31 March 2022: 45%</a:t>
            </a:r>
          </a:p>
          <a:p>
            <a:pPr lvl="2" hangingPunct="1"/>
            <a:r>
              <a:rPr lang="en-GB" sz="1600"/>
              <a:t>1 April 2022 – 31 March 2023: 30%</a:t>
            </a:r>
          </a:p>
          <a:p>
            <a:pPr lvl="2" hangingPunct="1"/>
            <a:r>
              <a:rPr lang="en-GB" sz="1600"/>
              <a:t>1 April 2023 – 31 March 2024: 20%</a:t>
            </a:r>
          </a:p>
          <a:p>
            <a:pPr lvl="2" hangingPunct="1"/>
            <a:r>
              <a:rPr lang="en-GB" sz="1600"/>
              <a:t>1 April 2024 - : ? MGETR currently scheduled to end 31 March 2024</a:t>
            </a:r>
          </a:p>
          <a:p>
            <a:pPr lvl="0" hangingPunct="1"/>
            <a:endParaRPr lang="en-US"/>
          </a:p>
        </p:txBody>
      </p:sp>
    </p:spTree>
    <p:extLst>
      <p:ext uri="{BB962C8B-B14F-4D97-AF65-F5344CB8AC3E}">
        <p14:creationId xmlns:p14="http://schemas.microsoft.com/office/powerpoint/2010/main" val="18658912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89C28A-BB5C-4CA9-B8C9-533987D980CD}"/>
              </a:ext>
            </a:extLst>
          </p:cNvPr>
          <p:cNvSpPr>
            <a:spLocks noGrp="1"/>
          </p:cNvSpPr>
          <p:nvPr>
            <p:ph type="sldNum" sz="quarter" idx="10"/>
          </p:nvPr>
        </p:nvSpPr>
        <p:spPr/>
        <p:txBody>
          <a:bodyPr/>
          <a:lstStyle/>
          <a:p>
            <a:fld id="{2A4D10C6-676A-42AD-AF0A-D202E481C773}" type="slidenum">
              <a:rPr lang="en-GB" altLang="en-US" smtClean="0"/>
              <a:pPr/>
              <a:t>29</a:t>
            </a:fld>
            <a:endParaRPr lang="en-GB" altLang="en-US"/>
          </a:p>
        </p:txBody>
      </p:sp>
      <p:sp>
        <p:nvSpPr>
          <p:cNvPr id="5" name="Rectangle 4">
            <a:extLst>
              <a:ext uri="{FF2B5EF4-FFF2-40B4-BE49-F238E27FC236}">
                <a16:creationId xmlns:a16="http://schemas.microsoft.com/office/drawing/2014/main" id="{1AE0EE26-38BF-4383-BE07-31F5BE69AEC4}"/>
              </a:ext>
            </a:extLst>
          </p:cNvPr>
          <p:cNvSpPr txBox="1">
            <a:spLocks noGrp="1"/>
          </p:cNvSpPr>
          <p:nvPr>
            <p:ph type="title"/>
          </p:nvPr>
        </p:nvSpPr>
        <p:spPr>
          <a:xfrm>
            <a:off x="512763" y="398463"/>
            <a:ext cx="11166475" cy="423862"/>
          </a:xfrm>
        </p:spPr>
        <p:txBody>
          <a:bodyPr/>
          <a:lstStyle/>
          <a:p>
            <a:pPr lvl="0" hangingPunct="1"/>
            <a:r>
              <a:rPr lang="en-US"/>
              <a:t>Process (1)</a:t>
            </a:r>
          </a:p>
        </p:txBody>
      </p:sp>
      <p:sp>
        <p:nvSpPr>
          <p:cNvPr id="6" name="Rectangle 5">
            <a:extLst>
              <a:ext uri="{FF2B5EF4-FFF2-40B4-BE49-F238E27FC236}">
                <a16:creationId xmlns:a16="http://schemas.microsoft.com/office/drawing/2014/main" id="{70441E6D-234E-414F-A8B2-FA1F039BE842}"/>
              </a:ext>
            </a:extLst>
          </p:cNvPr>
          <p:cNvSpPr txBox="1">
            <a:spLocks noGrp="1"/>
          </p:cNvSpPr>
          <p:nvPr>
            <p:ph idx="1"/>
          </p:nvPr>
        </p:nvSpPr>
        <p:spPr>
          <a:xfrm>
            <a:off x="385965" y="1955917"/>
            <a:ext cx="11164887" cy="3484301"/>
          </a:xfrm>
        </p:spPr>
        <p:txBody>
          <a:bodyPr/>
          <a:lstStyle/>
          <a:p>
            <a:pPr marL="0" lvl="0" indent="0" hangingPunct="1">
              <a:buNone/>
            </a:pPr>
            <a:r>
              <a:rPr lang="en-GB" sz="2800" b="1"/>
              <a:t>Identify qualifying exhibitions:</a:t>
            </a:r>
          </a:p>
          <a:p>
            <a:pPr lvl="0" hangingPunct="1"/>
            <a:r>
              <a:rPr lang="en-GB" sz="2800"/>
              <a:t>the exhibition is a curated public display;</a:t>
            </a:r>
          </a:p>
          <a:p>
            <a:pPr lvl="0" hangingPunct="1"/>
            <a:r>
              <a:rPr lang="en-GB" sz="2800"/>
              <a:t>the exhibition is intended to be open to the general public; and</a:t>
            </a:r>
          </a:p>
          <a:p>
            <a:pPr lvl="0" hangingPunct="1"/>
            <a:r>
              <a:rPr lang="en-GB" sz="2800"/>
              <a:t>at least 25% of the core expenditure on the exhibition must be United Kingdom or European Economic Area (EEA) expenditure.</a:t>
            </a:r>
          </a:p>
        </p:txBody>
      </p:sp>
    </p:spTree>
    <p:extLst>
      <p:ext uri="{BB962C8B-B14F-4D97-AF65-F5344CB8AC3E}">
        <p14:creationId xmlns:p14="http://schemas.microsoft.com/office/powerpoint/2010/main" val="2363294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172B4B5-C1B1-485D-84F6-888AD5840666}"/>
              </a:ext>
            </a:extLst>
          </p:cNvPr>
          <p:cNvSpPr>
            <a:spLocks noGrp="1"/>
          </p:cNvSpPr>
          <p:nvPr>
            <p:ph type="body" sz="quarter" idx="10"/>
          </p:nvPr>
        </p:nvSpPr>
        <p:spPr>
          <a:xfrm>
            <a:off x="363894" y="201028"/>
            <a:ext cx="11313757" cy="569349"/>
          </a:xfrm>
        </p:spPr>
        <p:txBody>
          <a:bodyPr>
            <a:normAutofit/>
          </a:bodyPr>
          <a:lstStyle/>
          <a:p>
            <a:r>
              <a:rPr lang="en-GB" sz="3600"/>
              <a:t>Agenda</a:t>
            </a:r>
          </a:p>
        </p:txBody>
      </p:sp>
      <p:sp>
        <p:nvSpPr>
          <p:cNvPr id="4" name="Content Placeholder 3"/>
          <p:cNvSpPr>
            <a:spLocks noGrp="1"/>
          </p:cNvSpPr>
          <p:nvPr>
            <p:ph idx="1"/>
          </p:nvPr>
        </p:nvSpPr>
        <p:spPr>
          <a:xfrm>
            <a:off x="363894" y="1371601"/>
            <a:ext cx="11313757" cy="4583150"/>
          </a:xfrm>
        </p:spPr>
        <p:txBody>
          <a:bodyPr>
            <a:normAutofit/>
          </a:bodyPr>
          <a:lstStyle/>
          <a:p>
            <a:pPr marL="201930" indent="-201930"/>
            <a:r>
              <a:rPr lang="en-GB" sz="2800" b="1"/>
              <a:t>Welcome</a:t>
            </a:r>
            <a:endParaRPr lang="en-GB" sz="2800" b="1">
              <a:cs typeface="Arial"/>
            </a:endParaRPr>
          </a:p>
          <a:p>
            <a:pPr marL="201930" indent="-201930"/>
            <a:r>
              <a:rPr lang="en-GB" sz="2800" b="1"/>
              <a:t>Matters arising/action points</a:t>
            </a:r>
          </a:p>
          <a:p>
            <a:pPr marL="201930" indent="-201930"/>
            <a:r>
              <a:rPr lang="en-GB" sz="2800" b="1"/>
              <a:t>Finance Systems Replacement (FSR)</a:t>
            </a:r>
          </a:p>
          <a:p>
            <a:pPr marL="201930" indent="-201930"/>
            <a:r>
              <a:rPr lang="en-GB" sz="2800" b="1"/>
              <a:t>Finance Division updates</a:t>
            </a:r>
            <a:endParaRPr lang="en-GB" sz="2800" b="1">
              <a:cs typeface="Arial"/>
            </a:endParaRPr>
          </a:p>
          <a:p>
            <a:pPr marL="201930" indent="-201930"/>
            <a:r>
              <a:rPr lang="en-GB" sz="2800" b="1"/>
              <a:t>Questions and Answers</a:t>
            </a:r>
            <a:endParaRPr lang="en-GB" sz="3200" b="1">
              <a:cs typeface="Arial"/>
            </a:endParaRPr>
          </a:p>
          <a:p>
            <a:pPr marL="201930" indent="-201930"/>
            <a:endParaRPr lang="en-GB" sz="4000" b="1">
              <a:cs typeface="Arial"/>
            </a:endParaRPr>
          </a:p>
        </p:txBody>
      </p:sp>
      <p:sp>
        <p:nvSpPr>
          <p:cNvPr id="2" name="Title 1"/>
          <p:cNvSpPr>
            <a:spLocks noGrp="1"/>
          </p:cNvSpPr>
          <p:nvPr>
            <p:ph type="title" idx="4294967295"/>
          </p:nvPr>
        </p:nvSpPr>
        <p:spPr/>
        <p:txBody>
          <a:bodyPr/>
          <a:lstStyle/>
          <a:p>
            <a:br>
              <a:rPr lang="en-GB" sz="2800" b="0"/>
            </a:br>
            <a:endParaRPr lang="en-GB" sz="2800" b="0"/>
          </a:p>
        </p:txBody>
      </p:sp>
      <p:sp>
        <p:nvSpPr>
          <p:cNvPr id="3" name="Rectangle 2"/>
          <p:cNvSpPr/>
          <p:nvPr/>
        </p:nvSpPr>
        <p:spPr>
          <a:xfrm>
            <a:off x="5974813" y="3244334"/>
            <a:ext cx="242374" cy="369332"/>
          </a:xfrm>
          <a:prstGeom prst="rect">
            <a:avLst/>
          </a:prstGeom>
        </p:spPr>
        <p:txBody>
          <a:bodyPr wrap="none">
            <a:spAutoFit/>
          </a:bodyPr>
          <a:lstStyle/>
          <a:p>
            <a:r>
              <a:rPr lang="en-GB">
                <a:solidFill>
                  <a:srgbClr val="000000"/>
                </a:solidFill>
                <a:latin typeface="Times New Roman" panose="02020603050405020304" pitchFamily="18" charset="0"/>
              </a:rPr>
              <a:t> </a:t>
            </a:r>
            <a:endParaRPr lang="en-GB"/>
          </a:p>
        </p:txBody>
      </p:sp>
      <p:pic>
        <p:nvPicPr>
          <p:cNvPr id="9" name="Picture 8" descr="A picture containing background pattern&#10;&#10;Description automatically generated">
            <a:extLst>
              <a:ext uri="{FF2B5EF4-FFF2-40B4-BE49-F238E27FC236}">
                <a16:creationId xmlns:a16="http://schemas.microsoft.com/office/drawing/2014/main" id="{CA18ABFE-2ED6-4727-995B-75B278828774}"/>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490002" y="398463"/>
            <a:ext cx="5636852" cy="5111496"/>
          </a:xfrm>
          <a:prstGeom prst="rect">
            <a:avLst/>
          </a:prstGeom>
        </p:spPr>
      </p:pic>
    </p:spTree>
    <p:extLst>
      <p:ext uri="{BB962C8B-B14F-4D97-AF65-F5344CB8AC3E}">
        <p14:creationId xmlns:p14="http://schemas.microsoft.com/office/powerpoint/2010/main" val="22710123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89C28A-BB5C-4CA9-B8C9-533987D980CD}"/>
              </a:ext>
            </a:extLst>
          </p:cNvPr>
          <p:cNvSpPr>
            <a:spLocks noGrp="1"/>
          </p:cNvSpPr>
          <p:nvPr>
            <p:ph type="sldNum" sz="quarter" idx="10"/>
          </p:nvPr>
        </p:nvSpPr>
        <p:spPr/>
        <p:txBody>
          <a:bodyPr/>
          <a:lstStyle/>
          <a:p>
            <a:fld id="{2A4D10C6-676A-42AD-AF0A-D202E481C773}" type="slidenum">
              <a:rPr lang="en-GB" altLang="en-US" smtClean="0"/>
              <a:pPr/>
              <a:t>30</a:t>
            </a:fld>
            <a:endParaRPr lang="en-GB" altLang="en-US"/>
          </a:p>
        </p:txBody>
      </p:sp>
      <p:sp>
        <p:nvSpPr>
          <p:cNvPr id="5" name="Rectangle 4">
            <a:extLst>
              <a:ext uri="{FF2B5EF4-FFF2-40B4-BE49-F238E27FC236}">
                <a16:creationId xmlns:a16="http://schemas.microsoft.com/office/drawing/2014/main" id="{1AE0EE26-38BF-4383-BE07-31F5BE69AEC4}"/>
              </a:ext>
            </a:extLst>
          </p:cNvPr>
          <p:cNvSpPr txBox="1">
            <a:spLocks noGrp="1"/>
          </p:cNvSpPr>
          <p:nvPr>
            <p:ph type="title"/>
          </p:nvPr>
        </p:nvSpPr>
        <p:spPr>
          <a:xfrm>
            <a:off x="512763" y="398463"/>
            <a:ext cx="11166475" cy="423862"/>
          </a:xfrm>
        </p:spPr>
        <p:txBody>
          <a:bodyPr/>
          <a:lstStyle/>
          <a:p>
            <a:pPr lvl="0" hangingPunct="1"/>
            <a:r>
              <a:rPr lang="en-US"/>
              <a:t>Process (2)</a:t>
            </a:r>
          </a:p>
        </p:txBody>
      </p:sp>
      <p:sp>
        <p:nvSpPr>
          <p:cNvPr id="6" name="Rectangle 5">
            <a:extLst>
              <a:ext uri="{FF2B5EF4-FFF2-40B4-BE49-F238E27FC236}">
                <a16:creationId xmlns:a16="http://schemas.microsoft.com/office/drawing/2014/main" id="{70441E6D-234E-414F-A8B2-FA1F039BE842}"/>
              </a:ext>
            </a:extLst>
          </p:cNvPr>
          <p:cNvSpPr txBox="1">
            <a:spLocks noGrp="1"/>
          </p:cNvSpPr>
          <p:nvPr>
            <p:ph idx="1"/>
          </p:nvPr>
        </p:nvSpPr>
        <p:spPr>
          <a:xfrm>
            <a:off x="376729" y="1442230"/>
            <a:ext cx="11164887" cy="4699952"/>
          </a:xfrm>
        </p:spPr>
        <p:txBody>
          <a:bodyPr/>
          <a:lstStyle/>
          <a:p>
            <a:pPr marL="0" lvl="0" indent="0" hangingPunct="1">
              <a:buNone/>
            </a:pPr>
            <a:r>
              <a:rPr lang="en-GB" b="1"/>
              <a:t>Identify “core expenditure”:</a:t>
            </a:r>
          </a:p>
          <a:p>
            <a:pPr lvl="0" hangingPunct="1"/>
            <a:r>
              <a:rPr lang="en-GB"/>
              <a:t>Core expenditure is expenditure that is incurred on producing, de-installing and closing the exhibition. Core expenditure does not include costs relating to:</a:t>
            </a:r>
          </a:p>
          <a:p>
            <a:pPr lvl="2" hangingPunct="1"/>
            <a:r>
              <a:rPr lang="en-GB"/>
              <a:t>speculative development on initial concepts and feasibility</a:t>
            </a:r>
          </a:p>
          <a:p>
            <a:pPr lvl="2" hangingPunct="1"/>
            <a:r>
              <a:rPr lang="en-GB"/>
              <a:t>non-producing activities, for instance, financing, marketing, legal services and promotional events.</a:t>
            </a:r>
          </a:p>
          <a:p>
            <a:pPr lvl="2" hangingPunct="1"/>
            <a:r>
              <a:rPr lang="en-GB"/>
              <a:t>the cost of running the exhibition during the period which it is open to the public</a:t>
            </a:r>
          </a:p>
          <a:p>
            <a:pPr lvl="2" hangingPunct="1"/>
            <a:r>
              <a:rPr lang="en-GB"/>
              <a:t>expenditure on purchasing exhibits</a:t>
            </a:r>
          </a:p>
          <a:p>
            <a:pPr lvl="2" hangingPunct="1"/>
            <a:r>
              <a:rPr lang="en-GB"/>
              <a:t>expenditure on infrastructure</a:t>
            </a:r>
          </a:p>
          <a:p>
            <a:pPr lvl="0" hangingPunct="1"/>
            <a:r>
              <a:rPr lang="en-GB"/>
              <a:t>In practice, mainly staff costs in producing the exhibition</a:t>
            </a:r>
          </a:p>
          <a:p>
            <a:pPr lvl="0" hangingPunct="1"/>
            <a:endParaRPr lang="en-US"/>
          </a:p>
        </p:txBody>
      </p:sp>
    </p:spTree>
    <p:extLst>
      <p:ext uri="{BB962C8B-B14F-4D97-AF65-F5344CB8AC3E}">
        <p14:creationId xmlns:p14="http://schemas.microsoft.com/office/powerpoint/2010/main" val="12100282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89C28A-BB5C-4CA9-B8C9-533987D980CD}"/>
              </a:ext>
            </a:extLst>
          </p:cNvPr>
          <p:cNvSpPr>
            <a:spLocks noGrp="1"/>
          </p:cNvSpPr>
          <p:nvPr>
            <p:ph type="sldNum" sz="quarter" idx="10"/>
          </p:nvPr>
        </p:nvSpPr>
        <p:spPr/>
        <p:txBody>
          <a:bodyPr/>
          <a:lstStyle/>
          <a:p>
            <a:fld id="{2A4D10C6-676A-42AD-AF0A-D202E481C773}" type="slidenum">
              <a:rPr lang="en-GB" altLang="en-US" smtClean="0"/>
              <a:pPr/>
              <a:t>31</a:t>
            </a:fld>
            <a:endParaRPr lang="en-GB" altLang="en-US"/>
          </a:p>
        </p:txBody>
      </p:sp>
      <p:sp>
        <p:nvSpPr>
          <p:cNvPr id="5" name="Rectangle 4">
            <a:extLst>
              <a:ext uri="{FF2B5EF4-FFF2-40B4-BE49-F238E27FC236}">
                <a16:creationId xmlns:a16="http://schemas.microsoft.com/office/drawing/2014/main" id="{1AE0EE26-38BF-4383-BE07-31F5BE69AEC4}"/>
              </a:ext>
            </a:extLst>
          </p:cNvPr>
          <p:cNvSpPr txBox="1">
            <a:spLocks noGrp="1"/>
          </p:cNvSpPr>
          <p:nvPr>
            <p:ph type="title"/>
          </p:nvPr>
        </p:nvSpPr>
        <p:spPr>
          <a:xfrm>
            <a:off x="512763" y="398463"/>
            <a:ext cx="11166475" cy="423862"/>
          </a:xfrm>
        </p:spPr>
        <p:txBody>
          <a:bodyPr/>
          <a:lstStyle/>
          <a:p>
            <a:pPr lvl="0" hangingPunct="1"/>
            <a:r>
              <a:rPr lang="en-US"/>
              <a:t>Process (3)</a:t>
            </a:r>
          </a:p>
        </p:txBody>
      </p:sp>
      <p:sp>
        <p:nvSpPr>
          <p:cNvPr id="6" name="Rectangle 5">
            <a:extLst>
              <a:ext uri="{FF2B5EF4-FFF2-40B4-BE49-F238E27FC236}">
                <a16:creationId xmlns:a16="http://schemas.microsoft.com/office/drawing/2014/main" id="{70441E6D-234E-414F-A8B2-FA1F039BE842}"/>
              </a:ext>
            </a:extLst>
          </p:cNvPr>
          <p:cNvSpPr txBox="1">
            <a:spLocks noGrp="1"/>
          </p:cNvSpPr>
          <p:nvPr>
            <p:ph idx="1"/>
          </p:nvPr>
        </p:nvSpPr>
        <p:spPr>
          <a:xfrm>
            <a:off x="376729" y="1442230"/>
            <a:ext cx="11164887" cy="4709188"/>
          </a:xfrm>
        </p:spPr>
        <p:txBody>
          <a:bodyPr/>
          <a:lstStyle/>
          <a:p>
            <a:pPr marL="0" lvl="0" indent="0" hangingPunct="1">
              <a:buNone/>
            </a:pPr>
            <a:r>
              <a:rPr lang="en-GB" b="1"/>
              <a:t>Submitting claims:</a:t>
            </a:r>
          </a:p>
          <a:p>
            <a:pPr hangingPunct="1"/>
            <a:r>
              <a:rPr lang="en-GB"/>
              <a:t>Claims submitted as part of University’s corporation tax return, typically one year after the relevant year end, with cash payment coming shortly after… so time lag from when exhibition costs were incurred.</a:t>
            </a:r>
          </a:p>
          <a:p>
            <a:pPr hangingPunct="1"/>
            <a:r>
              <a:rPr lang="en-GB"/>
              <a:t>As of now, we can go back to exhibitions / core expenditure incurred from 1 August 2019 since we can amend our corporation tax return for the year ended 31 July 2020 up to 31 July 2022.</a:t>
            </a:r>
          </a:p>
          <a:p>
            <a:pPr marL="0" lvl="0" indent="0" hangingPunct="1">
              <a:buNone/>
            </a:pPr>
            <a:r>
              <a:rPr lang="en-GB" b="1"/>
              <a:t>So what?</a:t>
            </a:r>
          </a:p>
          <a:p>
            <a:pPr marL="0" lvl="0" indent="0" hangingPunct="1">
              <a:buNone/>
            </a:pPr>
            <a:r>
              <a:rPr lang="en-GB"/>
              <a:t>Consider whether you have produced anything that meets the definition of “exhibition” for MGETR purposes and had expenditure since 1 August 2019, or are planning any in future, and get in touch with the Tax Team (</a:t>
            </a:r>
            <a:r>
              <a:rPr lang="en-GB">
                <a:hlinkClick r:id="rId2"/>
              </a:rPr>
              <a:t>taxqueries@admin.cam.ac.uk</a:t>
            </a:r>
            <a:r>
              <a:rPr lang="en-GB"/>
              <a:t>)</a:t>
            </a:r>
          </a:p>
        </p:txBody>
      </p:sp>
    </p:spTree>
    <p:extLst>
      <p:ext uri="{BB962C8B-B14F-4D97-AF65-F5344CB8AC3E}">
        <p14:creationId xmlns:p14="http://schemas.microsoft.com/office/powerpoint/2010/main" val="30464297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DB81F9-F7F8-43B9-B1D0-B630A3C7C076}"/>
              </a:ext>
            </a:extLst>
          </p:cNvPr>
          <p:cNvPicPr>
            <a:picLocks noChangeAspect="1"/>
          </p:cNvPicPr>
          <p:nvPr/>
        </p:nvPicPr>
        <p:blipFill>
          <a:blip r:embed="rId3"/>
          <a:stretch>
            <a:fillRect/>
          </a:stretch>
        </p:blipFill>
        <p:spPr>
          <a:xfrm>
            <a:off x="252919" y="268524"/>
            <a:ext cx="3561844" cy="1151714"/>
          </a:xfrm>
          <a:prstGeom prst="rect">
            <a:avLst/>
          </a:prstGeom>
        </p:spPr>
      </p:pic>
      <p:sp>
        <p:nvSpPr>
          <p:cNvPr id="3074" name="Rectangle 2"/>
          <p:cNvSpPr>
            <a:spLocks noGrp="1" noChangeArrowheads="1"/>
          </p:cNvSpPr>
          <p:nvPr>
            <p:ph type="ctrTitle" idx="4294967295"/>
          </p:nvPr>
        </p:nvSpPr>
        <p:spPr>
          <a:xfrm>
            <a:off x="541173" y="2451645"/>
            <a:ext cx="11107902" cy="523875"/>
          </a:xfrm>
          <a:prstGeom prst="rect">
            <a:avLst/>
          </a:prstGeom>
        </p:spPr>
        <p:txBody>
          <a:bodyPr/>
          <a:lstStyle/>
          <a:p>
            <a:pPr eaLnBrk="1" hangingPunct="1"/>
            <a:r>
              <a:rPr lang="en-US" altLang="en-US" sz="4800" b="1">
                <a:solidFill>
                  <a:schemeClr val="bg1"/>
                </a:solidFill>
              </a:rPr>
              <a:t>Finance Division Updates</a:t>
            </a:r>
            <a:br>
              <a:rPr lang="en-US" altLang="en-US" sz="4800">
                <a:solidFill>
                  <a:schemeClr val="bg1"/>
                </a:solidFill>
              </a:rPr>
            </a:br>
            <a:br>
              <a:rPr lang="en-US" altLang="en-US" sz="4800"/>
            </a:br>
            <a:r>
              <a:rPr lang="en-US" altLang="en-US" sz="4800">
                <a:solidFill>
                  <a:schemeClr val="bg1"/>
                </a:solidFill>
                <a:cs typeface="Arial"/>
              </a:rPr>
              <a:t>UPS2</a:t>
            </a:r>
            <a:endParaRPr lang="en-US" altLang="en-US" sz="4800" b="1">
              <a:solidFill>
                <a:schemeClr val="bg1"/>
              </a:solidFill>
              <a:cs typeface="Arial"/>
            </a:endParaRPr>
          </a:p>
        </p:txBody>
      </p:sp>
    </p:spTree>
    <p:extLst>
      <p:ext uri="{BB962C8B-B14F-4D97-AF65-F5344CB8AC3E}">
        <p14:creationId xmlns:p14="http://schemas.microsoft.com/office/powerpoint/2010/main" val="9537243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89C28A-BB5C-4CA9-B8C9-533987D980CD}"/>
              </a:ext>
            </a:extLst>
          </p:cNvPr>
          <p:cNvSpPr>
            <a:spLocks noGrp="1"/>
          </p:cNvSpPr>
          <p:nvPr>
            <p:ph type="sldNum" sz="quarter" idx="10"/>
          </p:nvPr>
        </p:nvSpPr>
        <p:spPr/>
        <p:txBody>
          <a:bodyPr/>
          <a:lstStyle/>
          <a:p>
            <a:fld id="{2A4D10C6-676A-42AD-AF0A-D202E481C773}" type="slidenum">
              <a:rPr lang="en-GB" altLang="en-US" smtClean="0"/>
              <a:pPr/>
              <a:t>33</a:t>
            </a:fld>
            <a:endParaRPr lang="en-GB" altLang="en-US"/>
          </a:p>
        </p:txBody>
      </p:sp>
      <p:sp>
        <p:nvSpPr>
          <p:cNvPr id="5" name="Rectangle 4">
            <a:extLst>
              <a:ext uri="{FF2B5EF4-FFF2-40B4-BE49-F238E27FC236}">
                <a16:creationId xmlns:a16="http://schemas.microsoft.com/office/drawing/2014/main" id="{1AE0EE26-38BF-4383-BE07-31F5BE69AEC4}"/>
              </a:ext>
            </a:extLst>
          </p:cNvPr>
          <p:cNvSpPr txBox="1">
            <a:spLocks noGrp="1"/>
          </p:cNvSpPr>
          <p:nvPr>
            <p:ph type="title"/>
          </p:nvPr>
        </p:nvSpPr>
        <p:spPr>
          <a:xfrm>
            <a:off x="512763" y="398463"/>
            <a:ext cx="11166475" cy="423862"/>
          </a:xfrm>
        </p:spPr>
        <p:txBody>
          <a:bodyPr/>
          <a:lstStyle/>
          <a:p>
            <a:pPr lvl="0" hangingPunct="1"/>
            <a:r>
              <a:rPr lang="en-US"/>
              <a:t>Casual Worker Management – Dashboard Rollout</a:t>
            </a:r>
          </a:p>
        </p:txBody>
      </p:sp>
      <p:sp>
        <p:nvSpPr>
          <p:cNvPr id="6" name="Rectangle 5">
            <a:extLst>
              <a:ext uri="{FF2B5EF4-FFF2-40B4-BE49-F238E27FC236}">
                <a16:creationId xmlns:a16="http://schemas.microsoft.com/office/drawing/2014/main" id="{70441E6D-234E-414F-A8B2-FA1F039BE842}"/>
              </a:ext>
            </a:extLst>
          </p:cNvPr>
          <p:cNvSpPr txBox="1">
            <a:spLocks noGrp="1"/>
          </p:cNvSpPr>
          <p:nvPr>
            <p:ph idx="1"/>
          </p:nvPr>
        </p:nvSpPr>
        <p:spPr>
          <a:xfrm>
            <a:off x="450619" y="1290899"/>
            <a:ext cx="11164887" cy="4067175"/>
          </a:xfrm>
        </p:spPr>
        <p:txBody>
          <a:bodyPr/>
          <a:lstStyle/>
          <a:p>
            <a:pPr lvl="0" hangingPunct="1"/>
            <a:r>
              <a:rPr lang="en-US" sz="2400"/>
              <a:t>In </a:t>
            </a:r>
            <a:r>
              <a:rPr lang="en-US" sz="2400" b="1" err="1"/>
              <a:t>Michaelmas</a:t>
            </a:r>
            <a:r>
              <a:rPr lang="en-US" sz="2400" b="1"/>
              <a:t> Term 2022</a:t>
            </a:r>
            <a:r>
              <a:rPr lang="en-US" sz="2400"/>
              <a:t>, a new IT system (</a:t>
            </a:r>
            <a:r>
              <a:rPr lang="en-US" sz="2400" b="1"/>
              <a:t>Dashboard</a:t>
            </a:r>
            <a:r>
              <a:rPr lang="en-US" sz="2400"/>
              <a:t>) will be launched for all Institutions to use to manage their casual workforce.  </a:t>
            </a:r>
            <a:r>
              <a:rPr lang="en-US" sz="2400" b="1"/>
              <a:t>Dashboard will replace UPS2.</a:t>
            </a:r>
          </a:p>
          <a:p>
            <a:pPr lvl="0" hangingPunct="1"/>
            <a:r>
              <a:rPr lang="en-US" sz="2400"/>
              <a:t>A demo of the new system is available to watch: </a:t>
            </a:r>
            <a:r>
              <a:rPr lang="en-US" sz="2400">
                <a:hlinkClick r:id="rId2"/>
              </a:rPr>
              <a:t>https://www.hr.admin.cam.ac.uk/casual-workforce-project/new-casual-workforce-management-system</a:t>
            </a:r>
            <a:r>
              <a:rPr lang="en-US" sz="2400"/>
              <a:t> </a:t>
            </a:r>
          </a:p>
          <a:p>
            <a:pPr lvl="0" hangingPunct="1"/>
            <a:r>
              <a:rPr lang="en-US" sz="2400"/>
              <a:t>Institutions will be asked to provide data over the coming 6 months to configure the system ready for launch – requests will be sent via the Key Issues Bulletin</a:t>
            </a:r>
          </a:p>
          <a:p>
            <a:pPr lvl="0" hangingPunct="1"/>
            <a:r>
              <a:rPr lang="en-US" sz="2400"/>
              <a:t>Training guides for workers and University staff responsible for administering casual workers will be provided later this year (as well as ‘classroom’ training sessions for administrators)</a:t>
            </a:r>
          </a:p>
          <a:p>
            <a:pPr lvl="0" hangingPunct="1"/>
            <a:endParaRPr lang="en-US"/>
          </a:p>
        </p:txBody>
      </p:sp>
      <p:pic>
        <p:nvPicPr>
          <p:cNvPr id="2" name="Picture 2" descr="Logo, company name&#10;&#10;Description automatically generated">
            <a:extLst>
              <a:ext uri="{FF2B5EF4-FFF2-40B4-BE49-F238E27FC236}">
                <a16:creationId xmlns:a16="http://schemas.microsoft.com/office/drawing/2014/main" id="{62B80CF1-3AB2-43B0-BC46-33670717A9B9}"/>
              </a:ext>
            </a:extLst>
          </p:cNvPr>
          <p:cNvPicPr>
            <a:picLocks noChangeAspect="1"/>
          </p:cNvPicPr>
          <p:nvPr/>
        </p:nvPicPr>
        <p:blipFill>
          <a:blip r:embed="rId3"/>
          <a:stretch>
            <a:fillRect/>
          </a:stretch>
        </p:blipFill>
        <p:spPr>
          <a:xfrm>
            <a:off x="9343679" y="2107786"/>
            <a:ext cx="1743075" cy="742950"/>
          </a:xfrm>
          <a:prstGeom prst="rect">
            <a:avLst/>
          </a:prstGeom>
        </p:spPr>
      </p:pic>
    </p:spTree>
    <p:extLst>
      <p:ext uri="{BB962C8B-B14F-4D97-AF65-F5344CB8AC3E}">
        <p14:creationId xmlns:p14="http://schemas.microsoft.com/office/powerpoint/2010/main" val="21396468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DB81F9-F7F8-43B9-B1D0-B630A3C7C076}"/>
              </a:ext>
            </a:extLst>
          </p:cNvPr>
          <p:cNvPicPr>
            <a:picLocks noChangeAspect="1"/>
          </p:cNvPicPr>
          <p:nvPr/>
        </p:nvPicPr>
        <p:blipFill>
          <a:blip r:embed="rId3"/>
          <a:stretch>
            <a:fillRect/>
          </a:stretch>
        </p:blipFill>
        <p:spPr>
          <a:xfrm>
            <a:off x="252919" y="268524"/>
            <a:ext cx="3561844" cy="1151714"/>
          </a:xfrm>
          <a:prstGeom prst="rect">
            <a:avLst/>
          </a:prstGeom>
        </p:spPr>
      </p:pic>
      <p:sp>
        <p:nvSpPr>
          <p:cNvPr id="3074" name="Rectangle 2"/>
          <p:cNvSpPr>
            <a:spLocks noGrp="1" noChangeArrowheads="1"/>
          </p:cNvSpPr>
          <p:nvPr>
            <p:ph type="ctrTitle" idx="4294967295"/>
          </p:nvPr>
        </p:nvSpPr>
        <p:spPr>
          <a:xfrm>
            <a:off x="531937" y="2451645"/>
            <a:ext cx="11107902" cy="523875"/>
          </a:xfrm>
          <a:prstGeom prst="rect">
            <a:avLst/>
          </a:prstGeom>
        </p:spPr>
        <p:txBody>
          <a:bodyPr/>
          <a:lstStyle/>
          <a:p>
            <a:pPr eaLnBrk="1" hangingPunct="1"/>
            <a:r>
              <a:rPr lang="en-GB" altLang="en-US" sz="4000"/>
              <a:t>Medical Exemption Certificate Update and</a:t>
            </a:r>
            <a:br>
              <a:rPr lang="en-GB" altLang="en-US" sz="4000">
                <a:cs typeface="Arial"/>
              </a:rPr>
            </a:br>
            <a:r>
              <a:rPr lang="en-GB" altLang="en-US" sz="4000">
                <a:cs typeface="Arial"/>
              </a:rPr>
              <a:t>Access to Market Place pricing.</a:t>
            </a:r>
            <a:br>
              <a:rPr lang="en-GB" altLang="en-US" sz="4000"/>
            </a:br>
            <a:br>
              <a:rPr lang="en-GB" altLang="en-US" sz="4800"/>
            </a:br>
            <a:r>
              <a:rPr lang="en-GB" altLang="en-US" sz="3600">
                <a:solidFill>
                  <a:schemeClr val="bg1"/>
                </a:solidFill>
              </a:rPr>
              <a:t>Richard Covell, </a:t>
            </a:r>
            <a:r>
              <a:rPr lang="en-GB" altLang="en-US" sz="3600" b="0">
                <a:ea typeface="+mj-lt"/>
                <a:cs typeface="+mj-lt"/>
              </a:rPr>
              <a:t>H</a:t>
            </a:r>
            <a:r>
              <a:rPr lang="en-GB" sz="3600" b="0">
                <a:ea typeface="+mj-lt"/>
                <a:cs typeface="+mj-lt"/>
              </a:rPr>
              <a:t>ead of Procurement Support</a:t>
            </a:r>
            <a:endParaRPr lang="en-US" altLang="en-US" sz="8800" b="1">
              <a:solidFill>
                <a:schemeClr val="bg1"/>
              </a:solidFill>
            </a:endParaRPr>
          </a:p>
        </p:txBody>
      </p:sp>
    </p:spTree>
    <p:extLst>
      <p:ext uri="{BB962C8B-B14F-4D97-AF65-F5344CB8AC3E}">
        <p14:creationId xmlns:p14="http://schemas.microsoft.com/office/powerpoint/2010/main" val="8905041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B94F-24C1-48BF-961E-AAE4EB5CA497}"/>
              </a:ext>
            </a:extLst>
          </p:cNvPr>
          <p:cNvSpPr>
            <a:spLocks noGrp="1"/>
          </p:cNvSpPr>
          <p:nvPr>
            <p:ph type="title"/>
          </p:nvPr>
        </p:nvSpPr>
        <p:spPr>
          <a:xfrm>
            <a:off x="512234" y="398463"/>
            <a:ext cx="11167533" cy="423862"/>
          </a:xfrm>
        </p:spPr>
        <p:txBody>
          <a:bodyPr wrap="square" anchor="t">
            <a:normAutofit/>
          </a:bodyPr>
          <a:lstStyle/>
          <a:p>
            <a:r>
              <a:rPr lang="en-US"/>
              <a:t>Medical Exemption Working Group (MEWG)</a:t>
            </a:r>
          </a:p>
        </p:txBody>
      </p:sp>
      <p:sp>
        <p:nvSpPr>
          <p:cNvPr id="4" name="Slide Number Placeholder 3">
            <a:extLst>
              <a:ext uri="{FF2B5EF4-FFF2-40B4-BE49-F238E27FC236}">
                <a16:creationId xmlns:a16="http://schemas.microsoft.com/office/drawing/2014/main" id="{1DA48AC5-E29A-4832-9BA0-E1D578BB04A3}"/>
              </a:ext>
            </a:extLst>
          </p:cNvPr>
          <p:cNvSpPr>
            <a:spLocks noGrp="1"/>
          </p:cNvSpPr>
          <p:nvPr>
            <p:ph type="sldNum" sz="quarter" idx="10"/>
          </p:nvPr>
        </p:nvSpPr>
        <p:spPr>
          <a:xfrm>
            <a:off x="10483851" y="6451600"/>
            <a:ext cx="1200149" cy="179388"/>
          </a:xfrm>
        </p:spPr>
        <p:txBody>
          <a:bodyPr wrap="square" anchor="t">
            <a:normAutofit/>
          </a:bodyPr>
          <a:lstStyle/>
          <a:p>
            <a:pPr>
              <a:spcAft>
                <a:spcPts val="600"/>
              </a:spcAft>
            </a:pPr>
            <a:fld id="{2A4D10C6-676A-42AD-AF0A-D202E481C773}" type="slidenum">
              <a:rPr lang="en-GB" altLang="en-US"/>
              <a:pPr>
                <a:spcAft>
                  <a:spcPts val="600"/>
                </a:spcAft>
              </a:pPr>
              <a:t>35</a:t>
            </a:fld>
            <a:endParaRPr lang="en-GB" altLang="en-US"/>
          </a:p>
        </p:txBody>
      </p:sp>
      <p:sp>
        <p:nvSpPr>
          <p:cNvPr id="3" name="TextBox 2">
            <a:extLst>
              <a:ext uri="{FF2B5EF4-FFF2-40B4-BE49-F238E27FC236}">
                <a16:creationId xmlns:a16="http://schemas.microsoft.com/office/drawing/2014/main" id="{3A786CE5-ADBC-48E6-9577-71C497816D68}"/>
              </a:ext>
            </a:extLst>
          </p:cNvPr>
          <p:cNvSpPr txBox="1"/>
          <p:nvPr/>
        </p:nvSpPr>
        <p:spPr>
          <a:xfrm>
            <a:off x="513347" y="1415716"/>
            <a:ext cx="11165305"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sz="2400">
                <a:cs typeface="Arial"/>
              </a:rPr>
              <a:t>We are very happy to announce the release of the new functionality for</a:t>
            </a:r>
            <a:br>
              <a:rPr lang="en-US" sz="2400">
                <a:cs typeface="Arial"/>
              </a:rPr>
            </a:br>
            <a:r>
              <a:rPr lang="en-US" sz="2400">
                <a:cs typeface="Arial"/>
              </a:rPr>
              <a:t>    ME Marketplace Purchase Orders by the end of next week.</a:t>
            </a:r>
          </a:p>
          <a:p>
            <a:pPr>
              <a:buChar char="•"/>
            </a:pPr>
            <a:endParaRPr lang="en-US" sz="2400">
              <a:cs typeface="Arial"/>
            </a:endParaRPr>
          </a:p>
          <a:p>
            <a:r>
              <a:rPr lang="en-US" sz="2400">
                <a:cs typeface="Arial"/>
              </a:rPr>
              <a:t>Notes:</a:t>
            </a:r>
          </a:p>
          <a:p>
            <a:pPr marL="457200" indent="-457200">
              <a:buFont typeface="Arial"/>
              <a:buChar char="•"/>
            </a:pPr>
            <a:r>
              <a:rPr lang="en-GB" sz="2400"/>
              <a:t>If any line of the Marketplace PO is set to have a tax of ME, then the ME Certificate will be produced.</a:t>
            </a:r>
            <a:endParaRPr lang="en-GB" sz="2400">
              <a:cs typeface="Arial"/>
            </a:endParaRPr>
          </a:p>
          <a:p>
            <a:pPr marL="457200" indent="-457200">
              <a:buFont typeface="Arial"/>
              <a:buChar char="•"/>
            </a:pPr>
            <a:r>
              <a:rPr lang="en-GB" sz="2400"/>
              <a:t>If no lines of the Marketplace PO are ME, then no ME Certificate will be produced, even if ME fields are completed.</a:t>
            </a:r>
            <a:endParaRPr lang="en-GB" sz="2400">
              <a:cs typeface="Arial"/>
            </a:endParaRPr>
          </a:p>
          <a:p>
            <a:pPr marL="457200" indent="-457200">
              <a:buFont typeface="Arial"/>
              <a:buChar char="•"/>
            </a:pPr>
            <a:r>
              <a:rPr lang="en-GB" sz="2400"/>
              <a:t>If a PO is ME, but no ME fields are entered, the ME Certificate will be produced with blanks</a:t>
            </a:r>
            <a:endParaRPr lang="en-GB" sz="2400">
              <a:cs typeface="Arial"/>
            </a:endParaRPr>
          </a:p>
          <a:p>
            <a:endParaRPr lang="en-GB" sz="2400">
              <a:cs typeface="Arial"/>
            </a:endParaRPr>
          </a:p>
          <a:p>
            <a:r>
              <a:rPr lang="en-US" sz="2400" i="1">
                <a:cs typeface="Arial"/>
              </a:rPr>
              <a:t>Good example on following slide </a:t>
            </a:r>
            <a:r>
              <a:rPr lang="en-US" sz="2400" i="1">
                <a:cs typeface="Arial"/>
                <a:sym typeface="Wingdings"/>
              </a:rPr>
              <a:t></a:t>
            </a:r>
          </a:p>
        </p:txBody>
      </p:sp>
    </p:spTree>
    <p:extLst>
      <p:ext uri="{BB962C8B-B14F-4D97-AF65-F5344CB8AC3E}">
        <p14:creationId xmlns:p14="http://schemas.microsoft.com/office/powerpoint/2010/main" val="35183745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6CC777-8B53-407C-8EE2-0B82E1BF5BC4}"/>
              </a:ext>
            </a:extLst>
          </p:cNvPr>
          <p:cNvSpPr>
            <a:spLocks noGrp="1"/>
          </p:cNvSpPr>
          <p:nvPr>
            <p:ph type="title"/>
          </p:nvPr>
        </p:nvSpPr>
        <p:spPr/>
        <p:txBody>
          <a:bodyPr/>
          <a:lstStyle/>
          <a:p>
            <a:r>
              <a:rPr lang="en-US">
                <a:cs typeface="Arial"/>
              </a:rPr>
              <a:t>Example of ME Certificate</a:t>
            </a:r>
            <a:endParaRPr lang="en-US" err="1"/>
          </a:p>
        </p:txBody>
      </p:sp>
      <p:sp>
        <p:nvSpPr>
          <p:cNvPr id="4" name="Slide Number Placeholder 3"/>
          <p:cNvSpPr>
            <a:spLocks noGrp="1"/>
          </p:cNvSpPr>
          <p:nvPr>
            <p:ph type="sldNum" sz="quarter" idx="10"/>
          </p:nvPr>
        </p:nvSpPr>
        <p:spPr/>
        <p:txBody>
          <a:bodyPr/>
          <a:lstStyle/>
          <a:p>
            <a:fld id="{2A4D10C6-676A-42AD-AF0A-D202E481C773}" type="slidenum">
              <a:rPr lang="en-GB" altLang="en-US" smtClean="0"/>
              <a:pPr/>
              <a:t>36</a:t>
            </a:fld>
            <a:endParaRPr lang="en-GB" altLang="en-US"/>
          </a:p>
        </p:txBody>
      </p:sp>
      <p:pic>
        <p:nvPicPr>
          <p:cNvPr id="5" name="Picture 4"/>
          <p:cNvPicPr>
            <a:picLocks noChangeAspect="1"/>
          </p:cNvPicPr>
          <p:nvPr/>
        </p:nvPicPr>
        <p:blipFill>
          <a:blip r:embed="rId2"/>
          <a:stretch>
            <a:fillRect/>
          </a:stretch>
        </p:blipFill>
        <p:spPr>
          <a:xfrm>
            <a:off x="5466303" y="690"/>
            <a:ext cx="5548876" cy="6733741"/>
          </a:xfrm>
          <a:prstGeom prst="rect">
            <a:avLst/>
          </a:prstGeom>
        </p:spPr>
      </p:pic>
    </p:spTree>
    <p:extLst>
      <p:ext uri="{BB962C8B-B14F-4D97-AF65-F5344CB8AC3E}">
        <p14:creationId xmlns:p14="http://schemas.microsoft.com/office/powerpoint/2010/main" val="16901859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75014-D509-4AE4-A655-7C29C74A45EA}"/>
              </a:ext>
            </a:extLst>
          </p:cNvPr>
          <p:cNvSpPr>
            <a:spLocks noGrp="1"/>
          </p:cNvSpPr>
          <p:nvPr>
            <p:ph type="title"/>
          </p:nvPr>
        </p:nvSpPr>
        <p:spPr/>
        <p:txBody>
          <a:bodyPr/>
          <a:lstStyle/>
          <a:p>
            <a:r>
              <a:rPr lang="en-US">
                <a:cs typeface="Arial"/>
              </a:rPr>
              <a:t>Marketplace Read Only Access</a:t>
            </a:r>
            <a:endParaRPr lang="en-US"/>
          </a:p>
        </p:txBody>
      </p:sp>
      <p:sp>
        <p:nvSpPr>
          <p:cNvPr id="4" name="Slide Number Placeholder 3">
            <a:extLst>
              <a:ext uri="{FF2B5EF4-FFF2-40B4-BE49-F238E27FC236}">
                <a16:creationId xmlns:a16="http://schemas.microsoft.com/office/drawing/2014/main" id="{A471CF36-61BE-4143-80B8-0EF86C92A913}"/>
              </a:ext>
            </a:extLst>
          </p:cNvPr>
          <p:cNvSpPr>
            <a:spLocks noGrp="1"/>
          </p:cNvSpPr>
          <p:nvPr>
            <p:ph type="sldNum" sz="quarter" idx="10"/>
          </p:nvPr>
        </p:nvSpPr>
        <p:spPr/>
        <p:txBody>
          <a:bodyPr/>
          <a:lstStyle/>
          <a:p>
            <a:fld id="{2A4D10C6-676A-42AD-AF0A-D202E481C773}" type="slidenum">
              <a:rPr lang="en-GB" altLang="en-US"/>
              <a:pPr/>
              <a:t>37</a:t>
            </a:fld>
            <a:endParaRPr lang="en-GB" altLang="en-US"/>
          </a:p>
        </p:txBody>
      </p:sp>
      <p:pic>
        <p:nvPicPr>
          <p:cNvPr id="6" name="Picture 6" descr="Text&#10;&#10;Description automatically generated">
            <a:extLst>
              <a:ext uri="{FF2B5EF4-FFF2-40B4-BE49-F238E27FC236}">
                <a16:creationId xmlns:a16="http://schemas.microsoft.com/office/drawing/2014/main" id="{09C8C174-5B05-4001-9B0E-4D353FFE9ACC}"/>
              </a:ext>
            </a:extLst>
          </p:cNvPr>
          <p:cNvPicPr>
            <a:picLocks noChangeAspect="1"/>
          </p:cNvPicPr>
          <p:nvPr/>
        </p:nvPicPr>
        <p:blipFill>
          <a:blip r:embed="rId2"/>
          <a:stretch>
            <a:fillRect/>
          </a:stretch>
        </p:blipFill>
        <p:spPr>
          <a:xfrm>
            <a:off x="7518400" y="1323254"/>
            <a:ext cx="4316046" cy="1476106"/>
          </a:xfrm>
          <a:prstGeom prst="rect">
            <a:avLst/>
          </a:prstGeom>
        </p:spPr>
      </p:pic>
      <p:pic>
        <p:nvPicPr>
          <p:cNvPr id="7" name="Picture 7" descr="A picture containing chart&#10;&#10;Description automatically generated">
            <a:extLst>
              <a:ext uri="{FF2B5EF4-FFF2-40B4-BE49-F238E27FC236}">
                <a16:creationId xmlns:a16="http://schemas.microsoft.com/office/drawing/2014/main" id="{DE5630C5-5629-4B85-A0F9-FED60B599716}"/>
              </a:ext>
            </a:extLst>
          </p:cNvPr>
          <p:cNvPicPr>
            <a:picLocks noChangeAspect="1"/>
          </p:cNvPicPr>
          <p:nvPr/>
        </p:nvPicPr>
        <p:blipFill>
          <a:blip r:embed="rId3"/>
          <a:stretch>
            <a:fillRect/>
          </a:stretch>
        </p:blipFill>
        <p:spPr>
          <a:xfrm>
            <a:off x="7966242" y="2910217"/>
            <a:ext cx="3720123" cy="1485922"/>
          </a:xfrm>
          <a:prstGeom prst="rect">
            <a:avLst/>
          </a:prstGeom>
        </p:spPr>
      </p:pic>
      <p:pic>
        <p:nvPicPr>
          <p:cNvPr id="8" name="Picture 8" descr="Text&#10;&#10;Description automatically generated">
            <a:extLst>
              <a:ext uri="{FF2B5EF4-FFF2-40B4-BE49-F238E27FC236}">
                <a16:creationId xmlns:a16="http://schemas.microsoft.com/office/drawing/2014/main" id="{CE98BEF1-22B3-4CD5-BEC1-C5E8E206DC98}"/>
              </a:ext>
            </a:extLst>
          </p:cNvPr>
          <p:cNvPicPr>
            <a:picLocks noChangeAspect="1"/>
          </p:cNvPicPr>
          <p:nvPr/>
        </p:nvPicPr>
        <p:blipFill>
          <a:blip r:embed="rId4"/>
          <a:stretch>
            <a:fillRect/>
          </a:stretch>
        </p:blipFill>
        <p:spPr>
          <a:xfrm>
            <a:off x="7557478" y="4516968"/>
            <a:ext cx="4462584" cy="1565680"/>
          </a:xfrm>
          <a:prstGeom prst="rect">
            <a:avLst/>
          </a:prstGeom>
        </p:spPr>
      </p:pic>
      <p:sp>
        <p:nvSpPr>
          <p:cNvPr id="3" name="TextBox 2">
            <a:extLst>
              <a:ext uri="{FF2B5EF4-FFF2-40B4-BE49-F238E27FC236}">
                <a16:creationId xmlns:a16="http://schemas.microsoft.com/office/drawing/2014/main" id="{A5BB679A-AF2E-4DBF-902B-BC15F28A92EF}"/>
              </a:ext>
            </a:extLst>
          </p:cNvPr>
          <p:cNvSpPr txBox="1"/>
          <p:nvPr/>
        </p:nvSpPr>
        <p:spPr>
          <a:xfrm>
            <a:off x="152401" y="1325479"/>
            <a:ext cx="7365329"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a:t>Current Issue</a:t>
            </a:r>
            <a:endParaRPr lang="en-US" sz="2000" b="1" u="sng">
              <a:cs typeface="Arial"/>
            </a:endParaRPr>
          </a:p>
          <a:p>
            <a:r>
              <a:rPr lang="en-US" sz="2000"/>
              <a:t>Access to Marketplace is currently via CUFS</a:t>
            </a:r>
            <a:endParaRPr lang="en-US" sz="2000">
              <a:cs typeface="Arial"/>
            </a:endParaRPr>
          </a:p>
          <a:p>
            <a:r>
              <a:rPr lang="en-US" sz="2000"/>
              <a:t>Difficult and time consuming to place orders without obtaining CUFS access</a:t>
            </a:r>
            <a:endParaRPr lang="en-US" sz="2000">
              <a:cs typeface="Arial"/>
            </a:endParaRPr>
          </a:p>
          <a:p>
            <a:endParaRPr lang="en-US" sz="2000">
              <a:cs typeface="Arial"/>
            </a:endParaRPr>
          </a:p>
          <a:p>
            <a:r>
              <a:rPr lang="en-US" sz="2000" b="1" u="sng"/>
              <a:t>Proposed Solution</a:t>
            </a:r>
            <a:endParaRPr lang="en-US" sz="2000" b="1" u="sng">
              <a:cs typeface="Arial"/>
            </a:endParaRPr>
          </a:p>
          <a:p>
            <a:r>
              <a:rPr lang="en-GB" sz="2000"/>
              <a:t>Read only access accessible via a web link</a:t>
            </a:r>
            <a:endParaRPr lang="en-GB" sz="2000">
              <a:cs typeface="Arial"/>
            </a:endParaRPr>
          </a:p>
          <a:p>
            <a:r>
              <a:rPr lang="en-GB" sz="2000"/>
              <a:t>Access provides full visibility of Marketplace products </a:t>
            </a:r>
            <a:endParaRPr lang="en-GB" sz="2000">
              <a:cs typeface="Arial"/>
            </a:endParaRPr>
          </a:p>
          <a:p>
            <a:r>
              <a:rPr lang="en-GB" sz="2000"/>
              <a:t>Allows users to create a basket and share with admin colleagues to place order on their behalf</a:t>
            </a:r>
            <a:endParaRPr lang="en-GB" sz="2000">
              <a:cs typeface="Arial"/>
            </a:endParaRPr>
          </a:p>
          <a:p>
            <a:endParaRPr lang="en-US" sz="2000" b="1" u="sng">
              <a:cs typeface="Arial"/>
            </a:endParaRPr>
          </a:p>
          <a:p>
            <a:r>
              <a:rPr lang="en-US" sz="2000" b="1" u="sng"/>
              <a:t>Next Steps</a:t>
            </a:r>
            <a:endParaRPr lang="en-US" sz="2000" b="1" u="sng">
              <a:cs typeface="Arial"/>
            </a:endParaRPr>
          </a:p>
          <a:p>
            <a:r>
              <a:rPr lang="en-US" sz="2000"/>
              <a:t>Update CUFS new user form to include read only access option</a:t>
            </a:r>
            <a:endParaRPr lang="en-US" sz="2000">
              <a:cs typeface="Arial"/>
            </a:endParaRPr>
          </a:p>
          <a:p>
            <a:r>
              <a:rPr lang="en-US" sz="2000"/>
              <a:t>Update new user process to route read only access requests to procurement</a:t>
            </a:r>
            <a:endParaRPr lang="en-US" sz="2000">
              <a:cs typeface="Arial"/>
            </a:endParaRPr>
          </a:p>
          <a:p>
            <a:r>
              <a:rPr lang="en-US" sz="2000"/>
              <a:t>Communicate change to wider university</a:t>
            </a:r>
            <a:endParaRPr lang="en-US" sz="2000">
              <a:cs typeface="Arial"/>
            </a:endParaRPr>
          </a:p>
        </p:txBody>
      </p:sp>
    </p:spTree>
    <p:extLst>
      <p:ext uri="{BB962C8B-B14F-4D97-AF65-F5344CB8AC3E}">
        <p14:creationId xmlns:p14="http://schemas.microsoft.com/office/powerpoint/2010/main" val="27042725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DB81F9-F7F8-43B9-B1D0-B630A3C7C076}"/>
              </a:ext>
            </a:extLst>
          </p:cNvPr>
          <p:cNvPicPr>
            <a:picLocks noChangeAspect="1"/>
          </p:cNvPicPr>
          <p:nvPr/>
        </p:nvPicPr>
        <p:blipFill>
          <a:blip r:embed="rId3"/>
          <a:stretch>
            <a:fillRect/>
          </a:stretch>
        </p:blipFill>
        <p:spPr>
          <a:xfrm>
            <a:off x="252919" y="268524"/>
            <a:ext cx="3561844" cy="1151714"/>
          </a:xfrm>
          <a:prstGeom prst="rect">
            <a:avLst/>
          </a:prstGeom>
        </p:spPr>
      </p:pic>
      <p:sp>
        <p:nvSpPr>
          <p:cNvPr id="3074" name="Rectangle 2"/>
          <p:cNvSpPr>
            <a:spLocks noGrp="1" noChangeArrowheads="1"/>
          </p:cNvSpPr>
          <p:nvPr>
            <p:ph type="ctrTitle" idx="4294967295"/>
          </p:nvPr>
        </p:nvSpPr>
        <p:spPr>
          <a:xfrm>
            <a:off x="531937" y="2451645"/>
            <a:ext cx="11107902" cy="523875"/>
          </a:xfrm>
          <a:prstGeom prst="rect">
            <a:avLst/>
          </a:prstGeom>
        </p:spPr>
        <p:txBody>
          <a:bodyPr/>
          <a:lstStyle/>
          <a:p>
            <a:pPr eaLnBrk="1" hangingPunct="1"/>
            <a:r>
              <a:rPr lang="en-GB" altLang="en-US" sz="4000"/>
              <a:t>Concur Update</a:t>
            </a:r>
            <a:br>
              <a:rPr lang="en-GB" altLang="en-US" sz="4000"/>
            </a:br>
            <a:br>
              <a:rPr lang="en-GB" altLang="en-US" sz="4800"/>
            </a:br>
            <a:r>
              <a:rPr lang="en-GB" altLang="en-US" sz="3600">
                <a:solidFill>
                  <a:schemeClr val="bg1"/>
                </a:solidFill>
              </a:rPr>
              <a:t>Stephen Kent-Taylor</a:t>
            </a:r>
            <a:endParaRPr lang="en-GB" sz="3600" b="0">
              <a:solidFill>
                <a:schemeClr val="bg1"/>
              </a:solidFill>
              <a:cs typeface="Arial"/>
            </a:endParaRPr>
          </a:p>
        </p:txBody>
      </p:sp>
    </p:spTree>
    <p:extLst>
      <p:ext uri="{BB962C8B-B14F-4D97-AF65-F5344CB8AC3E}">
        <p14:creationId xmlns:p14="http://schemas.microsoft.com/office/powerpoint/2010/main" val="5461490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68396-1C6A-40A2-90EE-E7E3F88E636D}"/>
              </a:ext>
            </a:extLst>
          </p:cNvPr>
          <p:cNvSpPr>
            <a:spLocks noGrp="1"/>
          </p:cNvSpPr>
          <p:nvPr>
            <p:ph type="title"/>
          </p:nvPr>
        </p:nvSpPr>
        <p:spPr>
          <a:xfrm>
            <a:off x="301681" y="398463"/>
            <a:ext cx="11167533" cy="423862"/>
          </a:xfrm>
        </p:spPr>
        <p:txBody>
          <a:bodyPr/>
          <a:lstStyle/>
          <a:p>
            <a:r>
              <a:rPr lang="en-GB"/>
              <a:t>Expenses system - Concur</a:t>
            </a:r>
          </a:p>
        </p:txBody>
      </p:sp>
      <p:sp>
        <p:nvSpPr>
          <p:cNvPr id="3" name="Content Placeholder 2">
            <a:extLst>
              <a:ext uri="{FF2B5EF4-FFF2-40B4-BE49-F238E27FC236}">
                <a16:creationId xmlns:a16="http://schemas.microsoft.com/office/drawing/2014/main" id="{DF1AD3E8-72E4-4E0A-9FD9-77410272EA2B}"/>
              </a:ext>
            </a:extLst>
          </p:cNvPr>
          <p:cNvSpPr>
            <a:spLocks noGrp="1"/>
          </p:cNvSpPr>
          <p:nvPr>
            <p:ph idx="1"/>
          </p:nvPr>
        </p:nvSpPr>
        <p:spPr>
          <a:xfrm>
            <a:off x="299797" y="1847274"/>
            <a:ext cx="4578461" cy="3666836"/>
          </a:xfrm>
        </p:spPr>
        <p:txBody>
          <a:bodyPr/>
          <a:lstStyle/>
          <a:p>
            <a:r>
              <a:rPr lang="en-GB" sz="2800">
                <a:cs typeface="Arial"/>
              </a:rPr>
              <a:t>Rolled out to several departments</a:t>
            </a:r>
          </a:p>
          <a:p>
            <a:r>
              <a:rPr lang="en-GB" sz="2800">
                <a:cs typeface="Arial"/>
              </a:rPr>
              <a:t>Good feedback, currently making improvements</a:t>
            </a:r>
          </a:p>
          <a:p>
            <a:r>
              <a:rPr lang="en-GB" sz="2800">
                <a:cs typeface="Arial"/>
              </a:rPr>
              <a:t>Rollout to continue soon</a:t>
            </a:r>
            <a:br>
              <a:rPr lang="en-GB" sz="2800">
                <a:cs typeface="Arial"/>
              </a:rPr>
            </a:br>
            <a:r>
              <a:rPr lang="en-GB" sz="2800">
                <a:cs typeface="Arial"/>
              </a:rPr>
              <a:t>	– update at next FUG</a:t>
            </a:r>
            <a:endParaRPr lang="en-GB" sz="2800"/>
          </a:p>
        </p:txBody>
      </p:sp>
      <p:sp>
        <p:nvSpPr>
          <p:cNvPr id="4" name="Slide Number Placeholder 3">
            <a:extLst>
              <a:ext uri="{FF2B5EF4-FFF2-40B4-BE49-F238E27FC236}">
                <a16:creationId xmlns:a16="http://schemas.microsoft.com/office/drawing/2014/main" id="{443EF5A9-5DA7-4418-BA0D-EC6EA2670DD8}"/>
              </a:ext>
            </a:extLst>
          </p:cNvPr>
          <p:cNvSpPr>
            <a:spLocks noGrp="1"/>
          </p:cNvSpPr>
          <p:nvPr>
            <p:ph type="sldNum" sz="quarter" idx="10"/>
          </p:nvPr>
        </p:nvSpPr>
        <p:spPr/>
        <p:txBody>
          <a:bodyPr/>
          <a:lstStyle/>
          <a:p>
            <a:fld id="{2A4D10C6-676A-42AD-AF0A-D202E481C773}" type="slidenum">
              <a:rPr lang="en-GB" altLang="en-US" smtClean="0"/>
              <a:pPr/>
              <a:t>39</a:t>
            </a:fld>
            <a:endParaRPr lang="en-GB" altLang="en-US"/>
          </a:p>
        </p:txBody>
      </p:sp>
      <p:pic>
        <p:nvPicPr>
          <p:cNvPr id="5" name="Picture 5" descr="Graphical user interface&#10;&#10;Description automatically generated">
            <a:extLst>
              <a:ext uri="{FF2B5EF4-FFF2-40B4-BE49-F238E27FC236}">
                <a16:creationId xmlns:a16="http://schemas.microsoft.com/office/drawing/2014/main" id="{100C55D6-F80D-4636-A6DA-C86C7BEDB817}"/>
              </a:ext>
            </a:extLst>
          </p:cNvPr>
          <p:cNvPicPr>
            <a:picLocks noChangeAspect="1"/>
          </p:cNvPicPr>
          <p:nvPr/>
        </p:nvPicPr>
        <p:blipFill>
          <a:blip r:embed="rId2"/>
          <a:stretch>
            <a:fillRect/>
          </a:stretch>
        </p:blipFill>
        <p:spPr>
          <a:xfrm>
            <a:off x="4886394" y="395790"/>
            <a:ext cx="7154542" cy="55702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85904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4875530" cy="1629410"/>
          </a:xfrm>
          <a:custGeom>
            <a:avLst/>
            <a:gdLst/>
            <a:ahLst/>
            <a:cxnLst/>
            <a:rect l="l" t="t" r="r" b="b"/>
            <a:pathLst>
              <a:path w="4875530" h="1629410">
                <a:moveTo>
                  <a:pt x="0" y="1629155"/>
                </a:moveTo>
                <a:lnTo>
                  <a:pt x="4875276" y="1629155"/>
                </a:lnTo>
                <a:lnTo>
                  <a:pt x="4875276" y="0"/>
                </a:lnTo>
                <a:lnTo>
                  <a:pt x="0" y="0"/>
                </a:lnTo>
                <a:lnTo>
                  <a:pt x="0" y="1629155"/>
                </a:lnTo>
                <a:close/>
              </a:path>
            </a:pathLst>
          </a:custGeom>
          <a:solidFill>
            <a:srgbClr val="089797">
              <a:alpha val="58038"/>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object 3"/>
          <p:cNvSpPr/>
          <p:nvPr/>
        </p:nvSpPr>
        <p:spPr>
          <a:xfrm>
            <a:off x="0" y="4658867"/>
            <a:ext cx="4875530" cy="940435"/>
          </a:xfrm>
          <a:custGeom>
            <a:avLst/>
            <a:gdLst/>
            <a:ahLst/>
            <a:cxnLst/>
            <a:rect l="l" t="t" r="r" b="b"/>
            <a:pathLst>
              <a:path w="4875530" h="940435">
                <a:moveTo>
                  <a:pt x="0" y="940307"/>
                </a:moveTo>
                <a:lnTo>
                  <a:pt x="4875276" y="940307"/>
                </a:lnTo>
                <a:lnTo>
                  <a:pt x="4875276" y="0"/>
                </a:lnTo>
                <a:lnTo>
                  <a:pt x="0" y="0"/>
                </a:lnTo>
                <a:lnTo>
                  <a:pt x="0" y="940307"/>
                </a:lnTo>
                <a:close/>
              </a:path>
            </a:pathLst>
          </a:custGeom>
          <a:solidFill>
            <a:srgbClr val="089797">
              <a:alpha val="58038"/>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bject 4"/>
          <p:cNvSpPr/>
          <p:nvPr/>
        </p:nvSpPr>
        <p:spPr>
          <a:xfrm>
            <a:off x="396240" y="5967984"/>
            <a:ext cx="2659380" cy="553212"/>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5"/>
          <p:cNvSpPr/>
          <p:nvPr/>
        </p:nvSpPr>
        <p:spPr>
          <a:xfrm>
            <a:off x="11535156" y="0"/>
            <a:ext cx="657225" cy="6858000"/>
          </a:xfrm>
          <a:custGeom>
            <a:avLst/>
            <a:gdLst/>
            <a:ahLst/>
            <a:cxnLst/>
            <a:rect l="l" t="t" r="r" b="b"/>
            <a:pathLst>
              <a:path w="657225" h="5599430">
                <a:moveTo>
                  <a:pt x="0" y="5599176"/>
                </a:moveTo>
                <a:lnTo>
                  <a:pt x="656844" y="5599176"/>
                </a:lnTo>
                <a:lnTo>
                  <a:pt x="656844" y="0"/>
                </a:lnTo>
                <a:lnTo>
                  <a:pt x="0" y="0"/>
                </a:lnTo>
                <a:lnTo>
                  <a:pt x="0" y="5599176"/>
                </a:lnTo>
                <a:close/>
              </a:path>
            </a:pathLst>
          </a:custGeom>
          <a:solidFill>
            <a:srgbClr val="089797">
              <a:alpha val="52548"/>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object 7"/>
          <p:cNvSpPr/>
          <p:nvPr/>
        </p:nvSpPr>
        <p:spPr>
          <a:xfrm>
            <a:off x="426719" y="2257044"/>
            <a:ext cx="163195" cy="1775460"/>
          </a:xfrm>
          <a:custGeom>
            <a:avLst/>
            <a:gdLst/>
            <a:ahLst/>
            <a:cxnLst/>
            <a:rect l="l" t="t" r="r" b="b"/>
            <a:pathLst>
              <a:path w="163195" h="1775460">
                <a:moveTo>
                  <a:pt x="0" y="1775459"/>
                </a:moveTo>
                <a:lnTo>
                  <a:pt x="163067" y="1775459"/>
                </a:lnTo>
                <a:lnTo>
                  <a:pt x="163067" y="0"/>
                </a:lnTo>
                <a:lnTo>
                  <a:pt x="0" y="0"/>
                </a:lnTo>
                <a:lnTo>
                  <a:pt x="0" y="1775459"/>
                </a:lnTo>
                <a:close/>
              </a:path>
            </a:pathLst>
          </a:custGeom>
          <a:solidFill>
            <a:srgbClr val="09B0B0">
              <a:alpha val="93724"/>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p:cNvSpPr/>
          <p:nvPr/>
        </p:nvSpPr>
        <p:spPr>
          <a:xfrm>
            <a:off x="4968949" y="545400"/>
            <a:ext cx="6096000" cy="76944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Portfolio Initiation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February 2022</a:t>
            </a:r>
          </a:p>
        </p:txBody>
      </p:sp>
      <p:pic>
        <p:nvPicPr>
          <p:cNvPr id="9" name="Picture 8"/>
          <p:cNvPicPr>
            <a:picLocks noChangeAspect="1"/>
          </p:cNvPicPr>
          <p:nvPr/>
        </p:nvPicPr>
        <p:blipFill>
          <a:blip r:embed="rId4"/>
          <a:stretch>
            <a:fillRect/>
          </a:stretch>
        </p:blipFill>
        <p:spPr>
          <a:xfrm>
            <a:off x="3246026" y="1923283"/>
            <a:ext cx="5860107" cy="2441711"/>
          </a:xfrm>
          <a:prstGeom prst="rect">
            <a:avLst/>
          </a:prstGeom>
        </p:spPr>
      </p:pic>
    </p:spTree>
    <p:extLst>
      <p:ext uri="{BB962C8B-B14F-4D97-AF65-F5344CB8AC3E}">
        <p14:creationId xmlns:p14="http://schemas.microsoft.com/office/powerpoint/2010/main" val="37151077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6E79C-F07E-4167-996B-4F55E40BE7E0}"/>
              </a:ext>
            </a:extLst>
          </p:cNvPr>
          <p:cNvSpPr>
            <a:spLocks noGrp="1"/>
          </p:cNvSpPr>
          <p:nvPr>
            <p:ph type="title"/>
          </p:nvPr>
        </p:nvSpPr>
        <p:spPr>
          <a:xfrm>
            <a:off x="609600" y="274638"/>
            <a:ext cx="10972800" cy="1143000"/>
          </a:xfrm>
        </p:spPr>
        <p:txBody>
          <a:bodyPr wrap="square" anchor="t">
            <a:normAutofit/>
          </a:bodyPr>
          <a:lstStyle/>
          <a:p>
            <a:r>
              <a:rPr lang="en-GB"/>
              <a:t>eInvoice Update</a:t>
            </a:r>
          </a:p>
        </p:txBody>
      </p:sp>
      <p:pic>
        <p:nvPicPr>
          <p:cNvPr id="5" name="Picture 5" descr="A picture containing text, electronics&#10;&#10;Description automatically generated">
            <a:extLst>
              <a:ext uri="{FF2B5EF4-FFF2-40B4-BE49-F238E27FC236}">
                <a16:creationId xmlns:a16="http://schemas.microsoft.com/office/drawing/2014/main" id="{72275F11-DAC4-40D4-A8FE-EF540C9930DF}"/>
              </a:ext>
            </a:extLst>
          </p:cNvPr>
          <p:cNvPicPr>
            <a:picLocks noChangeAspect="1"/>
          </p:cNvPicPr>
          <p:nvPr/>
        </p:nvPicPr>
        <p:blipFill rotWithShape="1">
          <a:blip r:embed="rId2"/>
          <a:srcRect l="2355" r="4917" b="-1"/>
          <a:stretch/>
        </p:blipFill>
        <p:spPr>
          <a:xfrm>
            <a:off x="609600" y="1716037"/>
            <a:ext cx="5386917" cy="4410126"/>
          </a:xfrm>
          <a:prstGeom prst="rect">
            <a:avLst/>
          </a:prstGeom>
          <a:noFill/>
        </p:spPr>
      </p:pic>
      <p:sp>
        <p:nvSpPr>
          <p:cNvPr id="3" name="Content Placeholder 2">
            <a:extLst>
              <a:ext uri="{FF2B5EF4-FFF2-40B4-BE49-F238E27FC236}">
                <a16:creationId xmlns:a16="http://schemas.microsoft.com/office/drawing/2014/main" id="{C492AFC0-4801-4980-806F-7C266C807105}"/>
              </a:ext>
            </a:extLst>
          </p:cNvPr>
          <p:cNvSpPr>
            <a:spLocks noGrp="1"/>
          </p:cNvSpPr>
          <p:nvPr>
            <p:ph sz="quarter" idx="4"/>
          </p:nvPr>
        </p:nvSpPr>
        <p:spPr>
          <a:xfrm>
            <a:off x="6193368" y="1716037"/>
            <a:ext cx="5397226" cy="4410126"/>
          </a:xfrm>
        </p:spPr>
        <p:txBody>
          <a:bodyPr wrap="square" anchor="t">
            <a:normAutofit/>
          </a:bodyPr>
          <a:lstStyle/>
          <a:p>
            <a:r>
              <a:rPr lang="en-GB"/>
              <a:t>2000 </a:t>
            </a:r>
            <a:r>
              <a:rPr lang="en-GB" err="1"/>
              <a:t>eInvoices</a:t>
            </a:r>
            <a:r>
              <a:rPr lang="en-GB"/>
              <a:t> are 'stuck' </a:t>
            </a:r>
          </a:p>
          <a:p>
            <a:r>
              <a:rPr lang="en-GB"/>
              <a:t>Action being taken by Oracle, Advanced (marketplace) and Financial Systems Group</a:t>
            </a:r>
          </a:p>
          <a:p>
            <a:r>
              <a:rPr lang="en-GB"/>
              <a:t>Expect invoices to be loaded in next 14 days</a:t>
            </a:r>
            <a:endParaRPr lang="en-GB">
              <a:cs typeface="Arial"/>
            </a:endParaRPr>
          </a:p>
          <a:p>
            <a:r>
              <a:rPr lang="en-GB"/>
              <a:t>New invoices loading 'normally' </a:t>
            </a:r>
            <a:endParaRPr lang="en-GB">
              <a:cs typeface="Arial"/>
            </a:endParaRPr>
          </a:p>
          <a:p>
            <a:endParaRPr lang="en-GB"/>
          </a:p>
        </p:txBody>
      </p:sp>
      <p:sp>
        <p:nvSpPr>
          <p:cNvPr id="4" name="Slide Number Placeholder 3">
            <a:extLst>
              <a:ext uri="{FF2B5EF4-FFF2-40B4-BE49-F238E27FC236}">
                <a16:creationId xmlns:a16="http://schemas.microsoft.com/office/drawing/2014/main" id="{AE4F739E-571F-4ED9-89E6-5CB0E20DD19C}"/>
              </a:ext>
            </a:extLst>
          </p:cNvPr>
          <p:cNvSpPr>
            <a:spLocks noGrp="1"/>
          </p:cNvSpPr>
          <p:nvPr>
            <p:ph type="sldNum" sz="quarter" idx="10"/>
          </p:nvPr>
        </p:nvSpPr>
        <p:spPr>
          <a:xfrm>
            <a:off x="10483851" y="6451600"/>
            <a:ext cx="1200149" cy="179388"/>
          </a:xfrm>
        </p:spPr>
        <p:txBody>
          <a:bodyPr wrap="square" anchor="t">
            <a:normAutofit/>
          </a:bodyPr>
          <a:lstStyle/>
          <a:p>
            <a:pPr>
              <a:spcAft>
                <a:spcPts val="600"/>
              </a:spcAft>
            </a:pPr>
            <a:fld id="{2A4D10C6-676A-42AD-AF0A-D202E481C773}" type="slidenum">
              <a:rPr lang="en-GB" altLang="en-US" smtClean="0"/>
              <a:pPr>
                <a:spcAft>
                  <a:spcPts val="600"/>
                </a:spcAft>
              </a:pPr>
              <a:t>40</a:t>
            </a:fld>
            <a:endParaRPr lang="en-GB" altLang="en-US"/>
          </a:p>
        </p:txBody>
      </p:sp>
    </p:spTree>
    <p:extLst>
      <p:ext uri="{BB962C8B-B14F-4D97-AF65-F5344CB8AC3E}">
        <p14:creationId xmlns:p14="http://schemas.microsoft.com/office/powerpoint/2010/main" val="11115630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70681-3F27-4135-BAFC-8AA6D5287270}"/>
              </a:ext>
            </a:extLst>
          </p:cNvPr>
          <p:cNvSpPr>
            <a:spLocks noGrp="1"/>
          </p:cNvSpPr>
          <p:nvPr>
            <p:ph type="title"/>
          </p:nvPr>
        </p:nvSpPr>
        <p:spPr/>
        <p:txBody>
          <a:bodyPr/>
          <a:lstStyle/>
          <a:p>
            <a:endParaRPr lang="en-GB"/>
          </a:p>
        </p:txBody>
      </p:sp>
      <p:pic>
        <p:nvPicPr>
          <p:cNvPr id="5" name="Picture 5">
            <a:extLst>
              <a:ext uri="{FF2B5EF4-FFF2-40B4-BE49-F238E27FC236}">
                <a16:creationId xmlns:a16="http://schemas.microsoft.com/office/drawing/2014/main" id="{A68669BE-E270-4CC6-B353-C30A8A259957}"/>
              </a:ext>
            </a:extLst>
          </p:cNvPr>
          <p:cNvPicPr>
            <a:picLocks noGrp="1" noChangeAspect="1"/>
          </p:cNvPicPr>
          <p:nvPr>
            <p:ph idx="1"/>
          </p:nvPr>
        </p:nvPicPr>
        <p:blipFill>
          <a:blip r:embed="rId2"/>
          <a:stretch>
            <a:fillRect/>
          </a:stretch>
        </p:blipFill>
        <p:spPr>
          <a:xfrm rot="720000">
            <a:off x="4494742" y="3027363"/>
            <a:ext cx="3200400" cy="1428750"/>
          </a:xfrm>
        </p:spPr>
      </p:pic>
      <p:sp>
        <p:nvSpPr>
          <p:cNvPr id="4" name="Slide Number Placeholder 3">
            <a:extLst>
              <a:ext uri="{FF2B5EF4-FFF2-40B4-BE49-F238E27FC236}">
                <a16:creationId xmlns:a16="http://schemas.microsoft.com/office/drawing/2014/main" id="{C490DBBC-826A-4D00-9941-90DB42129299}"/>
              </a:ext>
            </a:extLst>
          </p:cNvPr>
          <p:cNvSpPr>
            <a:spLocks noGrp="1"/>
          </p:cNvSpPr>
          <p:nvPr>
            <p:ph type="sldNum" sz="quarter" idx="10"/>
          </p:nvPr>
        </p:nvSpPr>
        <p:spPr/>
        <p:txBody>
          <a:bodyPr/>
          <a:lstStyle/>
          <a:p>
            <a:fld id="{2A4D10C6-676A-42AD-AF0A-D202E481C773}" type="slidenum">
              <a:rPr lang="en-GB" altLang="en-US"/>
              <a:pPr/>
              <a:t>41</a:t>
            </a:fld>
            <a:endParaRPr lang="en-GB" altLang="en-US"/>
          </a:p>
        </p:txBody>
      </p:sp>
      <p:pic>
        <p:nvPicPr>
          <p:cNvPr id="6" name="Picture 6">
            <a:extLst>
              <a:ext uri="{FF2B5EF4-FFF2-40B4-BE49-F238E27FC236}">
                <a16:creationId xmlns:a16="http://schemas.microsoft.com/office/drawing/2014/main" id="{C9B9BED9-1AD9-4DB1-9A51-05D34C28AD11}"/>
              </a:ext>
            </a:extLst>
          </p:cNvPr>
          <p:cNvPicPr>
            <a:picLocks noChangeAspect="1"/>
          </p:cNvPicPr>
          <p:nvPr/>
        </p:nvPicPr>
        <p:blipFill rotWithShape="1">
          <a:blip r:embed="rId3"/>
          <a:srcRect r="-483" b="20472"/>
          <a:stretch/>
        </p:blipFill>
        <p:spPr>
          <a:xfrm>
            <a:off x="4208407" y="1960179"/>
            <a:ext cx="2513966" cy="1228098"/>
          </a:xfrm>
          <a:prstGeom prst="rect">
            <a:avLst/>
          </a:prstGeom>
        </p:spPr>
      </p:pic>
      <p:pic>
        <p:nvPicPr>
          <p:cNvPr id="7" name="Picture 7" descr="Text&#10;&#10;Description automatically generated">
            <a:extLst>
              <a:ext uri="{FF2B5EF4-FFF2-40B4-BE49-F238E27FC236}">
                <a16:creationId xmlns:a16="http://schemas.microsoft.com/office/drawing/2014/main" id="{90A58CC7-AE48-479E-B3A9-45842936C9BB}"/>
              </a:ext>
            </a:extLst>
          </p:cNvPr>
          <p:cNvPicPr>
            <a:picLocks noChangeAspect="1"/>
          </p:cNvPicPr>
          <p:nvPr/>
        </p:nvPicPr>
        <p:blipFill>
          <a:blip r:embed="rId4"/>
          <a:stretch>
            <a:fillRect/>
          </a:stretch>
        </p:blipFill>
        <p:spPr>
          <a:xfrm>
            <a:off x="4376573" y="4062413"/>
            <a:ext cx="2571750" cy="1781175"/>
          </a:xfrm>
          <a:prstGeom prst="rect">
            <a:avLst/>
          </a:prstGeom>
        </p:spPr>
      </p:pic>
      <p:pic>
        <p:nvPicPr>
          <p:cNvPr id="3" name="Picture 7" descr="A picture containing text, electronics&#10;&#10;Description automatically generated">
            <a:extLst>
              <a:ext uri="{FF2B5EF4-FFF2-40B4-BE49-F238E27FC236}">
                <a16:creationId xmlns:a16="http://schemas.microsoft.com/office/drawing/2014/main" id="{F5478376-305E-46AC-B34A-57FF81C010D9}"/>
              </a:ext>
            </a:extLst>
          </p:cNvPr>
          <p:cNvPicPr>
            <a:picLocks noChangeAspect="1"/>
          </p:cNvPicPr>
          <p:nvPr/>
        </p:nvPicPr>
        <p:blipFill>
          <a:blip r:embed="rId5"/>
          <a:stretch>
            <a:fillRect/>
          </a:stretch>
        </p:blipFill>
        <p:spPr>
          <a:xfrm>
            <a:off x="135484" y="2255291"/>
            <a:ext cx="3867478" cy="2570764"/>
          </a:xfrm>
          <a:prstGeom prst="rect">
            <a:avLst/>
          </a:prstGeom>
        </p:spPr>
      </p:pic>
      <p:sp>
        <p:nvSpPr>
          <p:cNvPr id="8" name="TextBox 7">
            <a:extLst>
              <a:ext uri="{FF2B5EF4-FFF2-40B4-BE49-F238E27FC236}">
                <a16:creationId xmlns:a16="http://schemas.microsoft.com/office/drawing/2014/main" id="{ECB6E3C8-CAFD-4493-B1C3-FA56BA3803E9}"/>
              </a:ext>
            </a:extLst>
          </p:cNvPr>
          <p:cNvSpPr txBox="1"/>
          <p:nvPr/>
        </p:nvSpPr>
        <p:spPr>
          <a:xfrm>
            <a:off x="7614250" y="2251494"/>
            <a:ext cx="3692105"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a:t>Please review your list and take action as necessary</a:t>
            </a:r>
            <a:endParaRPr lang="en-GB">
              <a:cs typeface="Arial"/>
            </a:endParaRPr>
          </a:p>
        </p:txBody>
      </p:sp>
    </p:spTree>
    <p:extLst>
      <p:ext uri="{BB962C8B-B14F-4D97-AF65-F5344CB8AC3E}">
        <p14:creationId xmlns:p14="http://schemas.microsoft.com/office/powerpoint/2010/main" val="24193796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4E050D9-6F65-43CE-BAAF-9DADD17865F2}"/>
              </a:ext>
            </a:extLst>
          </p:cNvPr>
          <p:cNvSpPr>
            <a:spLocks noGrp="1"/>
          </p:cNvSpPr>
          <p:nvPr>
            <p:ph type="body" sz="quarter" idx="10"/>
          </p:nvPr>
        </p:nvSpPr>
        <p:spPr>
          <a:xfrm>
            <a:off x="363715" y="216099"/>
            <a:ext cx="11313757" cy="569349"/>
          </a:xfrm>
        </p:spPr>
        <p:txBody>
          <a:bodyPr/>
          <a:lstStyle/>
          <a:p>
            <a:r>
              <a:rPr lang="en-GB"/>
              <a:t>Questions and Answers</a:t>
            </a:r>
          </a:p>
        </p:txBody>
      </p:sp>
      <p:pic>
        <p:nvPicPr>
          <p:cNvPr id="6" name="Picture 6" descr="Text, whiteboard&#10;&#10;Description automatically generated">
            <a:extLst>
              <a:ext uri="{FF2B5EF4-FFF2-40B4-BE49-F238E27FC236}">
                <a16:creationId xmlns:a16="http://schemas.microsoft.com/office/drawing/2014/main" id="{02C0677C-7FB5-4755-8184-CE99A7F401CF}"/>
              </a:ext>
            </a:extLst>
          </p:cNvPr>
          <p:cNvPicPr>
            <a:picLocks noGrp="1" noChangeAspect="1"/>
          </p:cNvPicPr>
          <p:nvPr>
            <p:ph idx="1"/>
          </p:nvPr>
        </p:nvPicPr>
        <p:blipFill>
          <a:blip r:embed="rId2"/>
          <a:stretch>
            <a:fillRect/>
          </a:stretch>
        </p:blipFill>
        <p:spPr>
          <a:xfrm>
            <a:off x="2804160" y="1609104"/>
            <a:ext cx="6432868" cy="4265268"/>
          </a:xfrm>
          <a:noFill/>
        </p:spPr>
      </p:pic>
    </p:spTree>
    <p:extLst>
      <p:ext uri="{BB962C8B-B14F-4D97-AF65-F5344CB8AC3E}">
        <p14:creationId xmlns:p14="http://schemas.microsoft.com/office/powerpoint/2010/main" val="22866193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88561" y="1439220"/>
            <a:ext cx="6883290" cy="4463522"/>
          </a:xfrm>
          <a:prstGeom prst="rect">
            <a:avLst/>
          </a:prstGeom>
        </p:spPr>
      </p:pic>
      <p:pic>
        <p:nvPicPr>
          <p:cNvPr id="6" name="Picture 5"/>
          <p:cNvPicPr>
            <a:picLocks noChangeAspect="1"/>
          </p:cNvPicPr>
          <p:nvPr/>
        </p:nvPicPr>
        <p:blipFill>
          <a:blip r:embed="rId3"/>
          <a:stretch>
            <a:fillRect/>
          </a:stretch>
        </p:blipFill>
        <p:spPr>
          <a:xfrm>
            <a:off x="1726223" y="26377"/>
            <a:ext cx="1143000" cy="1076325"/>
          </a:xfrm>
          <a:prstGeom prst="rect">
            <a:avLst/>
          </a:prstGeom>
        </p:spPr>
      </p:pic>
      <p:pic>
        <p:nvPicPr>
          <p:cNvPr id="7" name="Picture 6"/>
          <p:cNvPicPr>
            <a:picLocks noChangeAspect="1"/>
          </p:cNvPicPr>
          <p:nvPr/>
        </p:nvPicPr>
        <p:blipFill>
          <a:blip r:embed="rId4"/>
          <a:stretch>
            <a:fillRect/>
          </a:stretch>
        </p:blipFill>
        <p:spPr>
          <a:xfrm>
            <a:off x="9382125" y="-2199"/>
            <a:ext cx="1200150" cy="1104900"/>
          </a:xfrm>
          <a:prstGeom prst="rect">
            <a:avLst/>
          </a:prstGeom>
        </p:spPr>
      </p:pic>
      <p:pic>
        <p:nvPicPr>
          <p:cNvPr id="2" name="Picture 2">
            <a:extLst>
              <a:ext uri="{FF2B5EF4-FFF2-40B4-BE49-F238E27FC236}">
                <a16:creationId xmlns:a16="http://schemas.microsoft.com/office/drawing/2014/main" id="{813D9575-62A2-471E-9851-7B7388A272A4}"/>
              </a:ext>
            </a:extLst>
          </p:cNvPr>
          <p:cNvPicPr>
            <a:picLocks noChangeAspect="1"/>
          </p:cNvPicPr>
          <p:nvPr/>
        </p:nvPicPr>
        <p:blipFill>
          <a:blip r:embed="rId5"/>
          <a:stretch>
            <a:fillRect/>
          </a:stretch>
        </p:blipFill>
        <p:spPr>
          <a:xfrm>
            <a:off x="86711" y="1444797"/>
            <a:ext cx="4910958" cy="2536371"/>
          </a:xfrm>
          <a:prstGeom prst="rect">
            <a:avLst/>
          </a:prstGeom>
        </p:spPr>
      </p:pic>
      <p:pic>
        <p:nvPicPr>
          <p:cNvPr id="3" name="Picture 4" descr="Diagram&#10;&#10;Description automatically generated">
            <a:extLst>
              <a:ext uri="{FF2B5EF4-FFF2-40B4-BE49-F238E27FC236}">
                <a16:creationId xmlns:a16="http://schemas.microsoft.com/office/drawing/2014/main" id="{61B78172-DABC-4278-AF46-6E5E935A6239}"/>
              </a:ext>
            </a:extLst>
          </p:cNvPr>
          <p:cNvPicPr>
            <a:picLocks noChangeAspect="1"/>
          </p:cNvPicPr>
          <p:nvPr/>
        </p:nvPicPr>
        <p:blipFill>
          <a:blip r:embed="rId6"/>
          <a:stretch>
            <a:fillRect/>
          </a:stretch>
        </p:blipFill>
        <p:spPr>
          <a:xfrm>
            <a:off x="86710" y="3982551"/>
            <a:ext cx="4910957" cy="1901484"/>
          </a:xfrm>
          <a:prstGeom prst="rect">
            <a:avLst/>
          </a:prstGeom>
        </p:spPr>
      </p:pic>
      <p:pic>
        <p:nvPicPr>
          <p:cNvPr id="5" name="Picture 7" descr="A picture containing company name&#10;&#10;Description automatically generated">
            <a:extLst>
              <a:ext uri="{FF2B5EF4-FFF2-40B4-BE49-F238E27FC236}">
                <a16:creationId xmlns:a16="http://schemas.microsoft.com/office/drawing/2014/main" id="{8F29A30D-8B35-43F2-8CAE-7DB2663F1ED4}"/>
              </a:ext>
            </a:extLst>
          </p:cNvPr>
          <p:cNvPicPr>
            <a:picLocks noChangeAspect="1"/>
          </p:cNvPicPr>
          <p:nvPr/>
        </p:nvPicPr>
        <p:blipFill>
          <a:blip r:embed="rId7"/>
          <a:stretch>
            <a:fillRect/>
          </a:stretch>
        </p:blipFill>
        <p:spPr>
          <a:xfrm>
            <a:off x="4991308" y="-5868"/>
            <a:ext cx="961473" cy="939387"/>
          </a:xfrm>
          <a:prstGeom prst="rect">
            <a:avLst/>
          </a:prstGeom>
        </p:spPr>
      </p:pic>
      <p:pic>
        <p:nvPicPr>
          <p:cNvPr id="8" name="Picture 8" descr="A picture containing company name&#10;&#10;Description automatically generated">
            <a:extLst>
              <a:ext uri="{FF2B5EF4-FFF2-40B4-BE49-F238E27FC236}">
                <a16:creationId xmlns:a16="http://schemas.microsoft.com/office/drawing/2014/main" id="{526E66F9-850E-4228-8201-51AB56145EC1}"/>
              </a:ext>
            </a:extLst>
          </p:cNvPr>
          <p:cNvPicPr>
            <a:picLocks noChangeAspect="1"/>
          </p:cNvPicPr>
          <p:nvPr/>
        </p:nvPicPr>
        <p:blipFill>
          <a:blip r:embed="rId7"/>
          <a:stretch>
            <a:fillRect/>
          </a:stretch>
        </p:blipFill>
        <p:spPr>
          <a:xfrm>
            <a:off x="5002351" y="4632394"/>
            <a:ext cx="1259646" cy="1237560"/>
          </a:xfrm>
          <a:prstGeom prst="rect">
            <a:avLst/>
          </a:prstGeom>
        </p:spPr>
      </p:pic>
      <p:pic>
        <p:nvPicPr>
          <p:cNvPr id="9" name="Picture 9" descr="A picture containing company name&#10;&#10;Description automatically generated">
            <a:extLst>
              <a:ext uri="{FF2B5EF4-FFF2-40B4-BE49-F238E27FC236}">
                <a16:creationId xmlns:a16="http://schemas.microsoft.com/office/drawing/2014/main" id="{BC2B36C9-9C4E-48F5-960B-52E348DC7894}"/>
              </a:ext>
            </a:extLst>
          </p:cNvPr>
          <p:cNvPicPr>
            <a:picLocks noChangeAspect="1"/>
          </p:cNvPicPr>
          <p:nvPr/>
        </p:nvPicPr>
        <p:blipFill>
          <a:blip r:embed="rId7"/>
          <a:stretch>
            <a:fillRect/>
          </a:stretch>
        </p:blipFill>
        <p:spPr>
          <a:xfrm>
            <a:off x="10457829" y="1440829"/>
            <a:ext cx="1414255" cy="1403212"/>
          </a:xfrm>
          <a:prstGeom prst="rect">
            <a:avLst/>
          </a:prstGeom>
        </p:spPr>
      </p:pic>
      <p:pic>
        <p:nvPicPr>
          <p:cNvPr id="10" name="Picture 10" descr="A picture containing company name&#10;&#10;Description automatically generated">
            <a:extLst>
              <a:ext uri="{FF2B5EF4-FFF2-40B4-BE49-F238E27FC236}">
                <a16:creationId xmlns:a16="http://schemas.microsoft.com/office/drawing/2014/main" id="{83F38D66-279D-427D-95D9-BA5B8E4DF3D5}"/>
              </a:ext>
            </a:extLst>
          </p:cNvPr>
          <p:cNvPicPr>
            <a:picLocks noChangeAspect="1"/>
          </p:cNvPicPr>
          <p:nvPr/>
        </p:nvPicPr>
        <p:blipFill>
          <a:blip r:embed="rId7"/>
          <a:stretch>
            <a:fillRect/>
          </a:stretch>
        </p:blipFill>
        <p:spPr>
          <a:xfrm>
            <a:off x="10391569" y="4422569"/>
            <a:ext cx="1480515" cy="1480516"/>
          </a:xfrm>
          <a:prstGeom prst="rect">
            <a:avLst/>
          </a:prstGeom>
        </p:spPr>
      </p:pic>
      <p:pic>
        <p:nvPicPr>
          <p:cNvPr id="11" name="Picture 11" descr="A picture containing company name&#10;&#10;Description automatically generated">
            <a:extLst>
              <a:ext uri="{FF2B5EF4-FFF2-40B4-BE49-F238E27FC236}">
                <a16:creationId xmlns:a16="http://schemas.microsoft.com/office/drawing/2014/main" id="{693248C8-1FAA-43EF-95CC-4E2A27D75219}"/>
              </a:ext>
            </a:extLst>
          </p:cNvPr>
          <p:cNvPicPr>
            <a:picLocks noChangeAspect="1"/>
          </p:cNvPicPr>
          <p:nvPr/>
        </p:nvPicPr>
        <p:blipFill>
          <a:blip r:embed="rId7"/>
          <a:stretch>
            <a:fillRect/>
          </a:stretch>
        </p:blipFill>
        <p:spPr>
          <a:xfrm>
            <a:off x="5002351" y="1440829"/>
            <a:ext cx="1259646" cy="1259647"/>
          </a:xfrm>
          <a:prstGeom prst="rect">
            <a:avLst/>
          </a:prstGeom>
        </p:spPr>
      </p:pic>
    </p:spTree>
    <p:extLst>
      <p:ext uri="{BB962C8B-B14F-4D97-AF65-F5344CB8AC3E}">
        <p14:creationId xmlns:p14="http://schemas.microsoft.com/office/powerpoint/2010/main" val="606651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55 Triangles ideas | math geometry, math, right triangle"/>
          <p:cNvPicPr>
            <a:picLocks noChangeAspect="1" noChangeArrowheads="1"/>
          </p:cNvPicPr>
          <p:nvPr/>
        </p:nvPicPr>
        <p:blipFill rotWithShape="1">
          <a:blip r:embed="rId3">
            <a:extLst>
              <a:ext uri="{28A0092B-C50C-407E-A947-70E740481C1C}">
                <a14:useLocalDpi xmlns:a14="http://schemas.microsoft.com/office/drawing/2010/main" val="0"/>
              </a:ext>
            </a:extLst>
          </a:blip>
          <a:srcRect l="3722" t="3289" r="4199" b="4245"/>
          <a:stretch/>
        </p:blipFill>
        <p:spPr bwMode="auto">
          <a:xfrm rot="20480947">
            <a:off x="4587603" y="1621100"/>
            <a:ext cx="3692435" cy="31002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990012" y="1016285"/>
            <a:ext cx="22293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Business Lead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Mike Sinclair</a:t>
            </a:r>
          </a:p>
        </p:txBody>
      </p:sp>
      <p:sp>
        <p:nvSpPr>
          <p:cNvPr id="8" name="TextBox 7"/>
          <p:cNvSpPr txBox="1"/>
          <p:nvPr/>
        </p:nvSpPr>
        <p:spPr>
          <a:xfrm>
            <a:off x="8395432" y="3367017"/>
            <a:ext cx="22293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Systems Lead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Michelle Bond</a:t>
            </a:r>
          </a:p>
        </p:txBody>
      </p:sp>
      <p:sp>
        <p:nvSpPr>
          <p:cNvPr id="9" name="TextBox 8"/>
          <p:cNvSpPr txBox="1"/>
          <p:nvPr/>
        </p:nvSpPr>
        <p:spPr>
          <a:xfrm>
            <a:off x="3378927" y="4716846"/>
            <a:ext cx="22293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Project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Steve Davis</a:t>
            </a:r>
            <a:r>
              <a:rPr kumimoji="0" lang="en-GB" sz="1800" b="0" i="0" u="none" strike="noStrike" kern="1200" cap="none" spc="0" normalizeH="0" baseline="0" noProof="0">
                <a:ln>
                  <a:noFill/>
                </a:ln>
                <a:solidFill>
                  <a:srgbClr val="0070C0"/>
                </a:solidFill>
                <a:effectLst/>
                <a:uLnTx/>
                <a:uFillTx/>
                <a:latin typeface="Calibri" panose="020F0502020204030204"/>
                <a:ea typeface="+mn-ea"/>
                <a:cs typeface="+mn-cs"/>
              </a:rPr>
              <a:t>*</a:t>
            </a:r>
          </a:p>
        </p:txBody>
      </p:sp>
      <p:sp>
        <p:nvSpPr>
          <p:cNvPr id="10" name="TextBox 9"/>
          <p:cNvSpPr txBox="1"/>
          <p:nvPr/>
        </p:nvSpPr>
        <p:spPr>
          <a:xfrm>
            <a:off x="574582" y="769247"/>
            <a:ext cx="22293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Sponsor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Daniel Benham</a:t>
            </a:r>
          </a:p>
        </p:txBody>
      </p:sp>
      <p:sp>
        <p:nvSpPr>
          <p:cNvPr id="11" name="TextBox 10"/>
          <p:cNvSpPr txBox="1"/>
          <p:nvPr/>
        </p:nvSpPr>
        <p:spPr>
          <a:xfrm>
            <a:off x="570411" y="315027"/>
            <a:ext cx="35051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Leadership</a:t>
            </a:r>
            <a:endParaRPr kumimoji="0" lang="en-GB"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C7065-FE6C-4CE8-AE1D-0BF22642C73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2" name="TextBox 11"/>
          <p:cNvSpPr txBox="1"/>
          <p:nvPr/>
        </p:nvSpPr>
        <p:spPr>
          <a:xfrm>
            <a:off x="322218" y="5926508"/>
            <a:ext cx="45415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Support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Fulvia Carotenuto &amp; Karen McCormack</a:t>
            </a:r>
            <a:r>
              <a:rPr kumimoji="0" lang="en-GB" sz="1800" b="0" i="0" u="none" strike="noStrike" kern="1200" cap="none" spc="0" normalizeH="0" baseline="0" noProof="0">
                <a:ln>
                  <a:noFill/>
                </a:ln>
                <a:solidFill>
                  <a:srgbClr val="0070C0"/>
                </a:solidFill>
                <a:effectLst/>
                <a:uLnTx/>
                <a:uFillTx/>
                <a:latin typeface="Calibri" panose="020F0502020204030204"/>
                <a:ea typeface="+mn-ea"/>
                <a:cs typeface="+mn-cs"/>
              </a:rPr>
              <a:t>*</a:t>
            </a:r>
          </a:p>
        </p:txBody>
      </p:sp>
      <p:sp>
        <p:nvSpPr>
          <p:cNvPr id="13" name="TextBox 12"/>
          <p:cNvSpPr txBox="1"/>
          <p:nvPr/>
        </p:nvSpPr>
        <p:spPr>
          <a:xfrm>
            <a:off x="8830860" y="6265062"/>
            <a:ext cx="212489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70C0"/>
                </a:solidFill>
                <a:effectLst/>
                <a:uLnTx/>
                <a:uFillTx/>
                <a:latin typeface="Calibri" panose="020F0502020204030204"/>
                <a:ea typeface="+mn-ea"/>
                <a:cs typeface="+mn-cs"/>
                <a:sym typeface="Symbol" panose="05050102010706020507" pitchFamily="18" charset="2"/>
              </a:rPr>
              <a:t>* </a:t>
            </a:r>
            <a:r>
              <a:rPr kumimoji="0" lang="en-GB" sz="1400" b="0" i="0" u="none" strike="noStrike" kern="1200" cap="none" spc="0" normalizeH="0" baseline="0" noProof="0" err="1">
                <a:ln>
                  <a:noFill/>
                </a:ln>
                <a:solidFill>
                  <a:srgbClr val="0070C0"/>
                </a:solidFill>
                <a:effectLst/>
                <a:uLnTx/>
                <a:uFillTx/>
                <a:latin typeface="Calibri" panose="020F0502020204030204"/>
                <a:ea typeface="+mn-ea"/>
                <a:cs typeface="+mn-cs"/>
              </a:rPr>
              <a:t>Foraidan</a:t>
            </a:r>
            <a:r>
              <a:rPr kumimoji="0" lang="en-GB" sz="1400" b="0" i="0" u="none" strike="noStrike" kern="1200" cap="none" spc="0" normalizeH="0" baseline="0" noProof="0">
                <a:ln>
                  <a:noFill/>
                </a:ln>
                <a:solidFill>
                  <a:srgbClr val="0070C0"/>
                </a:solidFill>
                <a:effectLst/>
                <a:uLnTx/>
                <a:uFillTx/>
                <a:latin typeface="Calibri" panose="020F0502020204030204"/>
                <a:ea typeface="+mn-ea"/>
                <a:cs typeface="+mn-cs"/>
              </a:rPr>
              <a:t> Consulting</a:t>
            </a:r>
          </a:p>
        </p:txBody>
      </p:sp>
      <p:sp>
        <p:nvSpPr>
          <p:cNvPr id="14" name="object 5"/>
          <p:cNvSpPr/>
          <p:nvPr/>
        </p:nvSpPr>
        <p:spPr>
          <a:xfrm>
            <a:off x="11995264" y="769247"/>
            <a:ext cx="133005" cy="6043816"/>
          </a:xfrm>
          <a:custGeom>
            <a:avLst/>
            <a:gdLst/>
            <a:ahLst/>
            <a:cxnLst/>
            <a:rect l="l" t="t" r="r" b="b"/>
            <a:pathLst>
              <a:path w="657225" h="5599430">
                <a:moveTo>
                  <a:pt x="0" y="5599176"/>
                </a:moveTo>
                <a:lnTo>
                  <a:pt x="656844" y="5599176"/>
                </a:lnTo>
                <a:lnTo>
                  <a:pt x="656844" y="0"/>
                </a:lnTo>
                <a:lnTo>
                  <a:pt x="0" y="0"/>
                </a:lnTo>
                <a:lnTo>
                  <a:pt x="0" y="5599176"/>
                </a:lnTo>
                <a:close/>
              </a:path>
            </a:pathLst>
          </a:custGeom>
          <a:solidFill>
            <a:srgbClr val="089797">
              <a:alpha val="52548"/>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p:cNvPicPr>
            <a:picLocks noChangeAspect="1"/>
          </p:cNvPicPr>
          <p:nvPr/>
        </p:nvPicPr>
        <p:blipFill>
          <a:blip r:embed="rId4"/>
          <a:stretch>
            <a:fillRect/>
          </a:stretch>
        </p:blipFill>
        <p:spPr>
          <a:xfrm>
            <a:off x="10154899" y="74815"/>
            <a:ext cx="1973371" cy="818021"/>
          </a:xfrm>
          <a:prstGeom prst="rect">
            <a:avLst/>
          </a:prstGeom>
        </p:spPr>
      </p:pic>
      <p:sp>
        <p:nvSpPr>
          <p:cNvPr id="16" name="object 2"/>
          <p:cNvSpPr/>
          <p:nvPr/>
        </p:nvSpPr>
        <p:spPr>
          <a:xfrm>
            <a:off x="58188" y="74815"/>
            <a:ext cx="10490663" cy="131101"/>
          </a:xfrm>
          <a:custGeom>
            <a:avLst/>
            <a:gdLst/>
            <a:ahLst/>
            <a:cxnLst/>
            <a:rect l="l" t="t" r="r" b="b"/>
            <a:pathLst>
              <a:path w="4875530" h="1629410">
                <a:moveTo>
                  <a:pt x="0" y="1629155"/>
                </a:moveTo>
                <a:lnTo>
                  <a:pt x="4875276" y="1629155"/>
                </a:lnTo>
                <a:lnTo>
                  <a:pt x="4875276" y="0"/>
                </a:lnTo>
                <a:lnTo>
                  <a:pt x="0" y="0"/>
                </a:lnTo>
                <a:lnTo>
                  <a:pt x="0" y="1629155"/>
                </a:lnTo>
                <a:close/>
              </a:path>
            </a:pathLst>
          </a:custGeom>
          <a:solidFill>
            <a:srgbClr val="089797">
              <a:alpha val="58038"/>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7581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191" y="0"/>
            <a:ext cx="12167870" cy="6844665"/>
          </a:xfrm>
          <a:custGeom>
            <a:avLst/>
            <a:gdLst/>
            <a:ahLst/>
            <a:cxnLst/>
            <a:rect l="l" t="t" r="r" b="b"/>
            <a:pathLst>
              <a:path w="12167870" h="6844665">
                <a:moveTo>
                  <a:pt x="0" y="6844282"/>
                </a:moveTo>
                <a:lnTo>
                  <a:pt x="12167616" y="6844282"/>
                </a:lnTo>
                <a:lnTo>
                  <a:pt x="12167616" y="0"/>
                </a:lnTo>
                <a:lnTo>
                  <a:pt x="0" y="0"/>
                </a:lnTo>
                <a:lnTo>
                  <a:pt x="0" y="6844282"/>
                </a:lnTo>
                <a:close/>
              </a:path>
            </a:pathLst>
          </a:custGeom>
          <a:solidFill>
            <a:srgbClr val="F1F1F1">
              <a:alpha val="29803"/>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object 3"/>
          <p:cNvSpPr/>
          <p:nvPr/>
        </p:nvSpPr>
        <p:spPr>
          <a:xfrm>
            <a:off x="1958339" y="0"/>
            <a:ext cx="8275320" cy="4471670"/>
          </a:xfrm>
          <a:custGeom>
            <a:avLst/>
            <a:gdLst/>
            <a:ahLst/>
            <a:cxnLst/>
            <a:rect l="l" t="t" r="r" b="b"/>
            <a:pathLst>
              <a:path w="8275320" h="4471670">
                <a:moveTo>
                  <a:pt x="0" y="4471416"/>
                </a:moveTo>
                <a:lnTo>
                  <a:pt x="8275319" y="4471416"/>
                </a:lnTo>
                <a:lnTo>
                  <a:pt x="8275319" y="0"/>
                </a:lnTo>
                <a:lnTo>
                  <a:pt x="0" y="0"/>
                </a:lnTo>
                <a:lnTo>
                  <a:pt x="0" y="4471416"/>
                </a:lnTo>
                <a:close/>
              </a:path>
            </a:pathLst>
          </a:custGeom>
          <a:solidFill>
            <a:srgbClr val="09B0B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bject 4"/>
          <p:cNvSpPr txBox="1">
            <a:spLocks noGrp="1"/>
          </p:cNvSpPr>
          <p:nvPr>
            <p:ph type="title"/>
          </p:nvPr>
        </p:nvSpPr>
        <p:spPr>
          <a:xfrm>
            <a:off x="3805173" y="1944751"/>
            <a:ext cx="4144010" cy="1122680"/>
          </a:xfrm>
          <a:prstGeom prst="rect">
            <a:avLst/>
          </a:prstGeom>
        </p:spPr>
        <p:txBody>
          <a:bodyPr vert="horz" wrap="square" lIns="0" tIns="12700" rIns="0" bIns="0" rtlCol="0">
            <a:spAutoFit/>
          </a:bodyPr>
          <a:lstStyle/>
          <a:p>
            <a:pPr marL="12700">
              <a:lnSpc>
                <a:spcPct val="100000"/>
              </a:lnSpc>
              <a:spcBef>
                <a:spcPts val="100"/>
              </a:spcBef>
            </a:pPr>
            <a:r>
              <a:rPr lang="en-GB" sz="7200" b="0" spc="-5">
                <a:latin typeface="Arial"/>
                <a:cs typeface="Arial"/>
              </a:rPr>
              <a:t>Baseline</a:t>
            </a:r>
            <a:endParaRPr sz="7200">
              <a:latin typeface="Arial"/>
              <a:cs typeface="Arial"/>
            </a:endParaRPr>
          </a:p>
        </p:txBody>
      </p:sp>
      <p:sp>
        <p:nvSpPr>
          <p:cNvPr id="5" name="object 5"/>
          <p:cNvSpPr/>
          <p:nvPr/>
        </p:nvSpPr>
        <p:spPr>
          <a:xfrm>
            <a:off x="417576" y="6179820"/>
            <a:ext cx="1793748" cy="37338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6"/>
          <p:cNvSpPr/>
          <p:nvPr/>
        </p:nvSpPr>
        <p:spPr>
          <a:xfrm>
            <a:off x="3438144" y="2147316"/>
            <a:ext cx="157480" cy="802005"/>
          </a:xfrm>
          <a:custGeom>
            <a:avLst/>
            <a:gdLst/>
            <a:ahLst/>
            <a:cxnLst/>
            <a:rect l="l" t="t" r="r" b="b"/>
            <a:pathLst>
              <a:path w="157479" h="802005">
                <a:moveTo>
                  <a:pt x="0" y="801624"/>
                </a:moveTo>
                <a:lnTo>
                  <a:pt x="156972" y="801624"/>
                </a:lnTo>
                <a:lnTo>
                  <a:pt x="156972" y="0"/>
                </a:lnTo>
                <a:lnTo>
                  <a:pt x="0" y="0"/>
                </a:lnTo>
                <a:lnTo>
                  <a:pt x="0" y="801624"/>
                </a:lnTo>
                <a:close/>
              </a:path>
            </a:pathLst>
          </a:custGeom>
          <a:solidFill>
            <a:srgbClr val="FFFFFF">
              <a:alpha val="93724"/>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object 7"/>
          <p:cNvSpPr/>
          <p:nvPr/>
        </p:nvSpPr>
        <p:spPr>
          <a:xfrm>
            <a:off x="7357732" y="4325111"/>
            <a:ext cx="2875927" cy="1076911"/>
          </a:xfrm>
          <a:custGeom>
            <a:avLst/>
            <a:gdLst/>
            <a:ahLst/>
            <a:cxnLst/>
            <a:rect l="l" t="t" r="r" b="b"/>
            <a:pathLst>
              <a:path w="2984500" h="1132839">
                <a:moveTo>
                  <a:pt x="2983991" y="0"/>
                </a:moveTo>
                <a:lnTo>
                  <a:pt x="0" y="0"/>
                </a:lnTo>
                <a:lnTo>
                  <a:pt x="2983991" y="1132332"/>
                </a:lnTo>
                <a:lnTo>
                  <a:pt x="2983991" y="0"/>
                </a:lnTo>
                <a:close/>
              </a:path>
            </a:pathLst>
          </a:custGeom>
          <a:solidFill>
            <a:srgbClr val="09B0B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p:nvPicPr>
        <p:blipFill>
          <a:blip r:embed="rId3"/>
          <a:stretch>
            <a:fillRect/>
          </a:stretch>
        </p:blipFill>
        <p:spPr>
          <a:xfrm>
            <a:off x="8635491" y="5529551"/>
            <a:ext cx="3462344" cy="1442643"/>
          </a:xfrm>
          <a:prstGeom prst="rect">
            <a:avLst/>
          </a:prstGeom>
        </p:spPr>
      </p:pic>
    </p:spTree>
    <p:extLst>
      <p:ext uri="{BB962C8B-B14F-4D97-AF65-F5344CB8AC3E}">
        <p14:creationId xmlns:p14="http://schemas.microsoft.com/office/powerpoint/2010/main" val="2396928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C7065-FE6C-4CE8-AE1D-0BF22642C73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Rectangle 3"/>
          <p:cNvSpPr/>
          <p:nvPr/>
        </p:nvSpPr>
        <p:spPr>
          <a:xfrm>
            <a:off x="462123" y="1282776"/>
            <a:ext cx="11212409" cy="50167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The University’s Finance system (CUFS) was implemented around 20 years ago and it is no longer adequate for today’s operations. </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Academics, researchers and support staff across the University are frustrated by </a:t>
            </a: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its outdated, inefficient and time-intensive procedures and it does not provide the financial transparency</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that is needed at all levels of the University.</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The</a:t>
            </a: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Programme will deliver a two-year design phase</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for its Financial Systems Replacement (FSR) project to replace CUFS. </a:t>
            </a:r>
            <a:r>
              <a:rPr kumimoji="0" lang="en-GB" sz="1600" b="1"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FSR will create a modern ‘backbone’</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for the entire Programme that</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will </a:t>
            </a:r>
            <a:r>
              <a:rPr kumimoji="0" lang="en-GB" sz="1600" b="0" i="0" u="sng"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update and streamline core finance processes </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and </a:t>
            </a:r>
            <a:r>
              <a:rPr kumimoji="0" lang="en-GB" sz="1600" b="0" i="0" u="sng"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enable the improved data structures</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and functionality to </a:t>
            </a:r>
            <a:r>
              <a:rPr kumimoji="0" lang="en-GB" sz="1600" b="0" i="0" u="sng"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unlock the full benefits </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and organisational reach of the </a:t>
            </a:r>
            <a:r>
              <a:rPr kumimoji="0" lang="en-GB" sz="1600" b="0" i="0" u="sng"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Enhanced Financial Transparency (EFT) </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project. It also has significant synergies with and dependencies for </a:t>
            </a:r>
            <a:r>
              <a:rPr kumimoji="0" lang="en-GB" sz="1600" b="0" i="0" u="sng"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Strategic Procurement and Purchasing (SPP).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Times New Roman" panose="02020603050405020304" pitchFamily="18" charset="0"/>
              </a:rPr>
              <a:t>FSR will deliver the foundation ‘platform </a:t>
            </a:r>
            <a:r>
              <a:rPr kumimoji="0" lang="en-GB" sz="1600" b="1" i="0" u="none" strike="noStrike" kern="1200" cap="none" spc="0" normalizeH="0" baseline="0" noProof="0">
                <a:ln>
                  <a:noFill/>
                </a:ln>
                <a:solidFill>
                  <a:srgbClr val="2969A3"/>
                </a:solidFill>
                <a:effectLst/>
                <a:uLnTx/>
                <a:uFillTx/>
                <a:latin typeface="Calibri" panose="020F0502020204030204" pitchFamily="34" charset="0"/>
                <a:ea typeface="Times New Roman" panose="02020603050405020304" pitchFamily="18" charset="0"/>
                <a:cs typeface="Times New Roman" panose="02020603050405020304" pitchFamily="18" charset="0"/>
              </a:rPr>
              <a:t>of transformation’</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facilitating joined-up process, data design and connectivity with programmes </a:t>
            </a:r>
            <a:r>
              <a:rPr kumimoji="0" lang="en-GB" sz="1600" b="1"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Times New Roman" panose="02020603050405020304" pitchFamily="18" charset="0"/>
              </a:rPr>
              <a:t>outside Finance </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in HR, Research and Estates. It will catalyse and support organisational / service delivery changes associated with RPS.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Our investment in cloud-based business systems, with coherent interfaced components, will provide flexibility for additional modules and functionality over time, with ongoing regular updates. This will allow our </a:t>
            </a: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Finance operations to keep pace with future requirements </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through a manageable initial implementation of priority functionality, followed by evolutionary additional modules and regular updates.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This next phase of work will allow us to prepare a final business case by late 2022 for the implementation of a replacement Finance system expected to go-live in late 2025.</a:t>
            </a:r>
          </a:p>
        </p:txBody>
      </p:sp>
      <p:sp>
        <p:nvSpPr>
          <p:cNvPr id="8" name="object 5"/>
          <p:cNvSpPr/>
          <p:nvPr/>
        </p:nvSpPr>
        <p:spPr>
          <a:xfrm>
            <a:off x="11995264" y="769247"/>
            <a:ext cx="133005" cy="6043816"/>
          </a:xfrm>
          <a:custGeom>
            <a:avLst/>
            <a:gdLst/>
            <a:ahLst/>
            <a:cxnLst/>
            <a:rect l="l" t="t" r="r" b="b"/>
            <a:pathLst>
              <a:path w="657225" h="5599430">
                <a:moveTo>
                  <a:pt x="0" y="5599176"/>
                </a:moveTo>
                <a:lnTo>
                  <a:pt x="656844" y="5599176"/>
                </a:lnTo>
                <a:lnTo>
                  <a:pt x="656844" y="0"/>
                </a:lnTo>
                <a:lnTo>
                  <a:pt x="0" y="0"/>
                </a:lnTo>
                <a:lnTo>
                  <a:pt x="0" y="5599176"/>
                </a:lnTo>
                <a:close/>
              </a:path>
            </a:pathLst>
          </a:custGeom>
          <a:solidFill>
            <a:srgbClr val="089797">
              <a:alpha val="52548"/>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3"/>
          <a:stretch>
            <a:fillRect/>
          </a:stretch>
        </p:blipFill>
        <p:spPr>
          <a:xfrm>
            <a:off x="10154899" y="74815"/>
            <a:ext cx="1973371" cy="818021"/>
          </a:xfrm>
          <a:prstGeom prst="rect">
            <a:avLst/>
          </a:prstGeom>
        </p:spPr>
      </p:pic>
      <p:sp>
        <p:nvSpPr>
          <p:cNvPr id="12" name="object 2"/>
          <p:cNvSpPr/>
          <p:nvPr/>
        </p:nvSpPr>
        <p:spPr>
          <a:xfrm>
            <a:off x="58188" y="74815"/>
            <a:ext cx="10490663" cy="131101"/>
          </a:xfrm>
          <a:custGeom>
            <a:avLst/>
            <a:gdLst/>
            <a:ahLst/>
            <a:cxnLst/>
            <a:rect l="l" t="t" r="r" b="b"/>
            <a:pathLst>
              <a:path w="4875530" h="1629410">
                <a:moveTo>
                  <a:pt x="0" y="1629155"/>
                </a:moveTo>
                <a:lnTo>
                  <a:pt x="4875276" y="1629155"/>
                </a:lnTo>
                <a:lnTo>
                  <a:pt x="4875276" y="0"/>
                </a:lnTo>
                <a:lnTo>
                  <a:pt x="0" y="0"/>
                </a:lnTo>
                <a:lnTo>
                  <a:pt x="0" y="1629155"/>
                </a:lnTo>
                <a:close/>
              </a:path>
            </a:pathLst>
          </a:custGeom>
          <a:solidFill>
            <a:srgbClr val="089797">
              <a:alpha val="58038"/>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13EDB7D-94AE-46C5-8E9D-310AFC2224ED}"/>
              </a:ext>
            </a:extLst>
          </p:cNvPr>
          <p:cNvSpPr txBox="1"/>
          <p:nvPr/>
        </p:nvSpPr>
        <p:spPr>
          <a:xfrm>
            <a:off x="212192" y="369616"/>
            <a:ext cx="578325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Objectives </a:t>
            </a: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 from business case</a:t>
            </a:r>
          </a:p>
        </p:txBody>
      </p:sp>
    </p:spTree>
    <p:extLst>
      <p:ext uri="{BB962C8B-B14F-4D97-AF65-F5344CB8AC3E}">
        <p14:creationId xmlns:p14="http://schemas.microsoft.com/office/powerpoint/2010/main" val="2985886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806551" y="1287971"/>
            <a:ext cx="1671465" cy="646331"/>
          </a:xfrm>
          <a:prstGeom prst="rect">
            <a:avLst/>
          </a:prstGeom>
          <a:solidFill>
            <a:schemeClr val="accent1">
              <a:lumMod val="75000"/>
            </a:scheme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Commissioning Board</a:t>
            </a:r>
          </a:p>
        </p:txBody>
      </p:sp>
      <p:cxnSp>
        <p:nvCxnSpPr>
          <p:cNvPr id="9" name="Straight Connector 8"/>
          <p:cNvCxnSpPr/>
          <p:nvPr/>
        </p:nvCxnSpPr>
        <p:spPr>
          <a:xfrm>
            <a:off x="1166327" y="2391743"/>
            <a:ext cx="8338714" cy="2854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688633" y="247029"/>
            <a:ext cx="1880118" cy="923330"/>
          </a:xfrm>
          <a:prstGeom prst="rect">
            <a:avLst/>
          </a:prstGeom>
          <a:solidFill>
            <a:schemeClr val="accent1">
              <a:lumMod val="75000"/>
            </a:scheme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Finance Transformation Programme Board</a:t>
            </a:r>
          </a:p>
        </p:txBody>
      </p:sp>
      <p:sp>
        <p:nvSpPr>
          <p:cNvPr id="11" name="TextBox 10"/>
          <p:cNvSpPr txBox="1"/>
          <p:nvPr/>
        </p:nvSpPr>
        <p:spPr>
          <a:xfrm>
            <a:off x="53882" y="1338715"/>
            <a:ext cx="106542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rPr>
              <a:t>Governance</a:t>
            </a:r>
          </a:p>
        </p:txBody>
      </p:sp>
      <p:sp>
        <p:nvSpPr>
          <p:cNvPr id="12" name="TextBox 11"/>
          <p:cNvSpPr txBox="1"/>
          <p:nvPr/>
        </p:nvSpPr>
        <p:spPr>
          <a:xfrm>
            <a:off x="4688633" y="1571990"/>
            <a:ext cx="1880118" cy="369332"/>
          </a:xfrm>
          <a:prstGeom prst="rect">
            <a:avLst/>
          </a:prstGeom>
          <a:solidFill>
            <a:srgbClr val="7030A0"/>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Project Board</a:t>
            </a:r>
          </a:p>
        </p:txBody>
      </p:sp>
      <p:cxnSp>
        <p:nvCxnSpPr>
          <p:cNvPr id="16" name="Straight Connector 15"/>
          <p:cNvCxnSpPr/>
          <p:nvPr/>
        </p:nvCxnSpPr>
        <p:spPr>
          <a:xfrm flipV="1">
            <a:off x="1166327" y="3923397"/>
            <a:ext cx="8338714" cy="1038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3882" y="3453321"/>
            <a:ext cx="8844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rPr>
              <a:t>Directing </a:t>
            </a:r>
          </a:p>
        </p:txBody>
      </p:sp>
      <p:sp>
        <p:nvSpPr>
          <p:cNvPr id="18" name="TextBox 17"/>
          <p:cNvSpPr txBox="1"/>
          <p:nvPr/>
        </p:nvSpPr>
        <p:spPr>
          <a:xfrm>
            <a:off x="35125" y="4424604"/>
            <a:ext cx="91242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rPr>
              <a:t>Managing</a:t>
            </a:r>
          </a:p>
        </p:txBody>
      </p:sp>
      <p:sp>
        <p:nvSpPr>
          <p:cNvPr id="19" name="TextBox 18"/>
          <p:cNvSpPr txBox="1"/>
          <p:nvPr/>
        </p:nvSpPr>
        <p:spPr>
          <a:xfrm>
            <a:off x="3961889" y="4188187"/>
            <a:ext cx="3391030" cy="369332"/>
          </a:xfrm>
          <a:prstGeom prst="rect">
            <a:avLst/>
          </a:prstGeom>
          <a:solidFill>
            <a:schemeClr val="accent2">
              <a:lumMod val="75000"/>
            </a:schemeClr>
          </a:solid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Project Team</a:t>
            </a: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Straight Connector 19"/>
          <p:cNvCxnSpPr/>
          <p:nvPr/>
        </p:nvCxnSpPr>
        <p:spPr>
          <a:xfrm>
            <a:off x="1182989" y="4804234"/>
            <a:ext cx="8324905" cy="5959"/>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737359" y="5303623"/>
            <a:ext cx="1531842" cy="646331"/>
          </a:xfrm>
          <a:prstGeom prst="rect">
            <a:avLst/>
          </a:prstGeom>
          <a:solidFill>
            <a:srgbClr val="92D050"/>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Work Stream User Groups</a:t>
            </a:r>
          </a:p>
        </p:txBody>
      </p:sp>
      <p:sp>
        <p:nvSpPr>
          <p:cNvPr id="23" name="TextBox 22"/>
          <p:cNvSpPr txBox="1"/>
          <p:nvPr/>
        </p:nvSpPr>
        <p:spPr>
          <a:xfrm>
            <a:off x="35125" y="5531495"/>
            <a:ext cx="92191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rPr>
              <a:t>Delivering</a:t>
            </a:r>
          </a:p>
        </p:txBody>
      </p:sp>
      <p:cxnSp>
        <p:nvCxnSpPr>
          <p:cNvPr id="8" name="Elbow Connector 7"/>
          <p:cNvCxnSpPr>
            <a:stCxn id="27" idx="1"/>
            <a:endCxn id="28" idx="2"/>
          </p:cNvCxnSpPr>
          <p:nvPr/>
        </p:nvCxnSpPr>
        <p:spPr>
          <a:xfrm rot="10800000">
            <a:off x="2818830" y="1936016"/>
            <a:ext cx="2166900" cy="1142055"/>
          </a:xfrm>
          <a:prstGeom prst="bentConnector2">
            <a:avLst/>
          </a:prstGeom>
          <a:ln>
            <a:solidFill>
              <a:schemeClr val="accent2">
                <a:lumMod val="75000"/>
              </a:schemeClr>
            </a:solidFill>
            <a:prstDash val="solid"/>
            <a:tailEnd type="triangle"/>
          </a:ln>
        </p:spPr>
        <p:style>
          <a:lnRef idx="1">
            <a:schemeClr val="accent2"/>
          </a:lnRef>
          <a:fillRef idx="0">
            <a:schemeClr val="accent2"/>
          </a:fillRef>
          <a:effectRef idx="0">
            <a:schemeClr val="accent2"/>
          </a:effectRef>
          <a:fontRef idx="minor">
            <a:schemeClr val="tx1"/>
          </a:fontRef>
        </p:style>
      </p:cxnSp>
      <p:cxnSp>
        <p:nvCxnSpPr>
          <p:cNvPr id="14" name="Elbow Connector 13"/>
          <p:cNvCxnSpPr>
            <a:stCxn id="27" idx="3"/>
            <a:endCxn id="7" idx="2"/>
          </p:cNvCxnSpPr>
          <p:nvPr/>
        </p:nvCxnSpPr>
        <p:spPr>
          <a:xfrm flipV="1">
            <a:off x="6305883" y="1934302"/>
            <a:ext cx="2336401" cy="1143768"/>
          </a:xfrm>
          <a:prstGeom prst="bentConnector2">
            <a:avLst/>
          </a:prstGeom>
          <a:ln>
            <a:solidFill>
              <a:schemeClr val="accent2">
                <a:lumMod val="75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24" name="TextBox 23"/>
          <p:cNvSpPr txBox="1"/>
          <p:nvPr/>
        </p:nvSpPr>
        <p:spPr>
          <a:xfrm>
            <a:off x="1838131" y="4059874"/>
            <a:ext cx="1320153" cy="646331"/>
          </a:xfrm>
          <a:prstGeom prst="rect">
            <a:avLst/>
          </a:prstGeom>
          <a:solidFill>
            <a:srgbClr val="92D050"/>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Senior User Group</a:t>
            </a:r>
          </a:p>
        </p:txBody>
      </p:sp>
      <p:sp>
        <p:nvSpPr>
          <p:cNvPr id="27" name="TextBox 26"/>
          <p:cNvSpPr txBox="1"/>
          <p:nvPr/>
        </p:nvSpPr>
        <p:spPr>
          <a:xfrm>
            <a:off x="4985730" y="2754904"/>
            <a:ext cx="1320153" cy="646331"/>
          </a:xfrm>
          <a:prstGeom prst="rect">
            <a:avLst/>
          </a:prstGeom>
          <a:solidFill>
            <a:srgbClr val="92D050"/>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Steering Group</a:t>
            </a:r>
          </a:p>
        </p:txBody>
      </p:sp>
      <p:sp>
        <p:nvSpPr>
          <p:cNvPr id="28" name="TextBox 27"/>
          <p:cNvSpPr txBox="1"/>
          <p:nvPr/>
        </p:nvSpPr>
        <p:spPr>
          <a:xfrm>
            <a:off x="2015535" y="1289684"/>
            <a:ext cx="1606590" cy="646331"/>
          </a:xfrm>
          <a:prstGeom prst="rect">
            <a:avLst/>
          </a:prstGeom>
          <a:solidFill>
            <a:schemeClr val="accent1">
              <a:lumMod val="75000"/>
            </a:scheme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Project Sponsor</a:t>
            </a: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5" name="Straight Arrow Connector 44"/>
          <p:cNvCxnSpPr>
            <a:stCxn id="12" idx="0"/>
          </p:cNvCxnSpPr>
          <p:nvPr/>
        </p:nvCxnSpPr>
        <p:spPr>
          <a:xfrm flipV="1">
            <a:off x="5628692" y="1186962"/>
            <a:ext cx="0" cy="385028"/>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21" idx="0"/>
            <a:endCxn id="24" idx="2"/>
          </p:cNvCxnSpPr>
          <p:nvPr/>
        </p:nvCxnSpPr>
        <p:spPr>
          <a:xfrm flipH="1" flipV="1">
            <a:off x="2498208" y="4706205"/>
            <a:ext cx="5072" cy="597418"/>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21" idx="3"/>
            <a:endCxn id="29" idx="1"/>
          </p:cNvCxnSpPr>
          <p:nvPr/>
        </p:nvCxnSpPr>
        <p:spPr>
          <a:xfrm>
            <a:off x="3269201" y="5626789"/>
            <a:ext cx="1419432" cy="0"/>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3166960" y="4315796"/>
            <a:ext cx="828544" cy="10187"/>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19" idx="0"/>
            <a:endCxn id="27" idx="2"/>
          </p:cNvCxnSpPr>
          <p:nvPr/>
        </p:nvCxnSpPr>
        <p:spPr>
          <a:xfrm flipH="1" flipV="1">
            <a:off x="5645807" y="3401235"/>
            <a:ext cx="11597" cy="786952"/>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688633" y="5303623"/>
            <a:ext cx="1987420" cy="646331"/>
          </a:xfrm>
          <a:prstGeom prst="rect">
            <a:avLst/>
          </a:prstGeom>
          <a:solidFill>
            <a:srgbClr val="FFC000"/>
          </a:solid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Work</a:t>
            </a: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Stream Delivery team </a:t>
            </a:r>
          </a:p>
        </p:txBody>
      </p:sp>
      <p:cxnSp>
        <p:nvCxnSpPr>
          <p:cNvPr id="30" name="Straight Arrow Connector 29"/>
          <p:cNvCxnSpPr>
            <a:stCxn id="29" idx="0"/>
            <a:endCxn id="19" idx="2"/>
          </p:cNvCxnSpPr>
          <p:nvPr/>
        </p:nvCxnSpPr>
        <p:spPr>
          <a:xfrm flipH="1" flipV="1">
            <a:off x="5657404" y="4557519"/>
            <a:ext cx="24939" cy="746104"/>
          </a:xfrm>
          <a:prstGeom prst="straightConnector1">
            <a:avLst/>
          </a:prstGeom>
          <a:ln>
            <a:solidFill>
              <a:schemeClr val="accent2">
                <a:lumMod val="75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31" name="Straight Arrow Connector 30">
            <a:extLst>
              <a:ext uri="{FF2B5EF4-FFF2-40B4-BE49-F238E27FC236}">
                <a16:creationId xmlns:a16="http://schemas.microsoft.com/office/drawing/2014/main" id="{4023967F-8F6D-4674-9D0A-7617498071E5}"/>
              </a:ext>
            </a:extLst>
          </p:cNvPr>
          <p:cNvCxnSpPr>
            <a:cxnSpLocks/>
            <a:stCxn id="27" idx="0"/>
            <a:endCxn id="12" idx="2"/>
          </p:cNvCxnSpPr>
          <p:nvPr/>
        </p:nvCxnSpPr>
        <p:spPr>
          <a:xfrm flipH="1" flipV="1">
            <a:off x="5628692" y="1941322"/>
            <a:ext cx="17115" cy="813582"/>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3132391" y="4446430"/>
            <a:ext cx="820633" cy="11295"/>
          </a:xfrm>
          <a:prstGeom prst="straightConnector1">
            <a:avLst/>
          </a:prstGeom>
          <a:ln>
            <a:solidFill>
              <a:schemeClr val="accent2">
                <a:lumMod val="75000"/>
              </a:schemeClr>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3270999" y="5839272"/>
            <a:ext cx="1417634" cy="1"/>
          </a:xfrm>
          <a:prstGeom prst="straightConnector1">
            <a:avLst/>
          </a:prstGeom>
          <a:ln>
            <a:solidFill>
              <a:schemeClr val="accent2">
                <a:lumMod val="75000"/>
              </a:schemeClr>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8321689" y="4195777"/>
            <a:ext cx="1728001" cy="369332"/>
          </a:xfrm>
          <a:prstGeom prst="rect">
            <a:avLst/>
          </a:prstGeom>
          <a:solidFill>
            <a:schemeClr val="accent5">
              <a:lumMod val="75000"/>
            </a:schemeClr>
          </a:solid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IT Focus Group</a:t>
            </a: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5" name="Straight Arrow Connector 34"/>
          <p:cNvCxnSpPr/>
          <p:nvPr/>
        </p:nvCxnSpPr>
        <p:spPr>
          <a:xfrm flipH="1" flipV="1">
            <a:off x="7416357" y="4315291"/>
            <a:ext cx="905332" cy="9124"/>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7408707" y="4446995"/>
            <a:ext cx="909487" cy="15607"/>
          </a:xfrm>
          <a:prstGeom prst="straightConnector1">
            <a:avLst/>
          </a:prstGeom>
          <a:ln>
            <a:solidFill>
              <a:schemeClr val="accent2">
                <a:lumMod val="75000"/>
              </a:schemeClr>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9924CD5-0819-4C6D-A798-4F3294C48CC8}"/>
              </a:ext>
            </a:extLst>
          </p:cNvPr>
          <p:cNvSpPr txBox="1"/>
          <p:nvPr/>
        </p:nvSpPr>
        <p:spPr>
          <a:xfrm>
            <a:off x="8435665" y="5462007"/>
            <a:ext cx="3040565" cy="1200329"/>
          </a:xfrm>
          <a:prstGeom prst="rect">
            <a:avLst/>
          </a:prstGeom>
          <a:solidFill>
            <a:srgbClr val="7030A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Approval and overview of the key areas and decisions made at project level.</a:t>
            </a:r>
            <a:b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Meeting monthly</a:t>
            </a:r>
            <a:endParaRPr kumimoji="0" lang="en-US" sz="1800" b="0" i="0" u="none" strike="noStrike" kern="1200" cap="none" spc="0" normalizeH="0" baseline="0" noProof="0" err="1">
              <a:ln>
                <a:noFill/>
              </a:ln>
              <a:solidFill>
                <a:prstClr val="white"/>
              </a:solidFill>
              <a:effectLst/>
              <a:uLnTx/>
              <a:uFillTx/>
              <a:latin typeface="Calibri" panose="020F0502020204030204"/>
              <a:ea typeface="+mn-ea"/>
              <a:cs typeface="Calibri"/>
            </a:endParaRPr>
          </a:p>
        </p:txBody>
      </p:sp>
      <p:sp>
        <p:nvSpPr>
          <p:cNvPr id="4" name="TextBox 3">
            <a:extLst>
              <a:ext uri="{FF2B5EF4-FFF2-40B4-BE49-F238E27FC236}">
                <a16:creationId xmlns:a16="http://schemas.microsoft.com/office/drawing/2014/main" id="{759F168C-0CC0-4EE6-9CC6-BDDA9BB66A5F}"/>
              </a:ext>
            </a:extLst>
          </p:cNvPr>
          <p:cNvSpPr txBox="1"/>
          <p:nvPr/>
        </p:nvSpPr>
        <p:spPr>
          <a:xfrm>
            <a:off x="8125521" y="5114693"/>
            <a:ext cx="37189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Project Board purpose and frequency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41" name="object 5"/>
          <p:cNvSpPr/>
          <p:nvPr/>
        </p:nvSpPr>
        <p:spPr>
          <a:xfrm>
            <a:off x="11995264" y="769247"/>
            <a:ext cx="133005" cy="6043816"/>
          </a:xfrm>
          <a:custGeom>
            <a:avLst/>
            <a:gdLst/>
            <a:ahLst/>
            <a:cxnLst/>
            <a:rect l="l" t="t" r="r" b="b"/>
            <a:pathLst>
              <a:path w="657225" h="5599430">
                <a:moveTo>
                  <a:pt x="0" y="5599176"/>
                </a:moveTo>
                <a:lnTo>
                  <a:pt x="656844" y="5599176"/>
                </a:lnTo>
                <a:lnTo>
                  <a:pt x="656844" y="0"/>
                </a:lnTo>
                <a:lnTo>
                  <a:pt x="0" y="0"/>
                </a:lnTo>
                <a:lnTo>
                  <a:pt x="0" y="5599176"/>
                </a:lnTo>
                <a:close/>
              </a:path>
            </a:pathLst>
          </a:custGeom>
          <a:solidFill>
            <a:srgbClr val="089797">
              <a:alpha val="52548"/>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2" name="Picture 41"/>
          <p:cNvPicPr>
            <a:picLocks noChangeAspect="1"/>
          </p:cNvPicPr>
          <p:nvPr/>
        </p:nvPicPr>
        <p:blipFill>
          <a:blip r:embed="rId3"/>
          <a:stretch>
            <a:fillRect/>
          </a:stretch>
        </p:blipFill>
        <p:spPr>
          <a:xfrm>
            <a:off x="10154899" y="74815"/>
            <a:ext cx="1973371" cy="818021"/>
          </a:xfrm>
          <a:prstGeom prst="rect">
            <a:avLst/>
          </a:prstGeom>
        </p:spPr>
      </p:pic>
      <p:sp>
        <p:nvSpPr>
          <p:cNvPr id="43" name="object 2"/>
          <p:cNvSpPr/>
          <p:nvPr/>
        </p:nvSpPr>
        <p:spPr>
          <a:xfrm>
            <a:off x="100109" y="84163"/>
            <a:ext cx="10490663" cy="131101"/>
          </a:xfrm>
          <a:custGeom>
            <a:avLst/>
            <a:gdLst/>
            <a:ahLst/>
            <a:cxnLst/>
            <a:rect l="l" t="t" r="r" b="b"/>
            <a:pathLst>
              <a:path w="4875530" h="1629410">
                <a:moveTo>
                  <a:pt x="0" y="1629155"/>
                </a:moveTo>
                <a:lnTo>
                  <a:pt x="4875276" y="1629155"/>
                </a:lnTo>
                <a:lnTo>
                  <a:pt x="4875276" y="0"/>
                </a:lnTo>
                <a:lnTo>
                  <a:pt x="0" y="0"/>
                </a:lnTo>
                <a:lnTo>
                  <a:pt x="0" y="1629155"/>
                </a:lnTo>
                <a:close/>
              </a:path>
            </a:pathLst>
          </a:custGeom>
          <a:solidFill>
            <a:srgbClr val="089797">
              <a:alpha val="58038"/>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D13EDB7D-94AE-46C5-8E9D-310AFC2224ED}"/>
              </a:ext>
            </a:extLst>
          </p:cNvPr>
          <p:cNvSpPr txBox="1"/>
          <p:nvPr/>
        </p:nvSpPr>
        <p:spPr>
          <a:xfrm>
            <a:off x="212192" y="369616"/>
            <a:ext cx="578325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Delivery Structure</a:t>
            </a:r>
            <a:endParaRPr kumimoji="0" lang="en-GB"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210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13EDB7D-94AE-46C5-8E9D-310AFC2224ED}"/>
              </a:ext>
            </a:extLst>
          </p:cNvPr>
          <p:cNvSpPr txBox="1"/>
          <p:nvPr/>
        </p:nvSpPr>
        <p:spPr>
          <a:xfrm>
            <a:off x="494997" y="341616"/>
            <a:ext cx="39009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Steps for success</a:t>
            </a:r>
            <a:endParaRPr kumimoji="0" lang="en-GB"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Content Placeholder 1"/>
          <p:cNvSpPr>
            <a:spLocks noGrp="1"/>
          </p:cNvSpPr>
          <p:nvPr>
            <p:ph idx="1"/>
          </p:nvPr>
        </p:nvSpPr>
        <p:spPr>
          <a:xfrm>
            <a:off x="3463636" y="1105189"/>
            <a:ext cx="7890164" cy="5471101"/>
          </a:xfrm>
        </p:spPr>
        <p:txBody>
          <a:bodyPr>
            <a:normAutofit fontScale="92500" lnSpcReduction="10000"/>
          </a:bodyPr>
          <a:lstStyle/>
          <a:p>
            <a:r>
              <a:rPr lang="en-GB" sz="2000"/>
              <a:t>Functionality Input – creation of work streams. Focus on “what must it do”, not “how does it do it”. Empower those with the knowledge to look at the bigger picture and future state</a:t>
            </a:r>
          </a:p>
          <a:p>
            <a:r>
              <a:rPr lang="en-GB" sz="2000"/>
              <a:t>Technical Input – creation of work stream. Focus on digital and new technology. Empower those with the knowledge to use art of the possible lens</a:t>
            </a:r>
          </a:p>
          <a:p>
            <a:r>
              <a:rPr lang="en-GB" sz="2000"/>
              <a:t>Challenge – question the status quo, don’t accept “that’s how we’ve always done it mentality</a:t>
            </a:r>
          </a:p>
          <a:p>
            <a:r>
              <a:rPr lang="en-GB" sz="2000"/>
              <a:t>Project Liaison – work with other FTP projects to use lessons learned and find common ground. Cause and effect of scope decisions must be understood out with FSR</a:t>
            </a:r>
          </a:p>
          <a:p>
            <a:r>
              <a:rPr lang="en-GB" sz="2000"/>
              <a:t>Principles – agree a key set of principles that challenge the current way of thinking and look to the future</a:t>
            </a:r>
          </a:p>
          <a:p>
            <a:r>
              <a:rPr lang="en-GB" sz="2000"/>
              <a:t>Governance – creation of committees that provide representation of the University. Ensure regular reporting to milestones </a:t>
            </a:r>
          </a:p>
          <a:p>
            <a:r>
              <a:rPr lang="en-GB" sz="2000"/>
              <a:t>Communications – planning within a greater FTP </a:t>
            </a:r>
            <a:r>
              <a:rPr lang="en-GB" sz="2000" err="1"/>
              <a:t>comms</a:t>
            </a:r>
            <a:r>
              <a:rPr lang="en-GB" sz="2000"/>
              <a:t> framework</a:t>
            </a:r>
            <a:endParaRPr lang="en-GB" sz="2000">
              <a:solidFill>
                <a:srgbClr val="FF0000"/>
              </a:solidFill>
            </a:endParaRPr>
          </a:p>
          <a:p>
            <a:r>
              <a:rPr lang="en-GB" sz="2000"/>
              <a:t>Change Management – identifying areas of change and planning the communications and management of those</a:t>
            </a:r>
          </a:p>
        </p:txBody>
      </p:sp>
      <p:pic>
        <p:nvPicPr>
          <p:cNvPr id="6" name="Picture 5"/>
          <p:cNvPicPr>
            <a:picLocks noChangeAspect="1"/>
          </p:cNvPicPr>
          <p:nvPr/>
        </p:nvPicPr>
        <p:blipFill>
          <a:blip r:embed="rId3"/>
          <a:stretch>
            <a:fillRect/>
          </a:stretch>
        </p:blipFill>
        <p:spPr>
          <a:xfrm>
            <a:off x="332736" y="2616726"/>
            <a:ext cx="2810168" cy="2104914"/>
          </a:xfrm>
          <a:prstGeom prst="rect">
            <a:avLst/>
          </a:prstGeom>
        </p:spPr>
      </p:pic>
      <p:sp>
        <p:nvSpPr>
          <p:cNvPr id="8" name="object 5"/>
          <p:cNvSpPr/>
          <p:nvPr/>
        </p:nvSpPr>
        <p:spPr>
          <a:xfrm>
            <a:off x="11995264" y="769247"/>
            <a:ext cx="133005" cy="6043816"/>
          </a:xfrm>
          <a:custGeom>
            <a:avLst/>
            <a:gdLst/>
            <a:ahLst/>
            <a:cxnLst/>
            <a:rect l="l" t="t" r="r" b="b"/>
            <a:pathLst>
              <a:path w="657225" h="5599430">
                <a:moveTo>
                  <a:pt x="0" y="5599176"/>
                </a:moveTo>
                <a:lnTo>
                  <a:pt x="656844" y="5599176"/>
                </a:lnTo>
                <a:lnTo>
                  <a:pt x="656844" y="0"/>
                </a:lnTo>
                <a:lnTo>
                  <a:pt x="0" y="0"/>
                </a:lnTo>
                <a:lnTo>
                  <a:pt x="0" y="5599176"/>
                </a:lnTo>
                <a:close/>
              </a:path>
            </a:pathLst>
          </a:custGeom>
          <a:solidFill>
            <a:srgbClr val="089797">
              <a:alpha val="52548"/>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4"/>
          <a:stretch>
            <a:fillRect/>
          </a:stretch>
        </p:blipFill>
        <p:spPr>
          <a:xfrm>
            <a:off x="10154899" y="74815"/>
            <a:ext cx="1973371" cy="818021"/>
          </a:xfrm>
          <a:prstGeom prst="rect">
            <a:avLst/>
          </a:prstGeom>
        </p:spPr>
      </p:pic>
      <p:sp>
        <p:nvSpPr>
          <p:cNvPr id="11" name="object 2"/>
          <p:cNvSpPr/>
          <p:nvPr/>
        </p:nvSpPr>
        <p:spPr>
          <a:xfrm>
            <a:off x="58188" y="74815"/>
            <a:ext cx="10490663" cy="131101"/>
          </a:xfrm>
          <a:custGeom>
            <a:avLst/>
            <a:gdLst/>
            <a:ahLst/>
            <a:cxnLst/>
            <a:rect l="l" t="t" r="r" b="b"/>
            <a:pathLst>
              <a:path w="4875530" h="1629410">
                <a:moveTo>
                  <a:pt x="0" y="1629155"/>
                </a:moveTo>
                <a:lnTo>
                  <a:pt x="4875276" y="1629155"/>
                </a:lnTo>
                <a:lnTo>
                  <a:pt x="4875276" y="0"/>
                </a:lnTo>
                <a:lnTo>
                  <a:pt x="0" y="0"/>
                </a:lnTo>
                <a:lnTo>
                  <a:pt x="0" y="1629155"/>
                </a:lnTo>
                <a:close/>
              </a:path>
            </a:pathLst>
          </a:custGeom>
          <a:solidFill>
            <a:srgbClr val="089797">
              <a:alpha val="58038"/>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10967885" y="1311513"/>
            <a:ext cx="5506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srgbClr val="00B050"/>
                </a:solidFill>
                <a:effectLst/>
                <a:uLnTx/>
                <a:uFillTx/>
                <a:latin typeface="Calibri" panose="020F0502020204030204"/>
                <a:ea typeface="+mn-ea"/>
                <a:cs typeface="+mn-cs"/>
                <a:sym typeface="Wingdings" panose="05000000000000000000" pitchFamily="2" charset="2"/>
              </a:rPr>
              <a:t></a:t>
            </a:r>
            <a:endParaRPr kumimoji="0" lang="en-GB" sz="3600" b="0" i="0" u="none" strike="noStrike" kern="1200" cap="none" spc="0" normalizeH="0" baseline="0" noProof="0">
              <a:ln>
                <a:noFill/>
              </a:ln>
              <a:solidFill>
                <a:srgbClr val="00B050"/>
              </a:solidFill>
              <a:effectLst/>
              <a:uLnTx/>
              <a:uFillTx/>
              <a:latin typeface="Calibri" panose="020F0502020204030204"/>
              <a:ea typeface="+mn-ea"/>
              <a:cs typeface="+mn-cs"/>
            </a:endParaRPr>
          </a:p>
        </p:txBody>
      </p:sp>
      <p:sp>
        <p:nvSpPr>
          <p:cNvPr id="21" name="TextBox 20"/>
          <p:cNvSpPr txBox="1"/>
          <p:nvPr/>
        </p:nvSpPr>
        <p:spPr>
          <a:xfrm>
            <a:off x="10973985" y="3346018"/>
            <a:ext cx="5506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srgbClr val="00B050"/>
                </a:solidFill>
                <a:effectLst/>
                <a:uLnTx/>
                <a:uFillTx/>
                <a:latin typeface="Calibri" panose="020F0502020204030204"/>
                <a:ea typeface="+mn-ea"/>
                <a:cs typeface="+mn-cs"/>
                <a:sym typeface="Wingdings" panose="05000000000000000000" pitchFamily="2" charset="2"/>
              </a:rPr>
              <a:t></a:t>
            </a:r>
            <a:endParaRPr kumimoji="0" lang="en-GB" sz="3600" b="0" i="0" u="none" strike="noStrike" kern="1200" cap="none" spc="0" normalizeH="0" baseline="0" noProof="0">
              <a:ln>
                <a:noFill/>
              </a:ln>
              <a:solidFill>
                <a:srgbClr val="00B050"/>
              </a:solidFill>
              <a:effectLst/>
              <a:uLnTx/>
              <a:uFillTx/>
              <a:latin typeface="Calibri" panose="020F0502020204030204"/>
              <a:ea typeface="+mn-ea"/>
              <a:cs typeface="+mn-cs"/>
            </a:endParaRPr>
          </a:p>
        </p:txBody>
      </p:sp>
      <p:sp>
        <p:nvSpPr>
          <p:cNvPr id="22" name="TextBox 21"/>
          <p:cNvSpPr txBox="1"/>
          <p:nvPr/>
        </p:nvSpPr>
        <p:spPr>
          <a:xfrm>
            <a:off x="10955594" y="4130012"/>
            <a:ext cx="5506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srgbClr val="FFC000"/>
                </a:solidFill>
                <a:effectLst/>
                <a:uLnTx/>
                <a:uFillTx/>
                <a:latin typeface="Calibri" panose="020F0502020204030204"/>
                <a:ea typeface="+mn-ea"/>
                <a:cs typeface="+mn-cs"/>
                <a:sym typeface="Wingdings" panose="05000000000000000000" pitchFamily="2" charset="2"/>
              </a:rPr>
              <a:t></a:t>
            </a:r>
            <a:endParaRPr kumimoji="0" lang="en-GB" sz="36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23" name="TextBox 22"/>
          <p:cNvSpPr txBox="1"/>
          <p:nvPr/>
        </p:nvSpPr>
        <p:spPr>
          <a:xfrm>
            <a:off x="10955594" y="4653454"/>
            <a:ext cx="5506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srgbClr val="FFC000"/>
                </a:solidFill>
                <a:effectLst/>
                <a:uLnTx/>
                <a:uFillTx/>
                <a:latin typeface="Calibri" panose="020F0502020204030204"/>
                <a:ea typeface="+mn-ea"/>
                <a:cs typeface="+mn-cs"/>
                <a:sym typeface="Wingdings" panose="05000000000000000000" pitchFamily="2" charset="2"/>
              </a:rPr>
              <a:t></a:t>
            </a:r>
            <a:endParaRPr kumimoji="0" lang="en-GB" sz="36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24" name="TextBox 23"/>
          <p:cNvSpPr txBox="1"/>
          <p:nvPr/>
        </p:nvSpPr>
        <p:spPr>
          <a:xfrm>
            <a:off x="10977717" y="5271481"/>
            <a:ext cx="5506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srgbClr val="FF0000"/>
                </a:solidFill>
                <a:effectLst/>
                <a:uLnTx/>
                <a:uFillTx/>
                <a:latin typeface="Calibri" panose="020F0502020204030204"/>
                <a:ea typeface="+mn-ea"/>
                <a:cs typeface="+mn-cs"/>
                <a:sym typeface="Wingdings" panose="05000000000000000000" pitchFamily="2" charset="2"/>
              </a:rPr>
              <a:t></a:t>
            </a:r>
            <a:endParaRPr kumimoji="0" lang="en-GB" sz="3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5" name="TextBox 24"/>
          <p:cNvSpPr txBox="1"/>
          <p:nvPr/>
        </p:nvSpPr>
        <p:spPr>
          <a:xfrm>
            <a:off x="10955594" y="5828361"/>
            <a:ext cx="5506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srgbClr val="FF0000"/>
                </a:solidFill>
                <a:effectLst/>
                <a:uLnTx/>
                <a:uFillTx/>
                <a:latin typeface="Calibri" panose="020F0502020204030204"/>
                <a:ea typeface="+mn-ea"/>
                <a:cs typeface="+mn-cs"/>
                <a:sym typeface="Wingdings" panose="05000000000000000000" pitchFamily="2" charset="2"/>
              </a:rPr>
              <a:t></a:t>
            </a:r>
            <a:endParaRPr kumimoji="0" lang="en-GB" sz="3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6" name="TextBox 25"/>
          <p:cNvSpPr txBox="1"/>
          <p:nvPr/>
        </p:nvSpPr>
        <p:spPr>
          <a:xfrm>
            <a:off x="10973985" y="2039670"/>
            <a:ext cx="5506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srgbClr val="00B050"/>
                </a:solidFill>
                <a:effectLst/>
                <a:uLnTx/>
                <a:uFillTx/>
                <a:latin typeface="Calibri" panose="020F0502020204030204"/>
                <a:ea typeface="+mn-ea"/>
                <a:cs typeface="+mn-cs"/>
                <a:sym typeface="Wingdings" panose="05000000000000000000" pitchFamily="2" charset="2"/>
              </a:rPr>
              <a:t></a:t>
            </a:r>
            <a:endParaRPr kumimoji="0" lang="en-GB" sz="3600" b="0" i="0" u="none" strike="noStrike" kern="1200" cap="none" spc="0" normalizeH="0" baseline="0" noProof="0">
              <a:ln>
                <a:noFill/>
              </a:ln>
              <a:solidFill>
                <a:srgbClr val="00B050"/>
              </a:solidFill>
              <a:effectLst/>
              <a:uLnTx/>
              <a:uFillTx/>
              <a:latin typeface="Calibri" panose="020F0502020204030204"/>
              <a:ea typeface="+mn-ea"/>
              <a:cs typeface="+mn-cs"/>
            </a:endParaRPr>
          </a:p>
        </p:txBody>
      </p:sp>
      <p:sp>
        <p:nvSpPr>
          <p:cNvPr id="27" name="TextBox 26"/>
          <p:cNvSpPr txBox="1"/>
          <p:nvPr/>
        </p:nvSpPr>
        <p:spPr>
          <a:xfrm>
            <a:off x="10975169" y="2718052"/>
            <a:ext cx="5506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srgbClr val="00B050"/>
                </a:solidFill>
                <a:effectLst/>
                <a:uLnTx/>
                <a:uFillTx/>
                <a:latin typeface="Calibri" panose="020F0502020204030204"/>
                <a:ea typeface="+mn-ea"/>
                <a:cs typeface="+mn-cs"/>
                <a:sym typeface="Wingdings" panose="05000000000000000000" pitchFamily="2" charset="2"/>
              </a:rPr>
              <a:t></a:t>
            </a:r>
            <a:endParaRPr kumimoji="0" lang="en-GB" sz="3600" b="0" i="0" u="none" strike="noStrike" kern="1200" cap="none" spc="0" normalizeH="0" baseline="0" noProof="0">
              <a:ln>
                <a:noFill/>
              </a:ln>
              <a:solidFill>
                <a:srgbClr val="00B05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8733363"/>
      </p:ext>
    </p:extLst>
  </p:cSld>
  <p:clrMapOvr>
    <a:masterClrMapping/>
  </p:clrMapOvr>
</p:sld>
</file>

<file path=ppt/theme/theme1.xml><?xml version="1.0" encoding="utf-8"?>
<a:theme xmlns:a="http://schemas.openxmlformats.org/drawingml/2006/main" name="blank">
  <a:themeElements>
    <a:clrScheme name="blank 1">
      <a:dk1>
        <a:srgbClr val="003E72"/>
      </a:dk1>
      <a:lt1>
        <a:srgbClr val="FFFFFF"/>
      </a:lt1>
      <a:dk2>
        <a:srgbClr val="FFFFFF"/>
      </a:dk2>
      <a:lt2>
        <a:srgbClr val="00B3BE"/>
      </a:lt2>
      <a:accent1>
        <a:srgbClr val="0073CF"/>
      </a:accent1>
      <a:accent2>
        <a:srgbClr val="E37222"/>
      </a:accent2>
      <a:accent3>
        <a:srgbClr val="FFFFFF"/>
      </a:accent3>
      <a:accent4>
        <a:srgbClr val="003460"/>
      </a:accent4>
      <a:accent5>
        <a:srgbClr val="AABCE4"/>
      </a:accent5>
      <a:accent6>
        <a:srgbClr val="CE671E"/>
      </a:accent6>
      <a:hlink>
        <a:srgbClr val="58A618"/>
      </a:hlink>
      <a:folHlink>
        <a:srgbClr val="8E258D"/>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3E72"/>
        </a:dk1>
        <a:lt1>
          <a:srgbClr val="FFFFFF"/>
        </a:lt1>
        <a:dk2>
          <a:srgbClr val="FFFFFF"/>
        </a:dk2>
        <a:lt2>
          <a:srgbClr val="00B3BE"/>
        </a:lt2>
        <a:accent1>
          <a:srgbClr val="0073CF"/>
        </a:accent1>
        <a:accent2>
          <a:srgbClr val="E37222"/>
        </a:accent2>
        <a:accent3>
          <a:srgbClr val="FFFFFF"/>
        </a:accent3>
        <a:accent4>
          <a:srgbClr val="003460"/>
        </a:accent4>
        <a:accent5>
          <a:srgbClr val="AABCE4"/>
        </a:accent5>
        <a:accent6>
          <a:srgbClr val="CE671E"/>
        </a:accent6>
        <a:hlink>
          <a:srgbClr val="58A618"/>
        </a:hlink>
        <a:folHlink>
          <a:srgbClr val="8E258D"/>
        </a:folHlink>
      </a:clrScheme>
      <a:clrMap bg1="lt1" tx1="dk1" bg2="lt2" tx2="dk2" accent1="accent1" accent2="accent2" accent3="accent3" accent4="accent4" accent5="accent5" accent6="accent6" hlink="hlink" folHlink="folHlink"/>
    </a:extraClrScheme>
    <a:extraClrScheme>
      <a:clrScheme name="blank 2">
        <a:dk1>
          <a:srgbClr val="003E72"/>
        </a:dk1>
        <a:lt1>
          <a:srgbClr val="FFFFFF"/>
        </a:lt1>
        <a:dk2>
          <a:srgbClr val="FFFFFF"/>
        </a:dk2>
        <a:lt2>
          <a:srgbClr val="83AFB4"/>
        </a:lt2>
        <a:accent1>
          <a:srgbClr val="6AADE4"/>
        </a:accent1>
        <a:accent2>
          <a:srgbClr val="EFBD47"/>
        </a:accent2>
        <a:accent3>
          <a:srgbClr val="FFFFFF"/>
        </a:accent3>
        <a:accent4>
          <a:srgbClr val="003460"/>
        </a:accent4>
        <a:accent5>
          <a:srgbClr val="B9D3EF"/>
        </a:accent5>
        <a:accent6>
          <a:srgbClr val="D9AB3F"/>
        </a:accent6>
        <a:hlink>
          <a:srgbClr val="A8B400"/>
        </a:hlink>
        <a:folHlink>
          <a:srgbClr val="6A4061"/>
        </a:folHlink>
      </a:clrScheme>
      <a:clrMap bg1="lt1" tx1="dk1" bg2="lt2" tx2="dk2" accent1="accent1" accent2="accent2" accent3="accent3" accent4="accent4" accent5="accent5" accent6="accent6" hlink="hlink" folHlink="folHlink"/>
    </a:extraClrScheme>
    <a:extraClrScheme>
      <a:clrScheme name="blank 3">
        <a:dk1>
          <a:srgbClr val="003E72"/>
        </a:dk1>
        <a:lt1>
          <a:srgbClr val="FFFFFF"/>
        </a:lt1>
        <a:dk2>
          <a:srgbClr val="FFFFFF"/>
        </a:dk2>
        <a:lt2>
          <a:srgbClr val="156570"/>
        </a:lt2>
        <a:accent1>
          <a:srgbClr val="003E72"/>
        </a:accent1>
        <a:accent2>
          <a:srgbClr val="C84E00"/>
        </a:accent2>
        <a:accent3>
          <a:srgbClr val="FFFFFF"/>
        </a:accent3>
        <a:accent4>
          <a:srgbClr val="003460"/>
        </a:accent4>
        <a:accent5>
          <a:srgbClr val="AAAFBC"/>
        </a:accent5>
        <a:accent6>
          <a:srgbClr val="B54600"/>
        </a:accent6>
        <a:hlink>
          <a:srgbClr val="435125"/>
        </a:hlink>
        <a:folHlink>
          <a:srgbClr val="412D5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78A83A60D99284BB2FF72DA4E344999" ma:contentTypeVersion="4" ma:contentTypeDescription="Create a new document." ma:contentTypeScope="" ma:versionID="4fac98f2bf9e4fac8de061b25ecf81d9">
  <xsd:schema xmlns:xsd="http://www.w3.org/2001/XMLSchema" xmlns:xs="http://www.w3.org/2001/XMLSchema" xmlns:p="http://schemas.microsoft.com/office/2006/metadata/properties" xmlns:ns2="d79782ab-8b85-4672-a974-3d5592b90c85" xmlns:ns3="b017886a-8029-4138-8e09-2b163944ebbb" targetNamespace="http://schemas.microsoft.com/office/2006/metadata/properties" ma:root="true" ma:fieldsID="43f3e7f3ce21fb062bb368a06aa206ca" ns2:_="" ns3:_="">
    <xsd:import namespace="d79782ab-8b85-4672-a974-3d5592b90c85"/>
    <xsd:import namespace="b017886a-8029-4138-8e09-2b163944ebb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9782ab-8b85-4672-a974-3d5592b90c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017886a-8029-4138-8e09-2b163944ebb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b017886a-8029-4138-8e09-2b163944ebbb">
      <UserInfo>
        <DisplayName>Lesley Dent</DisplayName>
        <AccountId>20</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12C86A9-BC71-4E8F-AC53-DE51C91D2488}">
  <ds:schemaRefs>
    <ds:schemaRef ds:uri="b017886a-8029-4138-8e09-2b163944ebbb"/>
    <ds:schemaRef ds:uri="d79782ab-8b85-4672-a974-3d5592b90c8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4ABB123-22AC-44FD-A3EA-5F39ECC86E69}">
  <ds:schemaRefs>
    <ds:schemaRef ds:uri="b017886a-8029-4138-8e09-2b163944ebbb"/>
    <ds:schemaRef ds:uri="d79782ab-8b85-4672-a974-3d5592b90c8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43EE913-7F63-428B-AA26-FF134630EC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43</Slides>
  <Notes>23</Notes>
  <HiddenSlides>0</HiddenSlides>
  <ScaleCrop>false</ScaleCrop>
  <HeadingPairs>
    <vt:vector size="4" baseType="variant">
      <vt:variant>
        <vt:lpstr>Theme</vt:lpstr>
      </vt:variant>
      <vt:variant>
        <vt:i4>2</vt:i4>
      </vt:variant>
      <vt:variant>
        <vt:lpstr>Slide Titles</vt:lpstr>
      </vt:variant>
      <vt:variant>
        <vt:i4>43</vt:i4>
      </vt:variant>
    </vt:vector>
  </HeadingPairs>
  <TitlesOfParts>
    <vt:vector size="45" baseType="lpstr">
      <vt:lpstr>blank</vt:lpstr>
      <vt:lpstr>Office Theme</vt:lpstr>
      <vt:lpstr>PowerPoint Presentation</vt:lpstr>
      <vt:lpstr>Financial Users Group</vt:lpstr>
      <vt:lpstr> </vt:lpstr>
      <vt:lpstr>PowerPoint Presentation</vt:lpstr>
      <vt:lpstr>PowerPoint Presentation</vt:lpstr>
      <vt:lpstr>Baseline</vt:lpstr>
      <vt:lpstr>PowerPoint Presentation</vt:lpstr>
      <vt:lpstr>PowerPoint Presentation</vt:lpstr>
      <vt:lpstr>PowerPoint Presentation</vt:lpstr>
      <vt:lpstr>Our Journey</vt:lpstr>
      <vt:lpstr>PowerPoint Presentation</vt:lpstr>
      <vt:lpstr>PowerPoint Presentation</vt:lpstr>
      <vt:lpstr>PowerPoint Presentation</vt:lpstr>
      <vt:lpstr>PowerPoint Presentation</vt:lpstr>
      <vt:lpstr>PowerPoint Presentation</vt:lpstr>
      <vt:lpstr>The Fundamentals </vt:lpstr>
      <vt:lpstr>PowerPoint Presentation</vt:lpstr>
      <vt:lpstr>PowerPoint Presentation</vt:lpstr>
      <vt:lpstr>PowerPoint Presentation</vt:lpstr>
      <vt:lpstr>Watch Outs </vt:lpstr>
      <vt:lpstr>PowerPoint Presentation</vt:lpstr>
      <vt:lpstr>PowerPoint Presentation</vt:lpstr>
      <vt:lpstr>PowerPoint Presentation</vt:lpstr>
      <vt:lpstr>PowerPoint Presentation</vt:lpstr>
      <vt:lpstr>Questions </vt:lpstr>
      <vt:lpstr>Finance Division Updates</vt:lpstr>
      <vt:lpstr>Museums &amp; Galleries Exhibitions Tax Relief (MGETR)  Matt Hodgson, Head of Tax</vt:lpstr>
      <vt:lpstr>Summary</vt:lpstr>
      <vt:lpstr>Process (1)</vt:lpstr>
      <vt:lpstr>Process (2)</vt:lpstr>
      <vt:lpstr>Process (3)</vt:lpstr>
      <vt:lpstr>Finance Division Updates  UPS2</vt:lpstr>
      <vt:lpstr>Casual Worker Management – Dashboard Rollout</vt:lpstr>
      <vt:lpstr>Medical Exemption Certificate Update and Access to Market Place pricing.  Richard Covell, Head of Procurement Support</vt:lpstr>
      <vt:lpstr>Medical Exemption Working Group (MEWG)</vt:lpstr>
      <vt:lpstr>Example of ME Certificate</vt:lpstr>
      <vt:lpstr>Marketplace Read Only Access</vt:lpstr>
      <vt:lpstr>Concur Update  Stephen Kent-Taylor</vt:lpstr>
      <vt:lpstr>Expenses system - Concur</vt:lpstr>
      <vt:lpstr>eInvoice Update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Galvin</dc:creator>
  <cp:revision>2</cp:revision>
  <dcterms:created xsi:type="dcterms:W3CDTF">2021-04-12T14:38:19Z</dcterms:created>
  <dcterms:modified xsi:type="dcterms:W3CDTF">2022-02-11T16:21:34Z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0x010100078A83A60D99284BB2FF72DA4E344999</vt:lpwstr>
  </property>
  <property fmtid="{D5CDD505-2E9C-101B-9397-08002B2CF9AE}" pid="3" name="_dlc_DocIdItemGuid">
    <vt:lpwstr>73030a35-854b-4c1b-b82f-557b02e9c4c9</vt:lpwstr>
  </property>
</Properties>
</file>