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12" r:id="rId5"/>
    <p:sldMasterId id="2147483715" r:id="rId6"/>
  </p:sldMasterIdLst>
  <p:notesMasterIdLst>
    <p:notesMasterId r:id="rId30"/>
  </p:notesMasterIdLst>
  <p:sldIdLst>
    <p:sldId id="407" r:id="rId7"/>
    <p:sldId id="277" r:id="rId8"/>
    <p:sldId id="377" r:id="rId9"/>
    <p:sldId id="379" r:id="rId10"/>
    <p:sldId id="394" r:id="rId11"/>
    <p:sldId id="391" r:id="rId12"/>
    <p:sldId id="387" r:id="rId13"/>
    <p:sldId id="388" r:id="rId14"/>
    <p:sldId id="392" r:id="rId15"/>
    <p:sldId id="396" r:id="rId16"/>
    <p:sldId id="400" r:id="rId17"/>
    <p:sldId id="398" r:id="rId18"/>
    <p:sldId id="395" r:id="rId19"/>
    <p:sldId id="397" r:id="rId20"/>
    <p:sldId id="402" r:id="rId21"/>
    <p:sldId id="404" r:id="rId22"/>
    <p:sldId id="403" r:id="rId23"/>
    <p:sldId id="390" r:id="rId24"/>
    <p:sldId id="389" r:id="rId25"/>
    <p:sldId id="399" r:id="rId26"/>
    <p:sldId id="405" r:id="rId27"/>
    <p:sldId id="401" r:id="rId28"/>
    <p:sldId id="28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CC"/>
    <a:srgbClr val="99FFCC"/>
    <a:srgbClr val="9FFFCA"/>
    <a:srgbClr val="007033"/>
    <a:srgbClr val="007AE4"/>
    <a:srgbClr val="0071D3"/>
    <a:srgbClr val="006CC9"/>
    <a:srgbClr val="0060B3"/>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9BBBC9-4531-45F7-B2E4-5B38C5ACAC6E}" v="1" dt="2023-03-17T08:25:21.365"/>
    <p1510:client id="{39564462-CB60-44C2-AD2F-82A52E4963BF}" v="1381" vWet="1383" dt="2023-03-17T09:33:21.015"/>
    <p1510:client id="{4E681AA9-C0D9-0F09-DF6F-462C314F1E16}" v="4" dt="2023-03-17T17:31:30.857"/>
    <p1510:client id="{63311169-5578-4F8A-3F86-913A07164936}" v="485" dt="2023-03-16T17:10:57.469"/>
    <p1510:client id="{81000448-9968-4AB0-970D-000ABD146AF1}" v="648" dt="2023-03-16T17:03:44.529"/>
    <p1510:client id="{AC8C741F-A77A-471A-BD01-F18CBB4D0D91}" v="3" dt="2023-03-16T12:54:40.001"/>
    <p1510:client id="{AF881A03-2047-4BBC-8EFA-4EF0BA67D385}" v="29" dt="2023-03-17T09:45:53.763"/>
    <p1510:client id="{EECBEABC-584F-4F09-8CA9-2B8A912F326E}" v="2" dt="2023-03-17T09:09:52.732"/>
    <p1510:client id="{F1749FB2-D73F-4949-967D-656C41D222B2}" v="159" dt="2023-03-16T16:05:03.1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BC3A6F-FD40-4436-B86A-022629A83D8A}" type="datetimeFigureOut">
              <a:rPr lang="en-US"/>
              <a:t>3/20/2023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0DFCB0-0E38-4528-9CD9-76BC538B65E2}" type="slidenum">
              <a:rPr lang="en-US"/>
              <a:t>‹#›</a:t>
            </a:fld>
            <a:endParaRPr lang="en-US"/>
          </a:p>
        </p:txBody>
      </p:sp>
    </p:spTree>
    <p:extLst>
      <p:ext uri="{BB962C8B-B14F-4D97-AF65-F5344CB8AC3E}">
        <p14:creationId xmlns:p14="http://schemas.microsoft.com/office/powerpoint/2010/main" val="2566310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AC50B64-ABCB-46B1-AFB0-56CBF1B22ED0}" type="slidenum">
              <a:rPr lang="en-GB" altLang="en-US" smtClean="0"/>
              <a:pPr eaLnBrk="1" hangingPunct="1">
                <a:spcBef>
                  <a:spcPct val="0"/>
                </a:spcBef>
              </a:pPr>
              <a:t>2</a:t>
            </a:fld>
            <a:endParaRPr lang="en-GB" altLang="en-US"/>
          </a:p>
        </p:txBody>
      </p:sp>
      <p:sp>
        <p:nvSpPr>
          <p:cNvPr id="11267" name="Rectangle 2"/>
          <p:cNvSpPr>
            <a:spLocks noGrp="1" noRot="1" noChangeAspect="1" noChangeArrowheads="1" noTextEdit="1"/>
          </p:cNvSpPr>
          <p:nvPr>
            <p:ph type="sldImg"/>
          </p:nvPr>
        </p:nvSpPr>
        <p:spPr>
          <a:xfrm>
            <a:off x="90488" y="744538"/>
            <a:ext cx="6616700" cy="3722687"/>
          </a:xfrm>
          <a:ln/>
        </p:spPr>
      </p:sp>
      <p:sp>
        <p:nvSpPr>
          <p:cNvPr id="1126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924637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AC50B64-ABCB-46B1-AFB0-56CBF1B22ED0}" type="slidenum">
              <a:rPr lang="en-GB" altLang="en-US" smtClean="0"/>
              <a:pPr eaLnBrk="1" hangingPunct="1">
                <a:spcBef>
                  <a:spcPct val="0"/>
                </a:spcBef>
              </a:pPr>
              <a:t>4</a:t>
            </a:fld>
            <a:endParaRPr lang="en-GB" altLang="en-US"/>
          </a:p>
        </p:txBody>
      </p:sp>
      <p:sp>
        <p:nvSpPr>
          <p:cNvPr id="11267" name="Rectangle 2"/>
          <p:cNvSpPr>
            <a:spLocks noGrp="1" noRot="1" noChangeAspect="1" noChangeArrowheads="1" noTextEdit="1"/>
          </p:cNvSpPr>
          <p:nvPr>
            <p:ph type="sldImg"/>
          </p:nvPr>
        </p:nvSpPr>
        <p:spPr>
          <a:xfrm>
            <a:off x="90488" y="744538"/>
            <a:ext cx="6616700" cy="3722687"/>
          </a:xfrm>
          <a:ln/>
        </p:spPr>
      </p:sp>
      <p:sp>
        <p:nvSpPr>
          <p:cNvPr id="1126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07691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3" y="741363"/>
            <a:ext cx="6624637" cy="372745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508959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AC50B64-ABCB-46B1-AFB0-56CBF1B22ED0}" type="slidenum">
              <a:rPr lang="en-GB" altLang="en-US" smtClean="0"/>
              <a:pPr eaLnBrk="1" hangingPunct="1">
                <a:spcBef>
                  <a:spcPct val="0"/>
                </a:spcBef>
              </a:pPr>
              <a:t>6</a:t>
            </a:fld>
            <a:endParaRPr lang="en-GB" altLang="en-US"/>
          </a:p>
        </p:txBody>
      </p:sp>
      <p:sp>
        <p:nvSpPr>
          <p:cNvPr id="11267" name="Rectangle 2"/>
          <p:cNvSpPr>
            <a:spLocks noGrp="1" noRot="1" noChangeAspect="1" noChangeArrowheads="1" noTextEdit="1"/>
          </p:cNvSpPr>
          <p:nvPr>
            <p:ph type="sldImg"/>
          </p:nvPr>
        </p:nvSpPr>
        <p:spPr>
          <a:xfrm>
            <a:off x="90488" y="744538"/>
            <a:ext cx="6616700" cy="3722687"/>
          </a:xfrm>
          <a:ln/>
        </p:spPr>
      </p:sp>
      <p:sp>
        <p:nvSpPr>
          <p:cNvPr id="1126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355476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AC50B64-ABCB-46B1-AFB0-56CBF1B22ED0}" type="slidenum">
              <a:rPr lang="en-GB" altLang="en-US" smtClean="0"/>
              <a:pPr eaLnBrk="1" hangingPunct="1">
                <a:spcBef>
                  <a:spcPct val="0"/>
                </a:spcBef>
              </a:pPr>
              <a:t>9</a:t>
            </a:fld>
            <a:endParaRPr lang="en-GB" altLang="en-US"/>
          </a:p>
        </p:txBody>
      </p:sp>
      <p:sp>
        <p:nvSpPr>
          <p:cNvPr id="11267" name="Rectangle 2"/>
          <p:cNvSpPr>
            <a:spLocks noGrp="1" noRot="1" noChangeAspect="1" noChangeArrowheads="1" noTextEdit="1"/>
          </p:cNvSpPr>
          <p:nvPr>
            <p:ph type="sldImg"/>
          </p:nvPr>
        </p:nvSpPr>
        <p:spPr>
          <a:xfrm>
            <a:off x="90488" y="744538"/>
            <a:ext cx="6616700" cy="3722687"/>
          </a:xfrm>
          <a:ln/>
        </p:spPr>
      </p:sp>
      <p:sp>
        <p:nvSpPr>
          <p:cNvPr id="1126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118642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AC50B64-ABCB-46B1-AFB0-56CBF1B22ED0}" type="slidenum">
              <a:rPr lang="en-GB" altLang="en-US" smtClean="0"/>
              <a:pPr eaLnBrk="1" hangingPunct="1">
                <a:spcBef>
                  <a:spcPct val="0"/>
                </a:spcBef>
              </a:pPr>
              <a:t>18</a:t>
            </a:fld>
            <a:endParaRPr lang="en-GB" altLang="en-US"/>
          </a:p>
        </p:txBody>
      </p:sp>
      <p:sp>
        <p:nvSpPr>
          <p:cNvPr id="11267" name="Rectangle 2"/>
          <p:cNvSpPr>
            <a:spLocks noGrp="1" noRot="1" noChangeAspect="1" noChangeArrowheads="1" noTextEdit="1"/>
          </p:cNvSpPr>
          <p:nvPr>
            <p:ph type="sldImg"/>
          </p:nvPr>
        </p:nvSpPr>
        <p:spPr>
          <a:xfrm>
            <a:off x="90488" y="744538"/>
            <a:ext cx="6616700" cy="3722687"/>
          </a:xfrm>
          <a:ln/>
        </p:spPr>
      </p:sp>
      <p:sp>
        <p:nvSpPr>
          <p:cNvPr id="1126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2922111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13">
            <a:extLst>
              <a:ext uri="{FF2B5EF4-FFF2-40B4-BE49-F238E27FC236}">
                <a16:creationId xmlns:a16="http://schemas.microsoft.com/office/drawing/2014/main" id="{5625AB8A-B804-4C05-BD28-FB95C54EF652}"/>
              </a:ext>
            </a:extLst>
          </p:cNvPr>
          <p:cNvSpPr>
            <a:spLocks noChangeArrowheads="1"/>
          </p:cNvSpPr>
          <p:nvPr/>
        </p:nvSpPr>
        <p:spPr bwMode="auto">
          <a:xfrm>
            <a:off x="1" y="5365751"/>
            <a:ext cx="12187767" cy="665163"/>
          </a:xfrm>
          <a:prstGeom prst="rect">
            <a:avLst/>
          </a:prstGeom>
          <a:solidFill>
            <a:srgbClr val="003E72"/>
          </a:solidFill>
          <a:ln>
            <a:noFill/>
          </a:ln>
          <a:effectLst/>
          <a:extLst>
            <a:ext uri="{91240B29-F687-4F45-9708-019B960494DF}">
              <a14:hiddenLine xmlns:a14="http://schemas.microsoft.com/office/drawing/2010/main" w="127">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 name="Rectangle 14">
            <a:extLst>
              <a:ext uri="{FF2B5EF4-FFF2-40B4-BE49-F238E27FC236}">
                <a16:creationId xmlns:a16="http://schemas.microsoft.com/office/drawing/2014/main" id="{F7517D6D-681A-4295-9A0D-8CED85D1C217}"/>
              </a:ext>
            </a:extLst>
          </p:cNvPr>
          <p:cNvSpPr>
            <a:spLocks noChangeArrowheads="1"/>
          </p:cNvSpPr>
          <p:nvPr/>
        </p:nvSpPr>
        <p:spPr bwMode="auto">
          <a:xfrm>
            <a:off x="1" y="6030914"/>
            <a:ext cx="12187767" cy="173037"/>
          </a:xfrm>
          <a:prstGeom prst="rect">
            <a:avLst/>
          </a:prstGeom>
          <a:solidFill>
            <a:srgbClr val="6AADE4"/>
          </a:solidFill>
          <a:ln>
            <a:noFill/>
          </a:ln>
          <a:effectLst/>
          <a:extLst>
            <a:ext uri="{91240B29-F687-4F45-9708-019B960494DF}">
              <a14:hiddenLine xmlns:a14="http://schemas.microsoft.com/office/drawing/2010/main" w="127">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22" name="Rectangle 2"/>
          <p:cNvSpPr>
            <a:spLocks noGrp="1" noChangeArrowheads="1"/>
          </p:cNvSpPr>
          <p:nvPr>
            <p:ph type="ctrTitle"/>
          </p:nvPr>
        </p:nvSpPr>
        <p:spPr>
          <a:xfrm>
            <a:off x="512234" y="2016126"/>
            <a:ext cx="11165417" cy="576263"/>
          </a:xfrm>
        </p:spPr>
        <p:txBody>
          <a:bodyPr/>
          <a:lstStyle>
            <a:lvl1pPr>
              <a:defRPr sz="3600"/>
            </a:lvl1pPr>
          </a:lstStyle>
          <a:p>
            <a:pPr lvl="0"/>
            <a:r>
              <a:rPr lang="en-GB" altLang="en-US" noProof="0"/>
              <a:t>Click to edit Master title style</a:t>
            </a:r>
          </a:p>
        </p:txBody>
      </p:sp>
      <p:sp>
        <p:nvSpPr>
          <p:cNvPr id="5123" name="Rectangle 3"/>
          <p:cNvSpPr>
            <a:spLocks noGrp="1" noChangeArrowheads="1"/>
          </p:cNvSpPr>
          <p:nvPr>
            <p:ph type="subTitle" idx="1"/>
          </p:nvPr>
        </p:nvSpPr>
        <p:spPr>
          <a:xfrm>
            <a:off x="512234" y="2774950"/>
            <a:ext cx="11165417" cy="539750"/>
          </a:xfrm>
        </p:spPr>
        <p:txBody>
          <a:bodyPr/>
          <a:lstStyle>
            <a:lvl1pPr marL="0" indent="0">
              <a:buFontTx/>
              <a:buNone/>
              <a:defRPr sz="1800" b="1">
                <a:solidFill>
                  <a:schemeClr val="tx2"/>
                </a:solidFill>
              </a:defRPr>
            </a:lvl1pPr>
          </a:lstStyle>
          <a:p>
            <a:pPr lvl="0"/>
            <a:r>
              <a:rPr lang="en-GB" altLang="en-US" noProof="0"/>
              <a:t>Click to edit Master subtitle style</a:t>
            </a:r>
          </a:p>
        </p:txBody>
      </p:sp>
      <p:sp>
        <p:nvSpPr>
          <p:cNvPr id="6" name="Rectangle 10">
            <a:extLst>
              <a:ext uri="{FF2B5EF4-FFF2-40B4-BE49-F238E27FC236}">
                <a16:creationId xmlns:a16="http://schemas.microsoft.com/office/drawing/2014/main" id="{4E20DC7D-5229-49FD-AE0A-6709536DD943}"/>
              </a:ext>
            </a:extLst>
          </p:cNvPr>
          <p:cNvSpPr>
            <a:spLocks noGrp="1" noChangeArrowheads="1"/>
          </p:cNvSpPr>
          <p:nvPr>
            <p:ph type="sldNum" sz="quarter" idx="10"/>
          </p:nvPr>
        </p:nvSpPr>
        <p:spPr>
          <a:xfrm>
            <a:off x="10483851" y="6448425"/>
            <a:ext cx="1200149" cy="179388"/>
          </a:xfrm>
        </p:spPr>
        <p:txBody>
          <a:bodyPr/>
          <a:lstStyle>
            <a:lvl1pPr>
              <a:defRPr>
                <a:solidFill>
                  <a:schemeClr val="tx1"/>
                </a:solidFill>
              </a:defRPr>
            </a:lvl1pPr>
          </a:lstStyle>
          <a:p>
            <a:fld id="{B97AC216-041A-44A4-B5AB-80C1521BAB14}" type="slidenum">
              <a:rPr lang="en-GB" altLang="en-US"/>
              <a:pPr/>
              <a:t>‹#›</a:t>
            </a:fld>
            <a:endParaRPr lang="en-GB" altLang="en-US"/>
          </a:p>
        </p:txBody>
      </p:sp>
    </p:spTree>
    <p:extLst>
      <p:ext uri="{BB962C8B-B14F-4D97-AF65-F5344CB8AC3E}">
        <p14:creationId xmlns:p14="http://schemas.microsoft.com/office/powerpoint/2010/main" val="4084210186"/>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a:extLst>
              <a:ext uri="{FF2B5EF4-FFF2-40B4-BE49-F238E27FC236}">
                <a16:creationId xmlns:a16="http://schemas.microsoft.com/office/drawing/2014/main" id="{9C73F3B9-EB4B-48B0-A499-3A6BEF8D4633}"/>
              </a:ext>
            </a:extLst>
          </p:cNvPr>
          <p:cNvSpPr>
            <a:spLocks noGrp="1" noChangeArrowheads="1"/>
          </p:cNvSpPr>
          <p:nvPr>
            <p:ph type="sldNum" sz="quarter" idx="10"/>
          </p:nvPr>
        </p:nvSpPr>
        <p:spPr>
          <a:ln/>
        </p:spPr>
        <p:txBody>
          <a:bodyPr/>
          <a:lstStyle>
            <a:lvl1pPr>
              <a:defRPr/>
            </a:lvl1pPr>
          </a:lstStyle>
          <a:p>
            <a:fld id="{0E00A4F9-908B-416C-9D26-7A92CE4F39D6}" type="slidenum">
              <a:rPr lang="en-GB" altLang="en-US"/>
              <a:pPr/>
              <a:t>‹#›</a:t>
            </a:fld>
            <a:endParaRPr lang="en-GB" altLang="en-US"/>
          </a:p>
        </p:txBody>
      </p:sp>
    </p:spTree>
    <p:extLst>
      <p:ext uri="{BB962C8B-B14F-4D97-AF65-F5344CB8AC3E}">
        <p14:creationId xmlns:p14="http://schemas.microsoft.com/office/powerpoint/2010/main" val="42092297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87884" y="398463"/>
            <a:ext cx="2791883" cy="537686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12233" y="398463"/>
            <a:ext cx="8172451" cy="53768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a:extLst>
              <a:ext uri="{FF2B5EF4-FFF2-40B4-BE49-F238E27FC236}">
                <a16:creationId xmlns:a16="http://schemas.microsoft.com/office/drawing/2014/main" id="{0DF798D2-1C06-4475-BA0D-CA6FB90A27AA}"/>
              </a:ext>
            </a:extLst>
          </p:cNvPr>
          <p:cNvSpPr>
            <a:spLocks noGrp="1" noChangeArrowheads="1"/>
          </p:cNvSpPr>
          <p:nvPr>
            <p:ph type="sldNum" sz="quarter" idx="10"/>
          </p:nvPr>
        </p:nvSpPr>
        <p:spPr>
          <a:ln/>
        </p:spPr>
        <p:txBody>
          <a:bodyPr/>
          <a:lstStyle>
            <a:lvl1pPr>
              <a:defRPr/>
            </a:lvl1pPr>
          </a:lstStyle>
          <a:p>
            <a:fld id="{80954144-9285-4E94-97F5-BA7785277F49}" type="slidenum">
              <a:rPr lang="en-GB" altLang="en-US"/>
              <a:pPr/>
              <a:t>‹#›</a:t>
            </a:fld>
            <a:endParaRPr lang="en-GB" altLang="en-US"/>
          </a:p>
        </p:txBody>
      </p:sp>
    </p:spTree>
    <p:extLst>
      <p:ext uri="{BB962C8B-B14F-4D97-AF65-F5344CB8AC3E}">
        <p14:creationId xmlns:p14="http://schemas.microsoft.com/office/powerpoint/2010/main" val="37850391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13">
            <a:extLst>
              <a:ext uri="{FF2B5EF4-FFF2-40B4-BE49-F238E27FC236}">
                <a16:creationId xmlns:a16="http://schemas.microsoft.com/office/drawing/2014/main" id="{5625AB8A-B804-4C05-BD28-FB95C54EF652}"/>
              </a:ext>
            </a:extLst>
          </p:cNvPr>
          <p:cNvSpPr>
            <a:spLocks noChangeArrowheads="1"/>
          </p:cNvSpPr>
          <p:nvPr/>
        </p:nvSpPr>
        <p:spPr bwMode="auto">
          <a:xfrm>
            <a:off x="1" y="5365751"/>
            <a:ext cx="12187767" cy="665163"/>
          </a:xfrm>
          <a:prstGeom prst="rect">
            <a:avLst/>
          </a:prstGeom>
          <a:solidFill>
            <a:srgbClr val="003E72"/>
          </a:solidFill>
          <a:ln>
            <a:noFill/>
          </a:ln>
          <a:effectLst/>
          <a:extLst>
            <a:ext uri="{91240B29-F687-4F45-9708-019B960494DF}">
              <a14:hiddenLine xmlns:a14="http://schemas.microsoft.com/office/drawing/2010/main" w="127">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 name="Rectangle 14">
            <a:extLst>
              <a:ext uri="{FF2B5EF4-FFF2-40B4-BE49-F238E27FC236}">
                <a16:creationId xmlns:a16="http://schemas.microsoft.com/office/drawing/2014/main" id="{F7517D6D-681A-4295-9A0D-8CED85D1C217}"/>
              </a:ext>
            </a:extLst>
          </p:cNvPr>
          <p:cNvSpPr>
            <a:spLocks noChangeArrowheads="1"/>
          </p:cNvSpPr>
          <p:nvPr/>
        </p:nvSpPr>
        <p:spPr bwMode="auto">
          <a:xfrm>
            <a:off x="1" y="6030914"/>
            <a:ext cx="12187767" cy="173037"/>
          </a:xfrm>
          <a:prstGeom prst="rect">
            <a:avLst/>
          </a:prstGeom>
          <a:solidFill>
            <a:srgbClr val="6AADE4"/>
          </a:solidFill>
          <a:ln>
            <a:noFill/>
          </a:ln>
          <a:effectLst/>
          <a:extLst>
            <a:ext uri="{91240B29-F687-4F45-9708-019B960494DF}">
              <a14:hiddenLine xmlns:a14="http://schemas.microsoft.com/office/drawing/2010/main" w="127">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22" name="Rectangle 2"/>
          <p:cNvSpPr>
            <a:spLocks noGrp="1" noChangeArrowheads="1"/>
          </p:cNvSpPr>
          <p:nvPr>
            <p:ph type="ctrTitle"/>
          </p:nvPr>
        </p:nvSpPr>
        <p:spPr>
          <a:xfrm>
            <a:off x="512234" y="2016126"/>
            <a:ext cx="11165417" cy="576263"/>
          </a:xfrm>
        </p:spPr>
        <p:txBody>
          <a:bodyPr/>
          <a:lstStyle>
            <a:lvl1pPr>
              <a:defRPr sz="3600"/>
            </a:lvl1pPr>
          </a:lstStyle>
          <a:p>
            <a:pPr lvl="0"/>
            <a:r>
              <a:rPr lang="en-GB" altLang="en-US" noProof="0"/>
              <a:t>Click to edit Master title style</a:t>
            </a:r>
          </a:p>
        </p:txBody>
      </p:sp>
      <p:sp>
        <p:nvSpPr>
          <p:cNvPr id="5123" name="Rectangle 3"/>
          <p:cNvSpPr>
            <a:spLocks noGrp="1" noChangeArrowheads="1"/>
          </p:cNvSpPr>
          <p:nvPr>
            <p:ph type="subTitle" idx="1"/>
          </p:nvPr>
        </p:nvSpPr>
        <p:spPr>
          <a:xfrm>
            <a:off x="512234" y="2774950"/>
            <a:ext cx="11165417" cy="539750"/>
          </a:xfrm>
        </p:spPr>
        <p:txBody>
          <a:bodyPr/>
          <a:lstStyle>
            <a:lvl1pPr marL="0" indent="0">
              <a:buFontTx/>
              <a:buNone/>
              <a:defRPr sz="1800" b="1">
                <a:solidFill>
                  <a:schemeClr val="tx2"/>
                </a:solidFill>
              </a:defRPr>
            </a:lvl1pPr>
          </a:lstStyle>
          <a:p>
            <a:pPr lvl="0"/>
            <a:r>
              <a:rPr lang="en-GB" altLang="en-US" noProof="0"/>
              <a:t>Click to edit Master subtitle style</a:t>
            </a:r>
          </a:p>
        </p:txBody>
      </p:sp>
      <p:sp>
        <p:nvSpPr>
          <p:cNvPr id="6" name="Rectangle 10">
            <a:extLst>
              <a:ext uri="{FF2B5EF4-FFF2-40B4-BE49-F238E27FC236}">
                <a16:creationId xmlns:a16="http://schemas.microsoft.com/office/drawing/2014/main" id="{4E20DC7D-5229-49FD-AE0A-6709536DD943}"/>
              </a:ext>
            </a:extLst>
          </p:cNvPr>
          <p:cNvSpPr>
            <a:spLocks noGrp="1" noChangeArrowheads="1"/>
          </p:cNvSpPr>
          <p:nvPr>
            <p:ph type="sldNum" sz="quarter" idx="10"/>
          </p:nvPr>
        </p:nvSpPr>
        <p:spPr>
          <a:xfrm>
            <a:off x="10483851" y="6448425"/>
            <a:ext cx="1200149" cy="179388"/>
          </a:xfrm>
        </p:spPr>
        <p:txBody>
          <a:bodyPr/>
          <a:lstStyle>
            <a:lvl1pPr>
              <a:defRPr>
                <a:solidFill>
                  <a:schemeClr val="tx1"/>
                </a:solidFill>
              </a:defRPr>
            </a:lvl1pPr>
          </a:lstStyle>
          <a:p>
            <a:fld id="{B97AC216-041A-44A4-B5AB-80C1521BAB14}" type="slidenum">
              <a:rPr lang="en-GB" altLang="en-US"/>
              <a:pPr/>
              <a:t>‹#›</a:t>
            </a:fld>
            <a:endParaRPr lang="en-GB" altLang="en-US"/>
          </a:p>
        </p:txBody>
      </p:sp>
    </p:spTree>
    <p:extLst>
      <p:ext uri="{BB962C8B-B14F-4D97-AF65-F5344CB8AC3E}">
        <p14:creationId xmlns:p14="http://schemas.microsoft.com/office/powerpoint/2010/main" val="4084210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a:extLst>
              <a:ext uri="{FF2B5EF4-FFF2-40B4-BE49-F238E27FC236}">
                <a16:creationId xmlns:a16="http://schemas.microsoft.com/office/drawing/2014/main" id="{D9EA17AB-B8D2-4FBB-8F3A-3C36E1D9E0AE}"/>
              </a:ext>
            </a:extLst>
          </p:cNvPr>
          <p:cNvSpPr>
            <a:spLocks noGrp="1" noChangeArrowheads="1"/>
          </p:cNvSpPr>
          <p:nvPr>
            <p:ph type="sldNum" sz="quarter" idx="10"/>
          </p:nvPr>
        </p:nvSpPr>
        <p:spPr>
          <a:ln/>
        </p:spPr>
        <p:txBody>
          <a:bodyPr/>
          <a:lstStyle>
            <a:lvl1pPr>
              <a:defRPr/>
            </a:lvl1pPr>
          </a:lstStyle>
          <a:p>
            <a:fld id="{2A4D10C6-676A-42AD-AF0A-D202E481C773}" type="slidenum">
              <a:rPr lang="en-GB" altLang="en-US"/>
              <a:pPr/>
              <a:t>‹#›</a:t>
            </a:fld>
            <a:endParaRPr lang="en-GB" altLang="en-US"/>
          </a:p>
        </p:txBody>
      </p:sp>
    </p:spTree>
    <p:extLst>
      <p:ext uri="{BB962C8B-B14F-4D97-AF65-F5344CB8AC3E}">
        <p14:creationId xmlns:p14="http://schemas.microsoft.com/office/powerpoint/2010/main" val="2348688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a:extLst>
              <a:ext uri="{FF2B5EF4-FFF2-40B4-BE49-F238E27FC236}">
                <a16:creationId xmlns:a16="http://schemas.microsoft.com/office/drawing/2014/main" id="{0FEBCDE6-F095-448E-A91C-5229FB1878E8}"/>
              </a:ext>
            </a:extLst>
          </p:cNvPr>
          <p:cNvSpPr>
            <a:spLocks noGrp="1" noChangeArrowheads="1"/>
          </p:cNvSpPr>
          <p:nvPr>
            <p:ph type="sldNum" sz="quarter" idx="10"/>
          </p:nvPr>
        </p:nvSpPr>
        <p:spPr>
          <a:ln/>
        </p:spPr>
        <p:txBody>
          <a:bodyPr/>
          <a:lstStyle>
            <a:lvl1pPr>
              <a:defRPr/>
            </a:lvl1pPr>
          </a:lstStyle>
          <a:p>
            <a:fld id="{BE9A6FEA-E865-43B0-9CBB-C1502FF683E7}" type="slidenum">
              <a:rPr lang="en-GB" altLang="en-US"/>
              <a:pPr/>
              <a:t>‹#›</a:t>
            </a:fld>
            <a:endParaRPr lang="en-GB" altLang="en-US"/>
          </a:p>
        </p:txBody>
      </p:sp>
      <p:sp>
        <p:nvSpPr>
          <p:cNvPr id="5" name="TextBox 4"/>
          <p:cNvSpPr txBox="1"/>
          <p:nvPr userDrawn="1"/>
        </p:nvSpPr>
        <p:spPr>
          <a:xfrm>
            <a:off x="4908884" y="6284800"/>
            <a:ext cx="2374232" cy="523220"/>
          </a:xfrm>
          <a:prstGeom prst="rect">
            <a:avLst/>
          </a:prstGeom>
          <a:noFill/>
        </p:spPr>
        <p:txBody>
          <a:bodyPr wrap="square" rtlCol="0">
            <a:spAutoFit/>
          </a:bodyPr>
          <a:lstStyle/>
          <a:p>
            <a:pPr algn="ctr"/>
            <a:r>
              <a:rPr lang="en-GB" sz="2800">
                <a:solidFill>
                  <a:srgbClr val="FF0000"/>
                </a:solidFill>
              </a:rPr>
              <a:t>DRAFT</a:t>
            </a:r>
          </a:p>
        </p:txBody>
      </p:sp>
    </p:spTree>
    <p:extLst>
      <p:ext uri="{BB962C8B-B14F-4D97-AF65-F5344CB8AC3E}">
        <p14:creationId xmlns:p14="http://schemas.microsoft.com/office/powerpoint/2010/main" val="12249818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12233" y="1708151"/>
            <a:ext cx="5480051" cy="4067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5" y="1708151"/>
            <a:ext cx="5482167" cy="4067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
            <a:extLst>
              <a:ext uri="{FF2B5EF4-FFF2-40B4-BE49-F238E27FC236}">
                <a16:creationId xmlns:a16="http://schemas.microsoft.com/office/drawing/2014/main" id="{C78F397C-52FB-4AEF-A4BD-A1B4D8834BD2}"/>
              </a:ext>
            </a:extLst>
          </p:cNvPr>
          <p:cNvSpPr>
            <a:spLocks noGrp="1" noChangeArrowheads="1"/>
          </p:cNvSpPr>
          <p:nvPr>
            <p:ph type="sldNum" sz="quarter" idx="10"/>
          </p:nvPr>
        </p:nvSpPr>
        <p:spPr>
          <a:ln/>
        </p:spPr>
        <p:txBody>
          <a:bodyPr/>
          <a:lstStyle>
            <a:lvl1pPr>
              <a:defRPr/>
            </a:lvl1pPr>
          </a:lstStyle>
          <a:p>
            <a:fld id="{DF55023D-4CAB-4A05-9EE6-2A94DFF1D144}" type="slidenum">
              <a:rPr lang="en-GB" altLang="en-US"/>
              <a:pPr/>
              <a:t>‹#›</a:t>
            </a:fld>
            <a:endParaRPr lang="en-GB" altLang="en-US"/>
          </a:p>
        </p:txBody>
      </p:sp>
    </p:spTree>
    <p:extLst>
      <p:ext uri="{BB962C8B-B14F-4D97-AF65-F5344CB8AC3E}">
        <p14:creationId xmlns:p14="http://schemas.microsoft.com/office/powerpoint/2010/main" val="36053884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a:extLst>
              <a:ext uri="{FF2B5EF4-FFF2-40B4-BE49-F238E27FC236}">
                <a16:creationId xmlns:a16="http://schemas.microsoft.com/office/drawing/2014/main" id="{7979B699-388C-4529-9C82-930F4C829832}"/>
              </a:ext>
            </a:extLst>
          </p:cNvPr>
          <p:cNvSpPr>
            <a:spLocks noGrp="1" noChangeArrowheads="1"/>
          </p:cNvSpPr>
          <p:nvPr>
            <p:ph type="sldNum" sz="quarter" idx="10"/>
          </p:nvPr>
        </p:nvSpPr>
        <p:spPr>
          <a:ln/>
        </p:spPr>
        <p:txBody>
          <a:bodyPr/>
          <a:lstStyle>
            <a:lvl1pPr>
              <a:defRPr/>
            </a:lvl1pPr>
          </a:lstStyle>
          <a:p>
            <a:fld id="{06ADC1E3-72DD-4285-A87B-2DFA9C60E3AA}" type="slidenum">
              <a:rPr lang="en-GB" altLang="en-US"/>
              <a:pPr/>
              <a:t>‹#›</a:t>
            </a:fld>
            <a:endParaRPr lang="en-GB" altLang="en-US"/>
          </a:p>
        </p:txBody>
      </p:sp>
    </p:spTree>
    <p:extLst>
      <p:ext uri="{BB962C8B-B14F-4D97-AF65-F5344CB8AC3E}">
        <p14:creationId xmlns:p14="http://schemas.microsoft.com/office/powerpoint/2010/main" val="1194947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6">
            <a:extLst>
              <a:ext uri="{FF2B5EF4-FFF2-40B4-BE49-F238E27FC236}">
                <a16:creationId xmlns:a16="http://schemas.microsoft.com/office/drawing/2014/main" id="{82D588D0-AD0E-4314-A631-95E18A584F58}"/>
              </a:ext>
            </a:extLst>
          </p:cNvPr>
          <p:cNvSpPr>
            <a:spLocks noGrp="1" noChangeArrowheads="1"/>
          </p:cNvSpPr>
          <p:nvPr>
            <p:ph type="sldNum" sz="quarter" idx="10"/>
          </p:nvPr>
        </p:nvSpPr>
        <p:spPr>
          <a:ln/>
        </p:spPr>
        <p:txBody>
          <a:bodyPr/>
          <a:lstStyle>
            <a:lvl1pPr>
              <a:defRPr/>
            </a:lvl1pPr>
          </a:lstStyle>
          <a:p>
            <a:fld id="{3F22CD49-8928-488B-B09F-6730EA983BEA}" type="slidenum">
              <a:rPr lang="en-GB" altLang="en-US"/>
              <a:pPr/>
              <a:t>‹#›</a:t>
            </a:fld>
            <a:endParaRPr lang="en-GB" altLang="en-US"/>
          </a:p>
        </p:txBody>
      </p:sp>
      <p:sp>
        <p:nvSpPr>
          <p:cNvPr id="4" name="TextBox 3"/>
          <p:cNvSpPr txBox="1"/>
          <p:nvPr userDrawn="1"/>
        </p:nvSpPr>
        <p:spPr>
          <a:xfrm>
            <a:off x="4908884" y="6284800"/>
            <a:ext cx="2374232" cy="523220"/>
          </a:xfrm>
          <a:prstGeom prst="rect">
            <a:avLst/>
          </a:prstGeom>
          <a:noFill/>
        </p:spPr>
        <p:txBody>
          <a:bodyPr wrap="square" rtlCol="0">
            <a:spAutoFit/>
          </a:bodyPr>
          <a:lstStyle/>
          <a:p>
            <a:pPr algn="ctr"/>
            <a:r>
              <a:rPr lang="en-GB" sz="2800">
                <a:solidFill>
                  <a:srgbClr val="FF0000"/>
                </a:solidFill>
              </a:rPr>
              <a:t>DRAFT</a:t>
            </a:r>
          </a:p>
        </p:txBody>
      </p:sp>
    </p:spTree>
    <p:extLst>
      <p:ext uri="{BB962C8B-B14F-4D97-AF65-F5344CB8AC3E}">
        <p14:creationId xmlns:p14="http://schemas.microsoft.com/office/powerpoint/2010/main" val="10330463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435B7FC8-0946-454B-B375-D7BE6401A6E8}"/>
              </a:ext>
            </a:extLst>
          </p:cNvPr>
          <p:cNvSpPr>
            <a:spLocks noGrp="1" noChangeArrowheads="1"/>
          </p:cNvSpPr>
          <p:nvPr>
            <p:ph type="sldNum" sz="quarter" idx="10"/>
          </p:nvPr>
        </p:nvSpPr>
        <p:spPr>
          <a:ln/>
        </p:spPr>
        <p:txBody>
          <a:bodyPr/>
          <a:lstStyle>
            <a:lvl1pPr>
              <a:defRPr/>
            </a:lvl1pPr>
          </a:lstStyle>
          <a:p>
            <a:fld id="{0C66430D-5D7F-4DC0-A9CE-56B173CE581F}" type="slidenum">
              <a:rPr lang="en-GB" altLang="en-US"/>
              <a:pPr/>
              <a:t>‹#›</a:t>
            </a:fld>
            <a:endParaRPr lang="en-GB" altLang="en-US"/>
          </a:p>
        </p:txBody>
      </p:sp>
      <p:sp>
        <p:nvSpPr>
          <p:cNvPr id="3" name="TextBox 2"/>
          <p:cNvSpPr txBox="1"/>
          <p:nvPr userDrawn="1"/>
        </p:nvSpPr>
        <p:spPr>
          <a:xfrm>
            <a:off x="4908884" y="6284800"/>
            <a:ext cx="2374232" cy="523220"/>
          </a:xfrm>
          <a:prstGeom prst="rect">
            <a:avLst/>
          </a:prstGeom>
          <a:noFill/>
        </p:spPr>
        <p:txBody>
          <a:bodyPr wrap="square" rtlCol="0">
            <a:spAutoFit/>
          </a:bodyPr>
          <a:lstStyle/>
          <a:p>
            <a:pPr algn="ctr"/>
            <a:r>
              <a:rPr lang="en-GB" sz="2800">
                <a:solidFill>
                  <a:srgbClr val="FF0000"/>
                </a:solidFill>
              </a:rPr>
              <a:t>DRAFT</a:t>
            </a:r>
          </a:p>
        </p:txBody>
      </p:sp>
    </p:spTree>
    <p:extLst>
      <p:ext uri="{BB962C8B-B14F-4D97-AF65-F5344CB8AC3E}">
        <p14:creationId xmlns:p14="http://schemas.microsoft.com/office/powerpoint/2010/main" val="24307617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AF1A47D0-EF0C-45FF-A0CB-86F80988FD1C}"/>
              </a:ext>
            </a:extLst>
          </p:cNvPr>
          <p:cNvSpPr>
            <a:spLocks noGrp="1" noChangeArrowheads="1"/>
          </p:cNvSpPr>
          <p:nvPr>
            <p:ph type="sldNum" sz="quarter" idx="10"/>
          </p:nvPr>
        </p:nvSpPr>
        <p:spPr>
          <a:ln/>
        </p:spPr>
        <p:txBody>
          <a:bodyPr/>
          <a:lstStyle>
            <a:lvl1pPr>
              <a:defRPr/>
            </a:lvl1pPr>
          </a:lstStyle>
          <a:p>
            <a:fld id="{FD3112A3-5F43-48B3-9919-6C69ADA7D71A}" type="slidenum">
              <a:rPr lang="en-GB" altLang="en-US"/>
              <a:pPr/>
              <a:t>‹#›</a:t>
            </a:fld>
            <a:endParaRPr lang="en-GB" altLang="en-US"/>
          </a:p>
        </p:txBody>
      </p:sp>
    </p:spTree>
    <p:extLst>
      <p:ext uri="{BB962C8B-B14F-4D97-AF65-F5344CB8AC3E}">
        <p14:creationId xmlns:p14="http://schemas.microsoft.com/office/powerpoint/2010/main" val="1194820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a:extLst>
              <a:ext uri="{FF2B5EF4-FFF2-40B4-BE49-F238E27FC236}">
                <a16:creationId xmlns:a16="http://schemas.microsoft.com/office/drawing/2014/main" id="{D9EA17AB-B8D2-4FBB-8F3A-3C36E1D9E0AE}"/>
              </a:ext>
            </a:extLst>
          </p:cNvPr>
          <p:cNvSpPr>
            <a:spLocks noGrp="1" noChangeArrowheads="1"/>
          </p:cNvSpPr>
          <p:nvPr>
            <p:ph type="sldNum" sz="quarter" idx="10"/>
          </p:nvPr>
        </p:nvSpPr>
        <p:spPr>
          <a:ln/>
        </p:spPr>
        <p:txBody>
          <a:bodyPr/>
          <a:lstStyle>
            <a:lvl1pPr>
              <a:defRPr/>
            </a:lvl1pPr>
          </a:lstStyle>
          <a:p>
            <a:fld id="{2A4D10C6-676A-42AD-AF0A-D202E481C773}" type="slidenum">
              <a:rPr lang="en-GB" altLang="en-US"/>
              <a:pPr/>
              <a:t>‹#›</a:t>
            </a:fld>
            <a:endParaRPr lang="en-GB" altLang="en-US"/>
          </a:p>
        </p:txBody>
      </p:sp>
    </p:spTree>
    <p:extLst>
      <p:ext uri="{BB962C8B-B14F-4D97-AF65-F5344CB8AC3E}">
        <p14:creationId xmlns:p14="http://schemas.microsoft.com/office/powerpoint/2010/main" val="2348688202"/>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239648E4-5F4D-41DA-86F5-AE988A7C1293}"/>
              </a:ext>
            </a:extLst>
          </p:cNvPr>
          <p:cNvSpPr>
            <a:spLocks noGrp="1" noChangeArrowheads="1"/>
          </p:cNvSpPr>
          <p:nvPr>
            <p:ph type="sldNum" sz="quarter" idx="10"/>
          </p:nvPr>
        </p:nvSpPr>
        <p:spPr>
          <a:ln/>
        </p:spPr>
        <p:txBody>
          <a:bodyPr/>
          <a:lstStyle>
            <a:lvl1pPr>
              <a:defRPr/>
            </a:lvl1pPr>
          </a:lstStyle>
          <a:p>
            <a:fld id="{0879EC82-3A38-42F8-B20F-C4BA196B4427}" type="slidenum">
              <a:rPr lang="en-GB" altLang="en-US"/>
              <a:pPr/>
              <a:t>‹#›</a:t>
            </a:fld>
            <a:endParaRPr lang="en-GB" altLang="en-US"/>
          </a:p>
        </p:txBody>
      </p:sp>
    </p:spTree>
    <p:extLst>
      <p:ext uri="{BB962C8B-B14F-4D97-AF65-F5344CB8AC3E}">
        <p14:creationId xmlns:p14="http://schemas.microsoft.com/office/powerpoint/2010/main" val="4144364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a:extLst>
              <a:ext uri="{FF2B5EF4-FFF2-40B4-BE49-F238E27FC236}">
                <a16:creationId xmlns:a16="http://schemas.microsoft.com/office/drawing/2014/main" id="{9C73F3B9-EB4B-48B0-A499-3A6BEF8D4633}"/>
              </a:ext>
            </a:extLst>
          </p:cNvPr>
          <p:cNvSpPr>
            <a:spLocks noGrp="1" noChangeArrowheads="1"/>
          </p:cNvSpPr>
          <p:nvPr>
            <p:ph type="sldNum" sz="quarter" idx="10"/>
          </p:nvPr>
        </p:nvSpPr>
        <p:spPr>
          <a:ln/>
        </p:spPr>
        <p:txBody>
          <a:bodyPr/>
          <a:lstStyle>
            <a:lvl1pPr>
              <a:defRPr/>
            </a:lvl1pPr>
          </a:lstStyle>
          <a:p>
            <a:fld id="{0E00A4F9-908B-416C-9D26-7A92CE4F39D6}" type="slidenum">
              <a:rPr lang="en-GB" altLang="en-US"/>
              <a:pPr/>
              <a:t>‹#›</a:t>
            </a:fld>
            <a:endParaRPr lang="en-GB" altLang="en-US"/>
          </a:p>
        </p:txBody>
      </p:sp>
    </p:spTree>
    <p:extLst>
      <p:ext uri="{BB962C8B-B14F-4D97-AF65-F5344CB8AC3E}">
        <p14:creationId xmlns:p14="http://schemas.microsoft.com/office/powerpoint/2010/main" val="4209229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87884" y="398463"/>
            <a:ext cx="2791883" cy="537686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12233" y="398463"/>
            <a:ext cx="8172451" cy="53768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a:extLst>
              <a:ext uri="{FF2B5EF4-FFF2-40B4-BE49-F238E27FC236}">
                <a16:creationId xmlns:a16="http://schemas.microsoft.com/office/drawing/2014/main" id="{0DF798D2-1C06-4475-BA0D-CA6FB90A27AA}"/>
              </a:ext>
            </a:extLst>
          </p:cNvPr>
          <p:cNvSpPr>
            <a:spLocks noGrp="1" noChangeArrowheads="1"/>
          </p:cNvSpPr>
          <p:nvPr>
            <p:ph type="sldNum" sz="quarter" idx="10"/>
          </p:nvPr>
        </p:nvSpPr>
        <p:spPr>
          <a:ln/>
        </p:spPr>
        <p:txBody>
          <a:bodyPr/>
          <a:lstStyle>
            <a:lvl1pPr>
              <a:defRPr/>
            </a:lvl1pPr>
          </a:lstStyle>
          <a:p>
            <a:fld id="{80954144-9285-4E94-97F5-BA7785277F49}" type="slidenum">
              <a:rPr lang="en-GB" altLang="en-US"/>
              <a:pPr/>
              <a:t>‹#›</a:t>
            </a:fld>
            <a:endParaRPr lang="en-GB" altLang="en-US"/>
          </a:p>
        </p:txBody>
      </p:sp>
    </p:spTree>
    <p:extLst>
      <p:ext uri="{BB962C8B-B14F-4D97-AF65-F5344CB8AC3E}">
        <p14:creationId xmlns:p14="http://schemas.microsoft.com/office/powerpoint/2010/main" val="3785039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7" name="Text Placeholder 2"/>
          <p:cNvSpPr>
            <a:spLocks noGrp="1"/>
          </p:cNvSpPr>
          <p:nvPr>
            <p:ph type="body" sz="quarter" idx="10" hasCustomPrompt="1"/>
          </p:nvPr>
        </p:nvSpPr>
        <p:spPr>
          <a:xfrm>
            <a:off x="363894" y="355288"/>
            <a:ext cx="11313757" cy="569349"/>
          </a:xfrm>
          <a:prstGeom prst="rect">
            <a:avLst/>
          </a:prstGeom>
        </p:spPr>
        <p:txBody>
          <a:bodyPr>
            <a:normAutofit/>
          </a:bodyPr>
          <a:lstStyle>
            <a:lvl1pPr marL="0" indent="0">
              <a:buNone/>
              <a:defRPr sz="2600" b="1" i="0" baseline="0">
                <a:solidFill>
                  <a:schemeClr val="bg1"/>
                </a:solidFill>
                <a:latin typeface="Arial" panose="020B0604020202020204" pitchFamily="34" charset="0"/>
                <a:cs typeface="Arial" panose="020B0604020202020204" pitchFamily="34" charset="0"/>
              </a:defRPr>
            </a:lvl1pPr>
          </a:lstStyle>
          <a:p>
            <a:pPr lvl="0"/>
            <a:r>
              <a:rPr lang="en-US"/>
              <a:t>Click to add title</a:t>
            </a:r>
          </a:p>
        </p:txBody>
      </p:sp>
      <p:sp>
        <p:nvSpPr>
          <p:cNvPr id="8" name="Rectangle 3"/>
          <p:cNvSpPr>
            <a:spLocks noGrp="1" noChangeArrowheads="1"/>
          </p:cNvSpPr>
          <p:nvPr>
            <p:ph idx="1" hasCustomPrompt="1"/>
          </p:nvPr>
        </p:nvSpPr>
        <p:spPr bwMode="auto">
          <a:xfrm>
            <a:off x="363894" y="1708151"/>
            <a:ext cx="11313757"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rmAutofit/>
          </a:bodyPr>
          <a:lstStyle>
            <a:lvl1pPr marL="0" indent="0">
              <a:buNone/>
              <a:defRPr sz="2000">
                <a:solidFill>
                  <a:schemeClr val="accent1">
                    <a:lumMod val="50000"/>
                  </a:schemeClr>
                </a:solidFill>
              </a:defRPr>
            </a:lvl1pPr>
            <a:lvl2pPr>
              <a:defRPr sz="1800">
                <a:solidFill>
                  <a:schemeClr val="accent1">
                    <a:lumMod val="50000"/>
                  </a:schemeClr>
                </a:solidFill>
              </a:defRPr>
            </a:lvl2pPr>
            <a:lvl3pPr>
              <a:defRPr sz="1800">
                <a:solidFill>
                  <a:schemeClr val="accent1">
                    <a:lumMod val="50000"/>
                  </a:schemeClr>
                </a:solidFill>
              </a:defRPr>
            </a:lvl3pPr>
            <a:lvl4pPr>
              <a:defRPr sz="1800">
                <a:solidFill>
                  <a:schemeClr val="accent1">
                    <a:lumMod val="50000"/>
                  </a:schemeClr>
                </a:solidFill>
              </a:defRPr>
            </a:lvl4pPr>
            <a:lvl5pPr>
              <a:defRPr sz="1800">
                <a:solidFill>
                  <a:schemeClr val="accent1">
                    <a:lumMod val="50000"/>
                  </a:schemeClr>
                </a:solidFill>
              </a:defRPr>
            </a:lvl5pPr>
          </a:lstStyle>
          <a:p>
            <a:pPr lvl="0"/>
            <a:r>
              <a:rPr lang="en-GB" altLang="en-US"/>
              <a:t>Click to add text</a:t>
            </a:r>
          </a:p>
        </p:txBody>
      </p:sp>
      <p:sp>
        <p:nvSpPr>
          <p:cNvPr id="9" name="Rectangle 8"/>
          <p:cNvSpPr/>
          <p:nvPr/>
        </p:nvSpPr>
        <p:spPr>
          <a:xfrm>
            <a:off x="0" y="6079787"/>
            <a:ext cx="12192000" cy="778213"/>
          </a:xfrm>
          <a:prstGeom prst="rect">
            <a:avLst/>
          </a:prstGeom>
          <a:solidFill>
            <a:srgbClr val="003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895" y="6233465"/>
            <a:ext cx="2340000" cy="470386"/>
          </a:xfrm>
          <a:prstGeom prst="rect">
            <a:avLst/>
          </a:prstGeom>
        </p:spPr>
      </p:pic>
      <p:sp>
        <p:nvSpPr>
          <p:cNvPr id="6" name="Rectangle 5">
            <a:extLst>
              <a:ext uri="{FF2B5EF4-FFF2-40B4-BE49-F238E27FC236}">
                <a16:creationId xmlns:a16="http://schemas.microsoft.com/office/drawing/2014/main" id="{286A1023-9A33-40E7-891E-470013BF9949}"/>
              </a:ext>
            </a:extLst>
          </p:cNvPr>
          <p:cNvSpPr/>
          <p:nvPr userDrawn="1"/>
        </p:nvSpPr>
        <p:spPr>
          <a:xfrm>
            <a:off x="0" y="0"/>
            <a:ext cx="12192000" cy="924637"/>
          </a:xfrm>
          <a:prstGeom prst="rect">
            <a:avLst/>
          </a:prstGeom>
          <a:solidFill>
            <a:srgbClr val="0072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E62A4C41-BB5B-4347-B8ED-1A8DCCAD9E6D}"/>
              </a:ext>
            </a:extLst>
          </p:cNvPr>
          <p:cNvSpPr/>
          <p:nvPr userDrawn="1"/>
        </p:nvSpPr>
        <p:spPr>
          <a:xfrm>
            <a:off x="0" y="919504"/>
            <a:ext cx="12192000" cy="338449"/>
          </a:xfrm>
          <a:prstGeom prst="rect">
            <a:avLst/>
          </a:prstGeom>
          <a:solidFill>
            <a:srgbClr val="68A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BC84C745-7429-471E-89A4-05A2A0B11C14}"/>
              </a:ext>
            </a:extLst>
          </p:cNvPr>
          <p:cNvSpPr/>
          <p:nvPr userDrawn="1"/>
        </p:nvSpPr>
        <p:spPr>
          <a:xfrm>
            <a:off x="0" y="6079787"/>
            <a:ext cx="12192000" cy="778213"/>
          </a:xfrm>
          <a:prstGeom prst="rect">
            <a:avLst/>
          </a:prstGeom>
          <a:solidFill>
            <a:srgbClr val="003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852F1542-F28A-4DAC-946D-0C8E796CFB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895" y="6233465"/>
            <a:ext cx="2340000" cy="470386"/>
          </a:xfrm>
          <a:prstGeom prst="rect">
            <a:avLst/>
          </a:prstGeom>
        </p:spPr>
      </p:pic>
    </p:spTree>
    <p:extLst>
      <p:ext uri="{BB962C8B-B14F-4D97-AF65-F5344CB8AC3E}">
        <p14:creationId xmlns:p14="http://schemas.microsoft.com/office/powerpoint/2010/main" val="20664138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13"/>
          <p:cNvSpPr>
            <a:spLocks noChangeArrowheads="1"/>
          </p:cNvSpPr>
          <p:nvPr/>
        </p:nvSpPr>
        <p:spPr bwMode="auto">
          <a:xfrm>
            <a:off x="1" y="5365751"/>
            <a:ext cx="12187767" cy="665163"/>
          </a:xfrm>
          <a:prstGeom prst="rect">
            <a:avLst/>
          </a:prstGeom>
          <a:solidFill>
            <a:srgbClr val="003E72"/>
          </a:solidFill>
          <a:ln>
            <a:noFill/>
          </a:ln>
          <a:effectLst/>
          <a:extLst>
            <a:ext uri="{91240B29-F687-4F45-9708-019B960494DF}">
              <a14:hiddenLine xmlns:a14="http://schemas.microsoft.com/office/drawing/2010/main" w="127">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5" name="Rectangle 14"/>
          <p:cNvSpPr>
            <a:spLocks noChangeArrowheads="1"/>
          </p:cNvSpPr>
          <p:nvPr/>
        </p:nvSpPr>
        <p:spPr bwMode="auto">
          <a:xfrm>
            <a:off x="1" y="6030914"/>
            <a:ext cx="12187767" cy="173037"/>
          </a:xfrm>
          <a:prstGeom prst="rect">
            <a:avLst/>
          </a:prstGeom>
          <a:solidFill>
            <a:srgbClr val="6AADE4"/>
          </a:solidFill>
          <a:ln>
            <a:noFill/>
          </a:ln>
          <a:effectLst/>
          <a:extLst>
            <a:ext uri="{91240B29-F687-4F45-9708-019B960494DF}">
              <a14:hiddenLine xmlns:a14="http://schemas.microsoft.com/office/drawing/2010/main" w="127">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5122" name="Rectangle 2"/>
          <p:cNvSpPr>
            <a:spLocks noGrp="1" noChangeArrowheads="1"/>
          </p:cNvSpPr>
          <p:nvPr>
            <p:ph type="ctrTitle"/>
          </p:nvPr>
        </p:nvSpPr>
        <p:spPr>
          <a:xfrm>
            <a:off x="512234" y="2016126"/>
            <a:ext cx="11165417" cy="576263"/>
          </a:xfrm>
        </p:spPr>
        <p:txBody>
          <a:bodyPr/>
          <a:lstStyle>
            <a:lvl1pPr>
              <a:defRPr sz="3600"/>
            </a:lvl1pPr>
          </a:lstStyle>
          <a:p>
            <a:pPr lvl="0"/>
            <a:r>
              <a:rPr lang="en-GB" altLang="en-US" noProof="0"/>
              <a:t>Click to edit Master title style</a:t>
            </a:r>
          </a:p>
        </p:txBody>
      </p:sp>
      <p:sp>
        <p:nvSpPr>
          <p:cNvPr id="5123" name="Rectangle 3"/>
          <p:cNvSpPr>
            <a:spLocks noGrp="1" noChangeArrowheads="1"/>
          </p:cNvSpPr>
          <p:nvPr>
            <p:ph type="subTitle" idx="1"/>
          </p:nvPr>
        </p:nvSpPr>
        <p:spPr>
          <a:xfrm>
            <a:off x="512234" y="2774950"/>
            <a:ext cx="11165417" cy="539750"/>
          </a:xfrm>
        </p:spPr>
        <p:txBody>
          <a:bodyPr/>
          <a:lstStyle>
            <a:lvl1pPr marL="0" indent="0">
              <a:buFontTx/>
              <a:buNone/>
              <a:defRPr sz="1800" b="1">
                <a:solidFill>
                  <a:schemeClr val="tx2"/>
                </a:solidFill>
              </a:defRPr>
            </a:lvl1pPr>
          </a:lstStyle>
          <a:p>
            <a:pPr lvl="0"/>
            <a:r>
              <a:rPr lang="en-GB" altLang="en-US" noProof="0"/>
              <a:t>Click to edit Master subtitle style</a:t>
            </a:r>
          </a:p>
        </p:txBody>
      </p:sp>
      <p:sp>
        <p:nvSpPr>
          <p:cNvPr id="6" name="Rectangle 10"/>
          <p:cNvSpPr>
            <a:spLocks noGrp="1" noChangeArrowheads="1"/>
          </p:cNvSpPr>
          <p:nvPr>
            <p:ph type="sldNum" sz="quarter" idx="10"/>
          </p:nvPr>
        </p:nvSpPr>
        <p:spPr>
          <a:xfrm>
            <a:off x="10483851" y="6448425"/>
            <a:ext cx="1200149" cy="179388"/>
          </a:xfrm>
        </p:spPr>
        <p:txBody>
          <a:bodyPr/>
          <a:lstStyle>
            <a:lvl1pPr>
              <a:defRPr>
                <a:solidFill>
                  <a:schemeClr val="tx1"/>
                </a:solidFill>
              </a:defRPr>
            </a:lvl1pPr>
          </a:lstStyle>
          <a:p>
            <a:pPr>
              <a:defRPr/>
            </a:pPr>
            <a:fld id="{AE4BA77D-2A97-44C4-A58F-EE6A0117097F}" type="slidenum">
              <a:rPr lang="en-GB" altLang="en-US"/>
              <a:pPr>
                <a:defRPr/>
              </a:pPr>
              <a:t>‹#›</a:t>
            </a:fld>
            <a:endParaRPr lang="en-GB" altLang="en-US"/>
          </a:p>
        </p:txBody>
      </p:sp>
    </p:spTree>
    <p:extLst>
      <p:ext uri="{BB962C8B-B14F-4D97-AF65-F5344CB8AC3E}">
        <p14:creationId xmlns:p14="http://schemas.microsoft.com/office/powerpoint/2010/main" val="23047502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B967D561-4870-4F0A-9586-471AA6B5B9FE}" type="slidenum">
              <a:rPr lang="en-GB" altLang="en-US"/>
              <a:pPr>
                <a:defRPr/>
              </a:pPr>
              <a:t>‹#›</a:t>
            </a:fld>
            <a:endParaRPr lang="en-GB" altLang="en-US"/>
          </a:p>
        </p:txBody>
      </p:sp>
    </p:spTree>
    <p:extLst>
      <p:ext uri="{BB962C8B-B14F-4D97-AF65-F5344CB8AC3E}">
        <p14:creationId xmlns:p14="http://schemas.microsoft.com/office/powerpoint/2010/main" val="14581101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D9E06FB1-357D-468F-A652-9B6F1A271DC1}" type="slidenum">
              <a:rPr lang="en-GB" altLang="en-US"/>
              <a:pPr>
                <a:defRPr/>
              </a:pPr>
              <a:t>‹#›</a:t>
            </a:fld>
            <a:endParaRPr lang="en-GB" altLang="en-US"/>
          </a:p>
        </p:txBody>
      </p:sp>
    </p:spTree>
    <p:extLst>
      <p:ext uri="{BB962C8B-B14F-4D97-AF65-F5344CB8AC3E}">
        <p14:creationId xmlns:p14="http://schemas.microsoft.com/office/powerpoint/2010/main" val="23478533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12233" y="1708151"/>
            <a:ext cx="5480051" cy="4067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5" y="1708151"/>
            <a:ext cx="5482167" cy="4067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D8B1A925-4D21-4E4B-AA09-B17AA951C67B}" type="slidenum">
              <a:rPr lang="en-GB" altLang="en-US"/>
              <a:pPr>
                <a:defRPr/>
              </a:pPr>
              <a:t>‹#›</a:t>
            </a:fld>
            <a:endParaRPr lang="en-GB" altLang="en-US"/>
          </a:p>
        </p:txBody>
      </p:sp>
    </p:spTree>
    <p:extLst>
      <p:ext uri="{BB962C8B-B14F-4D97-AF65-F5344CB8AC3E}">
        <p14:creationId xmlns:p14="http://schemas.microsoft.com/office/powerpoint/2010/main" val="4721137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5BBF73EC-7C81-4B34-8CCF-D0998AE6F6AE}" type="slidenum">
              <a:rPr lang="en-GB" altLang="en-US"/>
              <a:pPr>
                <a:defRPr/>
              </a:pPr>
              <a:t>‹#›</a:t>
            </a:fld>
            <a:endParaRPr lang="en-GB" altLang="en-US"/>
          </a:p>
        </p:txBody>
      </p:sp>
    </p:spTree>
    <p:extLst>
      <p:ext uri="{BB962C8B-B14F-4D97-AF65-F5344CB8AC3E}">
        <p14:creationId xmlns:p14="http://schemas.microsoft.com/office/powerpoint/2010/main" val="36892282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34D3CB67-D281-4C76-8A6F-C6E0A041B35A}" type="slidenum">
              <a:rPr lang="en-GB" altLang="en-US"/>
              <a:pPr>
                <a:defRPr/>
              </a:pPr>
              <a:t>‹#›</a:t>
            </a:fld>
            <a:endParaRPr lang="en-GB" altLang="en-US"/>
          </a:p>
        </p:txBody>
      </p:sp>
    </p:spTree>
    <p:extLst>
      <p:ext uri="{BB962C8B-B14F-4D97-AF65-F5344CB8AC3E}">
        <p14:creationId xmlns:p14="http://schemas.microsoft.com/office/powerpoint/2010/main" val="3900405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a:extLst>
              <a:ext uri="{FF2B5EF4-FFF2-40B4-BE49-F238E27FC236}">
                <a16:creationId xmlns:a16="http://schemas.microsoft.com/office/drawing/2014/main" id="{0FEBCDE6-F095-448E-A91C-5229FB1878E8}"/>
              </a:ext>
            </a:extLst>
          </p:cNvPr>
          <p:cNvSpPr>
            <a:spLocks noGrp="1" noChangeArrowheads="1"/>
          </p:cNvSpPr>
          <p:nvPr>
            <p:ph type="sldNum" sz="quarter" idx="10"/>
          </p:nvPr>
        </p:nvSpPr>
        <p:spPr>
          <a:ln/>
        </p:spPr>
        <p:txBody>
          <a:bodyPr/>
          <a:lstStyle>
            <a:lvl1pPr>
              <a:defRPr/>
            </a:lvl1pPr>
          </a:lstStyle>
          <a:p>
            <a:fld id="{BE9A6FEA-E865-43B0-9CBB-C1502FF683E7}" type="slidenum">
              <a:rPr lang="en-GB" altLang="en-US"/>
              <a:pPr/>
              <a:t>‹#›</a:t>
            </a:fld>
            <a:endParaRPr lang="en-GB" altLang="en-US"/>
          </a:p>
        </p:txBody>
      </p:sp>
    </p:spTree>
    <p:extLst>
      <p:ext uri="{BB962C8B-B14F-4D97-AF65-F5344CB8AC3E}">
        <p14:creationId xmlns:p14="http://schemas.microsoft.com/office/powerpoint/2010/main" val="1224981868"/>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D38C55FC-9A7B-4107-A5C0-13F38900F426}" type="slidenum">
              <a:rPr lang="en-GB" altLang="en-US"/>
              <a:pPr>
                <a:defRPr/>
              </a:pPr>
              <a:t>‹#›</a:t>
            </a:fld>
            <a:endParaRPr lang="en-GB" altLang="en-US"/>
          </a:p>
        </p:txBody>
      </p:sp>
    </p:spTree>
    <p:extLst>
      <p:ext uri="{BB962C8B-B14F-4D97-AF65-F5344CB8AC3E}">
        <p14:creationId xmlns:p14="http://schemas.microsoft.com/office/powerpoint/2010/main" val="5238541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596752E-BA01-40C4-9290-B32006CBBDE0}" type="slidenum">
              <a:rPr lang="en-GB" altLang="en-US"/>
              <a:pPr>
                <a:defRPr/>
              </a:pPr>
              <a:t>‹#›</a:t>
            </a:fld>
            <a:endParaRPr lang="en-GB" altLang="en-US"/>
          </a:p>
        </p:txBody>
      </p:sp>
    </p:spTree>
    <p:extLst>
      <p:ext uri="{BB962C8B-B14F-4D97-AF65-F5344CB8AC3E}">
        <p14:creationId xmlns:p14="http://schemas.microsoft.com/office/powerpoint/2010/main" val="33157151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91D7AC2-5067-4E3A-B947-51B31F05C082}" type="slidenum">
              <a:rPr lang="en-GB" altLang="en-US"/>
              <a:pPr>
                <a:defRPr/>
              </a:pPr>
              <a:t>‹#›</a:t>
            </a:fld>
            <a:endParaRPr lang="en-GB" altLang="en-US"/>
          </a:p>
        </p:txBody>
      </p:sp>
    </p:spTree>
    <p:extLst>
      <p:ext uri="{BB962C8B-B14F-4D97-AF65-F5344CB8AC3E}">
        <p14:creationId xmlns:p14="http://schemas.microsoft.com/office/powerpoint/2010/main" val="7160844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8015920B-4909-4AA4-8ECB-6C919B00FD0F}" type="slidenum">
              <a:rPr lang="en-GB" altLang="en-US"/>
              <a:pPr>
                <a:defRPr/>
              </a:pPr>
              <a:t>‹#›</a:t>
            </a:fld>
            <a:endParaRPr lang="en-GB" altLang="en-US"/>
          </a:p>
        </p:txBody>
      </p:sp>
    </p:spTree>
    <p:extLst>
      <p:ext uri="{BB962C8B-B14F-4D97-AF65-F5344CB8AC3E}">
        <p14:creationId xmlns:p14="http://schemas.microsoft.com/office/powerpoint/2010/main" val="15985890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87884" y="398463"/>
            <a:ext cx="2791883" cy="537686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12233" y="398463"/>
            <a:ext cx="8172451" cy="53768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F07DC24A-D38C-47F9-9961-E320CA9B7848}" type="slidenum">
              <a:rPr lang="en-GB" altLang="en-US"/>
              <a:pPr>
                <a:defRPr/>
              </a:pPr>
              <a:t>‹#›</a:t>
            </a:fld>
            <a:endParaRPr lang="en-GB" altLang="en-US"/>
          </a:p>
        </p:txBody>
      </p:sp>
    </p:spTree>
    <p:extLst>
      <p:ext uri="{BB962C8B-B14F-4D97-AF65-F5344CB8AC3E}">
        <p14:creationId xmlns:p14="http://schemas.microsoft.com/office/powerpoint/2010/main" val="2617441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79CF9DF-9E69-4489-A0B0-089E2F432A38}" type="datetimeFigureOut">
              <a:rPr lang="en-GB" smtClean="0"/>
              <a:t>20/03/2023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84C477-5205-4389-ABFC-D187AC299E99}" type="slidenum">
              <a:rPr lang="en-GB" smtClean="0"/>
              <a:t>‹#›</a:t>
            </a:fld>
            <a:endParaRPr lang="en-GB"/>
          </a:p>
        </p:txBody>
      </p:sp>
    </p:spTree>
    <p:extLst>
      <p:ext uri="{BB962C8B-B14F-4D97-AF65-F5344CB8AC3E}">
        <p14:creationId xmlns:p14="http://schemas.microsoft.com/office/powerpoint/2010/main" val="31537950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79CF9DF-9E69-4489-A0B0-089E2F432A38}" type="datetimeFigureOut">
              <a:rPr lang="en-GB" smtClean="0"/>
              <a:t>20/03/2023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84C477-5205-4389-ABFC-D187AC299E99}" type="slidenum">
              <a:rPr lang="en-GB" smtClean="0"/>
              <a:t>‹#›</a:t>
            </a:fld>
            <a:endParaRPr lang="en-GB"/>
          </a:p>
        </p:txBody>
      </p:sp>
    </p:spTree>
    <p:extLst>
      <p:ext uri="{BB962C8B-B14F-4D97-AF65-F5344CB8AC3E}">
        <p14:creationId xmlns:p14="http://schemas.microsoft.com/office/powerpoint/2010/main" val="34446975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79CF9DF-9E69-4489-A0B0-089E2F432A38}" type="datetimeFigureOut">
              <a:rPr lang="en-GB" smtClean="0"/>
              <a:t>20/03/2023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84C477-5205-4389-ABFC-D187AC299E99}" type="slidenum">
              <a:rPr lang="en-GB" smtClean="0"/>
              <a:t>‹#›</a:t>
            </a:fld>
            <a:endParaRPr lang="en-GB"/>
          </a:p>
        </p:txBody>
      </p:sp>
    </p:spTree>
    <p:extLst>
      <p:ext uri="{BB962C8B-B14F-4D97-AF65-F5344CB8AC3E}">
        <p14:creationId xmlns:p14="http://schemas.microsoft.com/office/powerpoint/2010/main" val="31998137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79CF9DF-9E69-4489-A0B0-089E2F432A38}" type="datetimeFigureOut">
              <a:rPr lang="en-GB" smtClean="0"/>
              <a:t>20/03/2023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84C477-5205-4389-ABFC-D187AC299E99}" type="slidenum">
              <a:rPr lang="en-GB" smtClean="0"/>
              <a:t>‹#›</a:t>
            </a:fld>
            <a:endParaRPr lang="en-GB"/>
          </a:p>
        </p:txBody>
      </p:sp>
    </p:spTree>
    <p:extLst>
      <p:ext uri="{BB962C8B-B14F-4D97-AF65-F5344CB8AC3E}">
        <p14:creationId xmlns:p14="http://schemas.microsoft.com/office/powerpoint/2010/main" val="3552233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79CF9DF-9E69-4489-A0B0-089E2F432A38}" type="datetimeFigureOut">
              <a:rPr lang="en-GB" smtClean="0"/>
              <a:t>20/03/2023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C84C477-5205-4389-ABFC-D187AC299E99}" type="slidenum">
              <a:rPr lang="en-GB" smtClean="0"/>
              <a:t>‹#›</a:t>
            </a:fld>
            <a:endParaRPr lang="en-GB"/>
          </a:p>
        </p:txBody>
      </p:sp>
    </p:spTree>
    <p:extLst>
      <p:ext uri="{BB962C8B-B14F-4D97-AF65-F5344CB8AC3E}">
        <p14:creationId xmlns:p14="http://schemas.microsoft.com/office/powerpoint/2010/main" val="3717549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12233" y="1708151"/>
            <a:ext cx="5480051" cy="4067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5" y="1708151"/>
            <a:ext cx="5482167" cy="4067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
            <a:extLst>
              <a:ext uri="{FF2B5EF4-FFF2-40B4-BE49-F238E27FC236}">
                <a16:creationId xmlns:a16="http://schemas.microsoft.com/office/drawing/2014/main" id="{C78F397C-52FB-4AEF-A4BD-A1B4D8834BD2}"/>
              </a:ext>
            </a:extLst>
          </p:cNvPr>
          <p:cNvSpPr>
            <a:spLocks noGrp="1" noChangeArrowheads="1"/>
          </p:cNvSpPr>
          <p:nvPr>
            <p:ph type="sldNum" sz="quarter" idx="10"/>
          </p:nvPr>
        </p:nvSpPr>
        <p:spPr>
          <a:ln/>
        </p:spPr>
        <p:txBody>
          <a:bodyPr/>
          <a:lstStyle>
            <a:lvl1pPr>
              <a:defRPr/>
            </a:lvl1pPr>
          </a:lstStyle>
          <a:p>
            <a:fld id="{DF55023D-4CAB-4A05-9EE6-2A94DFF1D144}" type="slidenum">
              <a:rPr lang="en-GB" altLang="en-US"/>
              <a:pPr/>
              <a:t>‹#›</a:t>
            </a:fld>
            <a:endParaRPr lang="en-GB" altLang="en-US"/>
          </a:p>
        </p:txBody>
      </p:sp>
    </p:spTree>
    <p:extLst>
      <p:ext uri="{BB962C8B-B14F-4D97-AF65-F5344CB8AC3E}">
        <p14:creationId xmlns:p14="http://schemas.microsoft.com/office/powerpoint/2010/main" val="3605388457"/>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79CF9DF-9E69-4489-A0B0-089E2F432A38}" type="datetimeFigureOut">
              <a:rPr lang="en-GB" smtClean="0"/>
              <a:t>20/03/2023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C84C477-5205-4389-ABFC-D187AC299E99}" type="slidenum">
              <a:rPr lang="en-GB" smtClean="0"/>
              <a:t>‹#›</a:t>
            </a:fld>
            <a:endParaRPr lang="en-GB"/>
          </a:p>
        </p:txBody>
      </p:sp>
    </p:spTree>
    <p:extLst>
      <p:ext uri="{BB962C8B-B14F-4D97-AF65-F5344CB8AC3E}">
        <p14:creationId xmlns:p14="http://schemas.microsoft.com/office/powerpoint/2010/main" val="26053249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9CF9DF-9E69-4489-A0B0-089E2F432A38}" type="datetimeFigureOut">
              <a:rPr lang="en-GB" smtClean="0"/>
              <a:t>20/03/2023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C84C477-5205-4389-ABFC-D187AC299E99}" type="slidenum">
              <a:rPr lang="en-GB" smtClean="0"/>
              <a:t>‹#›</a:t>
            </a:fld>
            <a:endParaRPr lang="en-GB"/>
          </a:p>
        </p:txBody>
      </p:sp>
    </p:spTree>
    <p:extLst>
      <p:ext uri="{BB962C8B-B14F-4D97-AF65-F5344CB8AC3E}">
        <p14:creationId xmlns:p14="http://schemas.microsoft.com/office/powerpoint/2010/main" val="13837292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9CF9DF-9E69-4489-A0B0-089E2F432A38}" type="datetimeFigureOut">
              <a:rPr lang="en-GB" smtClean="0"/>
              <a:t>20/03/2023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84C477-5205-4389-ABFC-D187AC299E99}" type="slidenum">
              <a:rPr lang="en-GB" smtClean="0"/>
              <a:t>‹#›</a:t>
            </a:fld>
            <a:endParaRPr lang="en-GB"/>
          </a:p>
        </p:txBody>
      </p:sp>
    </p:spTree>
    <p:extLst>
      <p:ext uri="{BB962C8B-B14F-4D97-AF65-F5344CB8AC3E}">
        <p14:creationId xmlns:p14="http://schemas.microsoft.com/office/powerpoint/2010/main" val="26543993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9CF9DF-9E69-4489-A0B0-089E2F432A38}" type="datetimeFigureOut">
              <a:rPr lang="en-GB" smtClean="0"/>
              <a:t>20/03/2023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84C477-5205-4389-ABFC-D187AC299E99}" type="slidenum">
              <a:rPr lang="en-GB" smtClean="0"/>
              <a:t>‹#›</a:t>
            </a:fld>
            <a:endParaRPr lang="en-GB"/>
          </a:p>
        </p:txBody>
      </p:sp>
    </p:spTree>
    <p:extLst>
      <p:ext uri="{BB962C8B-B14F-4D97-AF65-F5344CB8AC3E}">
        <p14:creationId xmlns:p14="http://schemas.microsoft.com/office/powerpoint/2010/main" val="22282129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79CF9DF-9E69-4489-A0B0-089E2F432A38}" type="datetimeFigureOut">
              <a:rPr lang="en-GB" smtClean="0"/>
              <a:t>20/03/2023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84C477-5205-4389-ABFC-D187AC299E99}" type="slidenum">
              <a:rPr lang="en-GB" smtClean="0"/>
              <a:t>‹#›</a:t>
            </a:fld>
            <a:endParaRPr lang="en-GB"/>
          </a:p>
        </p:txBody>
      </p:sp>
    </p:spTree>
    <p:extLst>
      <p:ext uri="{BB962C8B-B14F-4D97-AF65-F5344CB8AC3E}">
        <p14:creationId xmlns:p14="http://schemas.microsoft.com/office/powerpoint/2010/main" val="31126697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79CF9DF-9E69-4489-A0B0-089E2F432A38}" type="datetimeFigureOut">
              <a:rPr lang="en-GB" smtClean="0"/>
              <a:t>20/03/2023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84C477-5205-4389-ABFC-D187AC299E99}" type="slidenum">
              <a:rPr lang="en-GB" smtClean="0"/>
              <a:t>‹#›</a:t>
            </a:fld>
            <a:endParaRPr lang="en-GB"/>
          </a:p>
        </p:txBody>
      </p:sp>
    </p:spTree>
    <p:extLst>
      <p:ext uri="{BB962C8B-B14F-4D97-AF65-F5344CB8AC3E}">
        <p14:creationId xmlns:p14="http://schemas.microsoft.com/office/powerpoint/2010/main" val="3409340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a:extLst>
              <a:ext uri="{FF2B5EF4-FFF2-40B4-BE49-F238E27FC236}">
                <a16:creationId xmlns:a16="http://schemas.microsoft.com/office/drawing/2014/main" id="{7979B699-388C-4529-9C82-930F4C829832}"/>
              </a:ext>
            </a:extLst>
          </p:cNvPr>
          <p:cNvSpPr>
            <a:spLocks noGrp="1" noChangeArrowheads="1"/>
          </p:cNvSpPr>
          <p:nvPr>
            <p:ph type="sldNum" sz="quarter" idx="10"/>
          </p:nvPr>
        </p:nvSpPr>
        <p:spPr>
          <a:ln/>
        </p:spPr>
        <p:txBody>
          <a:bodyPr/>
          <a:lstStyle>
            <a:lvl1pPr>
              <a:defRPr/>
            </a:lvl1pPr>
          </a:lstStyle>
          <a:p>
            <a:fld id="{06ADC1E3-72DD-4285-A87B-2DFA9C60E3AA}" type="slidenum">
              <a:rPr lang="en-GB" altLang="en-US"/>
              <a:pPr/>
              <a:t>‹#›</a:t>
            </a:fld>
            <a:endParaRPr lang="en-GB" altLang="en-US"/>
          </a:p>
        </p:txBody>
      </p:sp>
    </p:spTree>
    <p:extLst>
      <p:ext uri="{BB962C8B-B14F-4D97-AF65-F5344CB8AC3E}">
        <p14:creationId xmlns:p14="http://schemas.microsoft.com/office/powerpoint/2010/main" val="119494718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6">
            <a:extLst>
              <a:ext uri="{FF2B5EF4-FFF2-40B4-BE49-F238E27FC236}">
                <a16:creationId xmlns:a16="http://schemas.microsoft.com/office/drawing/2014/main" id="{82D588D0-AD0E-4314-A631-95E18A584F58}"/>
              </a:ext>
            </a:extLst>
          </p:cNvPr>
          <p:cNvSpPr>
            <a:spLocks noGrp="1" noChangeArrowheads="1"/>
          </p:cNvSpPr>
          <p:nvPr>
            <p:ph type="sldNum" sz="quarter" idx="10"/>
          </p:nvPr>
        </p:nvSpPr>
        <p:spPr>
          <a:ln/>
        </p:spPr>
        <p:txBody>
          <a:bodyPr/>
          <a:lstStyle>
            <a:lvl1pPr>
              <a:defRPr/>
            </a:lvl1pPr>
          </a:lstStyle>
          <a:p>
            <a:fld id="{3F22CD49-8928-488B-B09F-6730EA983BEA}" type="slidenum">
              <a:rPr lang="en-GB" altLang="en-US"/>
              <a:pPr/>
              <a:t>‹#›</a:t>
            </a:fld>
            <a:endParaRPr lang="en-GB" altLang="en-US"/>
          </a:p>
        </p:txBody>
      </p:sp>
    </p:spTree>
    <p:extLst>
      <p:ext uri="{BB962C8B-B14F-4D97-AF65-F5344CB8AC3E}">
        <p14:creationId xmlns:p14="http://schemas.microsoft.com/office/powerpoint/2010/main" val="103304633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435B7FC8-0946-454B-B375-D7BE6401A6E8}"/>
              </a:ext>
            </a:extLst>
          </p:cNvPr>
          <p:cNvSpPr>
            <a:spLocks noGrp="1" noChangeArrowheads="1"/>
          </p:cNvSpPr>
          <p:nvPr>
            <p:ph type="sldNum" sz="quarter" idx="10"/>
          </p:nvPr>
        </p:nvSpPr>
        <p:spPr>
          <a:ln/>
        </p:spPr>
        <p:txBody>
          <a:bodyPr/>
          <a:lstStyle>
            <a:lvl1pPr>
              <a:defRPr/>
            </a:lvl1pPr>
          </a:lstStyle>
          <a:p>
            <a:fld id="{0C66430D-5D7F-4DC0-A9CE-56B173CE581F}" type="slidenum">
              <a:rPr lang="en-GB" altLang="en-US"/>
              <a:pPr/>
              <a:t>‹#›</a:t>
            </a:fld>
            <a:endParaRPr lang="en-GB" altLang="en-US"/>
          </a:p>
        </p:txBody>
      </p:sp>
    </p:spTree>
    <p:extLst>
      <p:ext uri="{BB962C8B-B14F-4D97-AF65-F5344CB8AC3E}">
        <p14:creationId xmlns:p14="http://schemas.microsoft.com/office/powerpoint/2010/main" val="243076170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AF1A47D0-EF0C-45FF-A0CB-86F80988FD1C}"/>
              </a:ext>
            </a:extLst>
          </p:cNvPr>
          <p:cNvSpPr>
            <a:spLocks noGrp="1" noChangeArrowheads="1"/>
          </p:cNvSpPr>
          <p:nvPr>
            <p:ph type="sldNum" sz="quarter" idx="10"/>
          </p:nvPr>
        </p:nvSpPr>
        <p:spPr>
          <a:ln/>
        </p:spPr>
        <p:txBody>
          <a:bodyPr/>
          <a:lstStyle>
            <a:lvl1pPr>
              <a:defRPr/>
            </a:lvl1pPr>
          </a:lstStyle>
          <a:p>
            <a:fld id="{FD3112A3-5F43-48B3-9919-6C69ADA7D71A}" type="slidenum">
              <a:rPr lang="en-GB" altLang="en-US"/>
              <a:pPr/>
              <a:t>‹#›</a:t>
            </a:fld>
            <a:endParaRPr lang="en-GB" altLang="en-US"/>
          </a:p>
        </p:txBody>
      </p:sp>
    </p:spTree>
    <p:extLst>
      <p:ext uri="{BB962C8B-B14F-4D97-AF65-F5344CB8AC3E}">
        <p14:creationId xmlns:p14="http://schemas.microsoft.com/office/powerpoint/2010/main" val="119482006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239648E4-5F4D-41DA-86F5-AE988A7C1293}"/>
              </a:ext>
            </a:extLst>
          </p:cNvPr>
          <p:cNvSpPr>
            <a:spLocks noGrp="1" noChangeArrowheads="1"/>
          </p:cNvSpPr>
          <p:nvPr>
            <p:ph type="sldNum" sz="quarter" idx="10"/>
          </p:nvPr>
        </p:nvSpPr>
        <p:spPr>
          <a:ln/>
        </p:spPr>
        <p:txBody>
          <a:bodyPr/>
          <a:lstStyle>
            <a:lvl1pPr>
              <a:defRPr/>
            </a:lvl1pPr>
          </a:lstStyle>
          <a:p>
            <a:fld id="{0879EC82-3A38-42F8-B20F-C4BA196B4427}" type="slidenum">
              <a:rPr lang="en-GB" altLang="en-US"/>
              <a:pPr/>
              <a:t>‹#›</a:t>
            </a:fld>
            <a:endParaRPr lang="en-GB" altLang="en-US"/>
          </a:p>
        </p:txBody>
      </p:sp>
    </p:spTree>
    <p:extLst>
      <p:ext uri="{BB962C8B-B14F-4D97-AF65-F5344CB8AC3E}">
        <p14:creationId xmlns:p14="http://schemas.microsoft.com/office/powerpoint/2010/main" val="41443643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25"/>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89B15AB-FD17-404F-A74B-EB6D08463C50}"/>
              </a:ext>
            </a:extLst>
          </p:cNvPr>
          <p:cNvSpPr>
            <a:spLocks noGrp="1" noChangeArrowheads="1"/>
          </p:cNvSpPr>
          <p:nvPr>
            <p:ph type="title"/>
          </p:nvPr>
        </p:nvSpPr>
        <p:spPr bwMode="auto">
          <a:xfrm>
            <a:off x="512234" y="398463"/>
            <a:ext cx="11167533" cy="4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45F34970-0ED4-41B5-B528-16141A7588CE}"/>
              </a:ext>
            </a:extLst>
          </p:cNvPr>
          <p:cNvSpPr>
            <a:spLocks noGrp="1" noChangeArrowheads="1"/>
          </p:cNvSpPr>
          <p:nvPr>
            <p:ph type="body" idx="1"/>
          </p:nvPr>
        </p:nvSpPr>
        <p:spPr bwMode="auto">
          <a:xfrm>
            <a:off x="512234" y="1708151"/>
            <a:ext cx="11165417"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30" name="Rectangle 6">
            <a:extLst>
              <a:ext uri="{FF2B5EF4-FFF2-40B4-BE49-F238E27FC236}">
                <a16:creationId xmlns:a16="http://schemas.microsoft.com/office/drawing/2014/main" id="{F1DE82EC-9569-4E10-B1A0-0F2A2411A1CB}"/>
              </a:ext>
            </a:extLst>
          </p:cNvPr>
          <p:cNvSpPr>
            <a:spLocks noGrp="1" noChangeArrowheads="1"/>
          </p:cNvSpPr>
          <p:nvPr>
            <p:ph type="sldNum" sz="quarter" idx="4"/>
          </p:nvPr>
        </p:nvSpPr>
        <p:spPr bwMode="auto">
          <a:xfrm>
            <a:off x="10483851" y="6451600"/>
            <a:ext cx="1200149"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000">
                <a:solidFill>
                  <a:schemeClr val="tx2"/>
                </a:solidFill>
              </a:defRPr>
            </a:lvl1pPr>
          </a:lstStyle>
          <a:p>
            <a:fld id="{4CF5641A-EC8F-47E8-B385-FEB744445A42}"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713" r:id="rId9"/>
    <p:sldLayoutId id="2147483714" r:id="rId10"/>
    <p:sldLayoutId id="2147483688" r:id="rId11"/>
    <p:sldLayoutId id="2147483671"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711" r:id="rId23"/>
  </p:sldLayoutIdLst>
  <p:hf hdr="0" ftr="0" dt="0"/>
  <p:txStyles>
    <p:titleStyle>
      <a:lvl1pPr algn="l" rtl="0" eaLnBrk="0" fontAlgn="base" hangingPunct="0">
        <a:spcBef>
          <a:spcPct val="0"/>
        </a:spcBef>
        <a:spcAft>
          <a:spcPct val="0"/>
        </a:spcAft>
        <a:defRPr sz="2600" b="1">
          <a:solidFill>
            <a:schemeClr val="tx2"/>
          </a:solidFill>
          <a:latin typeface="+mj-lt"/>
          <a:ea typeface="+mj-ea"/>
          <a:cs typeface="+mj-cs"/>
        </a:defRPr>
      </a:lvl1pPr>
      <a:lvl2pPr algn="l" rtl="0" eaLnBrk="0" fontAlgn="base" hangingPunct="0">
        <a:spcBef>
          <a:spcPct val="0"/>
        </a:spcBef>
        <a:spcAft>
          <a:spcPct val="0"/>
        </a:spcAft>
        <a:defRPr sz="2600" b="1">
          <a:solidFill>
            <a:schemeClr val="tx2"/>
          </a:solidFill>
          <a:latin typeface="Arial" charset="0"/>
        </a:defRPr>
      </a:lvl2pPr>
      <a:lvl3pPr algn="l" rtl="0" eaLnBrk="0" fontAlgn="base" hangingPunct="0">
        <a:spcBef>
          <a:spcPct val="0"/>
        </a:spcBef>
        <a:spcAft>
          <a:spcPct val="0"/>
        </a:spcAft>
        <a:defRPr sz="2600" b="1">
          <a:solidFill>
            <a:schemeClr val="tx2"/>
          </a:solidFill>
          <a:latin typeface="Arial" charset="0"/>
        </a:defRPr>
      </a:lvl3pPr>
      <a:lvl4pPr algn="l" rtl="0" eaLnBrk="0" fontAlgn="base" hangingPunct="0">
        <a:spcBef>
          <a:spcPct val="0"/>
        </a:spcBef>
        <a:spcAft>
          <a:spcPct val="0"/>
        </a:spcAft>
        <a:defRPr sz="2600" b="1">
          <a:solidFill>
            <a:schemeClr val="tx2"/>
          </a:solidFill>
          <a:latin typeface="Arial" charset="0"/>
        </a:defRPr>
      </a:lvl4pPr>
      <a:lvl5pPr algn="l" rtl="0" eaLnBrk="0" fontAlgn="base" hangingPunct="0">
        <a:spcBef>
          <a:spcPct val="0"/>
        </a:spcBef>
        <a:spcAft>
          <a:spcPct val="0"/>
        </a:spcAft>
        <a:defRPr sz="2600" b="1">
          <a:solidFill>
            <a:schemeClr val="tx2"/>
          </a:solidFill>
          <a:latin typeface="Arial"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69875" indent="-269875" algn="l" rtl="0" eaLnBrk="0" fontAlgn="base" hangingPunct="0">
        <a:spcBef>
          <a:spcPct val="0"/>
        </a:spcBef>
        <a:spcAft>
          <a:spcPct val="75000"/>
        </a:spcAft>
        <a:buChar char="•"/>
        <a:defRPr sz="2000">
          <a:solidFill>
            <a:schemeClr val="tx1"/>
          </a:solidFill>
          <a:latin typeface="+mn-lt"/>
          <a:ea typeface="+mn-ea"/>
          <a:cs typeface="+mn-cs"/>
        </a:defRPr>
      </a:lvl1pPr>
      <a:lvl2pPr marL="538163" indent="-266700" algn="l" rtl="0" eaLnBrk="0" fontAlgn="base" hangingPunct="0">
        <a:spcBef>
          <a:spcPct val="0"/>
        </a:spcBef>
        <a:spcAft>
          <a:spcPct val="75000"/>
        </a:spcAft>
        <a:buChar char="•"/>
        <a:defRPr sz="2000">
          <a:solidFill>
            <a:schemeClr val="tx1"/>
          </a:solidFill>
          <a:latin typeface="+mn-lt"/>
        </a:defRPr>
      </a:lvl2pPr>
      <a:lvl3pPr marL="809625" indent="-269875" algn="l" rtl="0" eaLnBrk="0" fontAlgn="base" hangingPunct="0">
        <a:spcBef>
          <a:spcPct val="0"/>
        </a:spcBef>
        <a:spcAft>
          <a:spcPct val="75000"/>
        </a:spcAft>
        <a:buChar char="•"/>
        <a:defRPr sz="2000">
          <a:solidFill>
            <a:schemeClr val="tx1"/>
          </a:solidFill>
          <a:latin typeface="+mn-lt"/>
        </a:defRPr>
      </a:lvl3pPr>
      <a:lvl4pPr marL="1079500" indent="-268288" algn="l" rtl="0" eaLnBrk="0" fontAlgn="base" hangingPunct="0">
        <a:spcBef>
          <a:spcPct val="0"/>
        </a:spcBef>
        <a:spcAft>
          <a:spcPct val="75000"/>
        </a:spcAft>
        <a:buChar char="•"/>
        <a:defRPr sz="2000">
          <a:solidFill>
            <a:schemeClr val="tx1"/>
          </a:solidFill>
          <a:latin typeface="+mn-lt"/>
        </a:defRPr>
      </a:lvl4pPr>
      <a:lvl5pPr marL="1350963" indent="-269875" algn="l" rtl="0" eaLnBrk="0" fontAlgn="base" hangingPunct="0">
        <a:spcBef>
          <a:spcPct val="0"/>
        </a:spcBef>
        <a:spcAft>
          <a:spcPct val="75000"/>
        </a:spcAft>
        <a:buChar char="•"/>
        <a:defRPr sz="2000">
          <a:solidFill>
            <a:schemeClr val="tx1"/>
          </a:solidFill>
          <a:latin typeface="+mn-lt"/>
        </a:defRPr>
      </a:lvl5pPr>
      <a:lvl6pPr marL="1808163" indent="-269875" algn="l" rtl="0" fontAlgn="base">
        <a:spcBef>
          <a:spcPct val="0"/>
        </a:spcBef>
        <a:spcAft>
          <a:spcPct val="75000"/>
        </a:spcAft>
        <a:buChar char="•"/>
        <a:defRPr sz="2000">
          <a:solidFill>
            <a:schemeClr val="tx1"/>
          </a:solidFill>
          <a:latin typeface="+mn-lt"/>
        </a:defRPr>
      </a:lvl6pPr>
      <a:lvl7pPr marL="2265363" indent="-269875" algn="l" rtl="0" fontAlgn="base">
        <a:spcBef>
          <a:spcPct val="0"/>
        </a:spcBef>
        <a:spcAft>
          <a:spcPct val="75000"/>
        </a:spcAft>
        <a:buChar char="•"/>
        <a:defRPr sz="2000">
          <a:solidFill>
            <a:schemeClr val="tx1"/>
          </a:solidFill>
          <a:latin typeface="+mn-lt"/>
        </a:defRPr>
      </a:lvl7pPr>
      <a:lvl8pPr marL="2722563" indent="-269875" algn="l" rtl="0" fontAlgn="base">
        <a:spcBef>
          <a:spcPct val="0"/>
        </a:spcBef>
        <a:spcAft>
          <a:spcPct val="75000"/>
        </a:spcAft>
        <a:buChar char="•"/>
        <a:defRPr sz="2000">
          <a:solidFill>
            <a:schemeClr val="tx1"/>
          </a:solidFill>
          <a:latin typeface="+mn-lt"/>
        </a:defRPr>
      </a:lvl8pPr>
      <a:lvl9pPr marL="3179763" indent="-269875" algn="l" rtl="0" fontAlgn="base">
        <a:spcBef>
          <a:spcPct val="0"/>
        </a:spcBef>
        <a:spcAft>
          <a:spcPct val="7500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2234" y="398463"/>
            <a:ext cx="11167533" cy="4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512234" y="1708151"/>
            <a:ext cx="11165417"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30" name="Rectangle 6"/>
          <p:cNvSpPr>
            <a:spLocks noGrp="1" noChangeArrowheads="1"/>
          </p:cNvSpPr>
          <p:nvPr>
            <p:ph type="sldNum" sz="quarter" idx="4"/>
          </p:nvPr>
        </p:nvSpPr>
        <p:spPr bwMode="auto">
          <a:xfrm>
            <a:off x="10483851" y="6451600"/>
            <a:ext cx="1200149"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000">
                <a:solidFill>
                  <a:schemeClr val="tx2"/>
                </a:solidFill>
              </a:defRPr>
            </a:lvl1pPr>
          </a:lstStyle>
          <a:p>
            <a:pPr>
              <a:defRPr/>
            </a:pPr>
            <a:fld id="{143F32D2-5C6D-4D09-8ED1-38C8D775D6A5}"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707"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sldNum="0" hdr="0" ftr="0" dt="0"/>
  <p:txStyles>
    <p:titleStyle>
      <a:lvl1pPr algn="l" rtl="0" eaLnBrk="0" fontAlgn="base" hangingPunct="0">
        <a:spcBef>
          <a:spcPct val="0"/>
        </a:spcBef>
        <a:spcAft>
          <a:spcPct val="0"/>
        </a:spcAft>
        <a:defRPr sz="2600" b="1">
          <a:solidFill>
            <a:schemeClr val="tx2"/>
          </a:solidFill>
          <a:latin typeface="+mj-lt"/>
          <a:ea typeface="+mj-ea"/>
          <a:cs typeface="+mj-cs"/>
        </a:defRPr>
      </a:lvl1pPr>
      <a:lvl2pPr algn="l" rtl="0" eaLnBrk="0" fontAlgn="base" hangingPunct="0">
        <a:spcBef>
          <a:spcPct val="0"/>
        </a:spcBef>
        <a:spcAft>
          <a:spcPct val="0"/>
        </a:spcAft>
        <a:defRPr sz="2600" b="1">
          <a:solidFill>
            <a:schemeClr val="tx2"/>
          </a:solidFill>
          <a:latin typeface="Arial" charset="0"/>
        </a:defRPr>
      </a:lvl2pPr>
      <a:lvl3pPr algn="l" rtl="0" eaLnBrk="0" fontAlgn="base" hangingPunct="0">
        <a:spcBef>
          <a:spcPct val="0"/>
        </a:spcBef>
        <a:spcAft>
          <a:spcPct val="0"/>
        </a:spcAft>
        <a:defRPr sz="2600" b="1">
          <a:solidFill>
            <a:schemeClr val="tx2"/>
          </a:solidFill>
          <a:latin typeface="Arial" charset="0"/>
        </a:defRPr>
      </a:lvl3pPr>
      <a:lvl4pPr algn="l" rtl="0" eaLnBrk="0" fontAlgn="base" hangingPunct="0">
        <a:spcBef>
          <a:spcPct val="0"/>
        </a:spcBef>
        <a:spcAft>
          <a:spcPct val="0"/>
        </a:spcAft>
        <a:defRPr sz="2600" b="1">
          <a:solidFill>
            <a:schemeClr val="tx2"/>
          </a:solidFill>
          <a:latin typeface="Arial" charset="0"/>
        </a:defRPr>
      </a:lvl4pPr>
      <a:lvl5pPr algn="l" rtl="0" eaLnBrk="0" fontAlgn="base" hangingPunct="0">
        <a:spcBef>
          <a:spcPct val="0"/>
        </a:spcBef>
        <a:spcAft>
          <a:spcPct val="0"/>
        </a:spcAft>
        <a:defRPr sz="2600" b="1">
          <a:solidFill>
            <a:schemeClr val="tx2"/>
          </a:solidFill>
          <a:latin typeface="Arial"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69875" indent="-269875" algn="l" rtl="0" eaLnBrk="0" fontAlgn="base" hangingPunct="0">
        <a:spcBef>
          <a:spcPct val="0"/>
        </a:spcBef>
        <a:spcAft>
          <a:spcPct val="75000"/>
        </a:spcAft>
        <a:buChar char="•"/>
        <a:defRPr sz="2000">
          <a:solidFill>
            <a:schemeClr val="tx1"/>
          </a:solidFill>
          <a:latin typeface="+mn-lt"/>
          <a:ea typeface="+mn-ea"/>
          <a:cs typeface="+mn-cs"/>
        </a:defRPr>
      </a:lvl1pPr>
      <a:lvl2pPr marL="538163" indent="-266700" algn="l" rtl="0" eaLnBrk="0" fontAlgn="base" hangingPunct="0">
        <a:spcBef>
          <a:spcPct val="0"/>
        </a:spcBef>
        <a:spcAft>
          <a:spcPct val="75000"/>
        </a:spcAft>
        <a:buChar char="•"/>
        <a:defRPr sz="2000">
          <a:solidFill>
            <a:schemeClr val="tx1"/>
          </a:solidFill>
          <a:latin typeface="+mn-lt"/>
        </a:defRPr>
      </a:lvl2pPr>
      <a:lvl3pPr marL="809625" indent="-269875" algn="l" rtl="0" eaLnBrk="0" fontAlgn="base" hangingPunct="0">
        <a:spcBef>
          <a:spcPct val="0"/>
        </a:spcBef>
        <a:spcAft>
          <a:spcPct val="75000"/>
        </a:spcAft>
        <a:buChar char="•"/>
        <a:defRPr sz="2000">
          <a:solidFill>
            <a:schemeClr val="tx1"/>
          </a:solidFill>
          <a:latin typeface="+mn-lt"/>
        </a:defRPr>
      </a:lvl3pPr>
      <a:lvl4pPr marL="1079500" indent="-268288" algn="l" rtl="0" eaLnBrk="0" fontAlgn="base" hangingPunct="0">
        <a:spcBef>
          <a:spcPct val="0"/>
        </a:spcBef>
        <a:spcAft>
          <a:spcPct val="75000"/>
        </a:spcAft>
        <a:buChar char="•"/>
        <a:defRPr sz="2000">
          <a:solidFill>
            <a:schemeClr val="tx1"/>
          </a:solidFill>
          <a:latin typeface="+mn-lt"/>
        </a:defRPr>
      </a:lvl4pPr>
      <a:lvl5pPr marL="1350963" indent="-269875" algn="l" rtl="0" eaLnBrk="0" fontAlgn="base" hangingPunct="0">
        <a:spcBef>
          <a:spcPct val="0"/>
        </a:spcBef>
        <a:spcAft>
          <a:spcPct val="75000"/>
        </a:spcAft>
        <a:buChar char="•"/>
        <a:defRPr sz="2000">
          <a:solidFill>
            <a:schemeClr val="tx1"/>
          </a:solidFill>
          <a:latin typeface="+mn-lt"/>
        </a:defRPr>
      </a:lvl5pPr>
      <a:lvl6pPr marL="1808163" indent="-269875" algn="l" rtl="0" fontAlgn="base">
        <a:spcBef>
          <a:spcPct val="0"/>
        </a:spcBef>
        <a:spcAft>
          <a:spcPct val="75000"/>
        </a:spcAft>
        <a:buChar char="•"/>
        <a:defRPr sz="2000">
          <a:solidFill>
            <a:schemeClr val="tx1"/>
          </a:solidFill>
          <a:latin typeface="+mn-lt"/>
        </a:defRPr>
      </a:lvl6pPr>
      <a:lvl7pPr marL="2265363" indent="-269875" algn="l" rtl="0" fontAlgn="base">
        <a:spcBef>
          <a:spcPct val="0"/>
        </a:spcBef>
        <a:spcAft>
          <a:spcPct val="75000"/>
        </a:spcAft>
        <a:buChar char="•"/>
        <a:defRPr sz="2000">
          <a:solidFill>
            <a:schemeClr val="tx1"/>
          </a:solidFill>
          <a:latin typeface="+mn-lt"/>
        </a:defRPr>
      </a:lvl7pPr>
      <a:lvl8pPr marL="2722563" indent="-269875" algn="l" rtl="0" fontAlgn="base">
        <a:spcBef>
          <a:spcPct val="0"/>
        </a:spcBef>
        <a:spcAft>
          <a:spcPct val="75000"/>
        </a:spcAft>
        <a:buChar char="•"/>
        <a:defRPr sz="2000">
          <a:solidFill>
            <a:schemeClr val="tx1"/>
          </a:solidFill>
          <a:latin typeface="+mn-lt"/>
        </a:defRPr>
      </a:lvl8pPr>
      <a:lvl9pPr marL="3179763" indent="-269875" algn="l" rtl="0" fontAlgn="base">
        <a:spcBef>
          <a:spcPct val="0"/>
        </a:spcBef>
        <a:spcAft>
          <a:spcPct val="7500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9CF9DF-9E69-4489-A0B0-089E2F432A38}" type="datetimeFigureOut">
              <a:rPr lang="en-GB" smtClean="0"/>
              <a:t>20/03/2023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84C477-5205-4389-ABFC-D187AC299E99}" type="slidenum">
              <a:rPr lang="en-GB" smtClean="0"/>
              <a:t>‹#›</a:t>
            </a:fld>
            <a:endParaRPr lang="en-GB"/>
          </a:p>
        </p:txBody>
      </p:sp>
    </p:spTree>
    <p:extLst>
      <p:ext uri="{BB962C8B-B14F-4D97-AF65-F5344CB8AC3E}">
        <p14:creationId xmlns:p14="http://schemas.microsoft.com/office/powerpoint/2010/main" val="2246959919"/>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3.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hyperlink" Target="https://forms.microsoft.com/Pages/ResponsePage.aspx?id=RQSlSfq9eUut41R7TzmG6SQ_61r_hPJJkyCnNZC7nvFUMFY2VEpEOEFWQkpCOEozWE9GOTU3TUw1SC4u" TargetMode="External"/><Relationship Id="rId2" Type="http://schemas.openxmlformats.org/officeDocument/2006/relationships/hyperlink" Target="https://events.teams.microsoft.com/event/4993f23b-a932-49f6-bf3b-1b5a750d1618@49a50445-bdfa-4b79-ade3-547b4f3986e9" TargetMode="External"/><Relationship Id="rId1" Type="http://schemas.openxmlformats.org/officeDocument/2006/relationships/slideLayout" Target="../slideLayouts/slideLayout1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www.finance.admin.cam.ac.uk/training"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1106424"/>
            <a:ext cx="9144000" cy="5065776"/>
          </a:xfrm>
        </p:spPr>
        <p:txBody>
          <a:bodyPr vert="horz" lIns="91440" tIns="45720" rIns="91440" bIns="45720" rtlCol="0" anchor="t">
            <a:normAutofit fontScale="92500" lnSpcReduction="10000"/>
          </a:bodyPr>
          <a:lstStyle/>
          <a:p>
            <a:r>
              <a:rPr lang="en-GB" sz="3200" b="1" dirty="0"/>
              <a:t>A statement from the FUG</a:t>
            </a:r>
          </a:p>
          <a:p>
            <a:endParaRPr lang="en-GB" sz="3200" dirty="0"/>
          </a:p>
          <a:p>
            <a:r>
              <a:rPr lang="en-GB" sz="3200" dirty="0"/>
              <a:t>Following Chris and Stephen's multiple indiscretions and ill-advised comments, they have been asked to step back from presenting, and our remaining FUG presenters have now boycotted today’s FUG in solidarity.</a:t>
            </a:r>
          </a:p>
          <a:p>
            <a:endParaRPr lang="en-GB" sz="3200" dirty="0"/>
          </a:p>
          <a:p>
            <a:r>
              <a:rPr lang="en-GB" sz="3200" dirty="0"/>
              <a:t>We regret to inform you that this morning’s FUG will consist </a:t>
            </a:r>
            <a:r>
              <a:rPr lang="en-GB" sz="3200" b="1" dirty="0"/>
              <a:t>only of a slide presentation with no presenters</a:t>
            </a:r>
            <a:r>
              <a:rPr lang="en-GB" sz="3200" dirty="0"/>
              <a:t>.</a:t>
            </a:r>
          </a:p>
          <a:p>
            <a:endParaRPr lang="en-GB" sz="3200" dirty="0"/>
          </a:p>
          <a:p>
            <a:r>
              <a:rPr lang="en-GB" sz="3200" dirty="0"/>
              <a:t>We are working to resolve the situation</a:t>
            </a:r>
          </a:p>
          <a:p>
            <a:endParaRPr lang="en-GB" sz="3200" dirty="0"/>
          </a:p>
        </p:txBody>
      </p:sp>
    </p:spTree>
    <p:extLst>
      <p:ext uri="{BB962C8B-B14F-4D97-AF65-F5344CB8AC3E}">
        <p14:creationId xmlns:p14="http://schemas.microsoft.com/office/powerpoint/2010/main" val="2820008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30C3E15-845D-8747-9CCE-6AF3CB841B11}"/>
              </a:ext>
            </a:extLst>
          </p:cNvPr>
          <p:cNvSpPr>
            <a:spLocks noGrp="1"/>
          </p:cNvSpPr>
          <p:nvPr>
            <p:ph idx="1"/>
          </p:nvPr>
        </p:nvSpPr>
        <p:spPr>
          <a:xfrm>
            <a:off x="302348" y="1688279"/>
            <a:ext cx="2577039" cy="451806"/>
          </a:xfrm>
        </p:spPr>
        <p:txBody>
          <a:bodyPr>
            <a:normAutofit fontScale="92500" lnSpcReduction="20000"/>
          </a:bodyPr>
          <a:lstStyle/>
          <a:p>
            <a:r>
              <a:rPr lang="en-US"/>
              <a:t>Most common set up</a:t>
            </a:r>
          </a:p>
          <a:p>
            <a:pPr marL="342900" indent="-342900">
              <a:buFont typeface="Arial" panose="020B0604020202020204" pitchFamily="34" charset="0"/>
              <a:buChar char="•"/>
            </a:pPr>
            <a:endParaRPr lang="en-US"/>
          </a:p>
          <a:p>
            <a:pPr marL="342900" indent="-342900">
              <a:buFont typeface="Arial" panose="020B0604020202020204" pitchFamily="34" charset="0"/>
              <a:buChar char="•"/>
            </a:pPr>
            <a:endParaRPr lang="en-US"/>
          </a:p>
          <a:p>
            <a:pPr marL="342900" indent="-342900">
              <a:buFont typeface="Arial" panose="020B0604020202020204" pitchFamily="34" charset="0"/>
              <a:buChar char="•"/>
            </a:pPr>
            <a:endParaRPr lang="en-US"/>
          </a:p>
        </p:txBody>
      </p:sp>
      <p:sp>
        <p:nvSpPr>
          <p:cNvPr id="7" name="TextBox 6">
            <a:extLst>
              <a:ext uri="{FF2B5EF4-FFF2-40B4-BE49-F238E27FC236}">
                <a16:creationId xmlns:a16="http://schemas.microsoft.com/office/drawing/2014/main" id="{FD096FE5-5C76-802C-4688-EE85AACB49ED}"/>
              </a:ext>
            </a:extLst>
          </p:cNvPr>
          <p:cNvSpPr txBox="1"/>
          <p:nvPr/>
        </p:nvSpPr>
        <p:spPr>
          <a:xfrm>
            <a:off x="363893" y="252774"/>
            <a:ext cx="9140029" cy="584775"/>
          </a:xfrm>
          <a:prstGeom prst="rect">
            <a:avLst/>
          </a:prstGeom>
          <a:noFill/>
        </p:spPr>
        <p:txBody>
          <a:bodyPr wrap="square">
            <a:spAutoFit/>
          </a:bodyPr>
          <a:lstStyle/>
          <a:p>
            <a:r>
              <a:rPr lang="en-GB" sz="3200" b="1">
                <a:solidFill>
                  <a:schemeClr val="bg1"/>
                </a:solidFill>
              </a:rPr>
              <a:t>Concur: Finance review - options</a:t>
            </a:r>
          </a:p>
        </p:txBody>
      </p:sp>
      <p:sp>
        <p:nvSpPr>
          <p:cNvPr id="2" name="Content Placeholder 4">
            <a:extLst>
              <a:ext uri="{FF2B5EF4-FFF2-40B4-BE49-F238E27FC236}">
                <a16:creationId xmlns:a16="http://schemas.microsoft.com/office/drawing/2014/main" id="{9ACC06E8-39CF-6659-397D-4C33576164AC}"/>
              </a:ext>
            </a:extLst>
          </p:cNvPr>
          <p:cNvSpPr txBox="1">
            <a:spLocks/>
          </p:cNvSpPr>
          <p:nvPr/>
        </p:nvSpPr>
        <p:spPr bwMode="auto">
          <a:xfrm>
            <a:off x="5060835" y="1660277"/>
            <a:ext cx="2577039" cy="451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rmAutofit fontScale="92500" lnSpcReduction="20000"/>
          </a:bodyPr>
          <a:lstStyle>
            <a:lvl1pPr marL="0" indent="0" algn="l" rtl="0" eaLnBrk="0" fontAlgn="base" hangingPunct="0">
              <a:spcBef>
                <a:spcPct val="0"/>
              </a:spcBef>
              <a:spcAft>
                <a:spcPct val="75000"/>
              </a:spcAft>
              <a:buNone/>
              <a:defRPr sz="2000">
                <a:solidFill>
                  <a:schemeClr val="accent1">
                    <a:lumMod val="50000"/>
                  </a:schemeClr>
                </a:solidFill>
                <a:latin typeface="+mn-lt"/>
                <a:ea typeface="+mn-ea"/>
                <a:cs typeface="+mn-cs"/>
              </a:defRPr>
            </a:lvl1pPr>
            <a:lvl2pPr marL="538163" indent="-266700" algn="l" rtl="0" eaLnBrk="0" fontAlgn="base" hangingPunct="0">
              <a:spcBef>
                <a:spcPct val="0"/>
              </a:spcBef>
              <a:spcAft>
                <a:spcPct val="75000"/>
              </a:spcAft>
              <a:buChar char="•"/>
              <a:defRPr sz="1800">
                <a:solidFill>
                  <a:schemeClr val="accent1">
                    <a:lumMod val="50000"/>
                  </a:schemeClr>
                </a:solidFill>
                <a:latin typeface="+mn-lt"/>
              </a:defRPr>
            </a:lvl2pPr>
            <a:lvl3pPr marL="809625" indent="-269875" algn="l" rtl="0" eaLnBrk="0" fontAlgn="base" hangingPunct="0">
              <a:spcBef>
                <a:spcPct val="0"/>
              </a:spcBef>
              <a:spcAft>
                <a:spcPct val="75000"/>
              </a:spcAft>
              <a:buChar char="•"/>
              <a:defRPr sz="1800">
                <a:solidFill>
                  <a:schemeClr val="accent1">
                    <a:lumMod val="50000"/>
                  </a:schemeClr>
                </a:solidFill>
                <a:latin typeface="+mn-lt"/>
              </a:defRPr>
            </a:lvl3pPr>
            <a:lvl4pPr marL="1079500" indent="-268288" algn="l" rtl="0" eaLnBrk="0" fontAlgn="base" hangingPunct="0">
              <a:spcBef>
                <a:spcPct val="0"/>
              </a:spcBef>
              <a:spcAft>
                <a:spcPct val="75000"/>
              </a:spcAft>
              <a:buChar char="•"/>
              <a:defRPr sz="1800">
                <a:solidFill>
                  <a:schemeClr val="accent1">
                    <a:lumMod val="50000"/>
                  </a:schemeClr>
                </a:solidFill>
                <a:latin typeface="+mn-lt"/>
              </a:defRPr>
            </a:lvl4pPr>
            <a:lvl5pPr marL="1350963" indent="-269875" algn="l" rtl="0" eaLnBrk="0" fontAlgn="base" hangingPunct="0">
              <a:spcBef>
                <a:spcPct val="0"/>
              </a:spcBef>
              <a:spcAft>
                <a:spcPct val="75000"/>
              </a:spcAft>
              <a:buChar char="•"/>
              <a:defRPr sz="1800">
                <a:solidFill>
                  <a:schemeClr val="accent1">
                    <a:lumMod val="50000"/>
                  </a:schemeClr>
                </a:solidFill>
                <a:latin typeface="+mn-lt"/>
              </a:defRPr>
            </a:lvl5pPr>
            <a:lvl6pPr marL="1808163" indent="-269875" algn="l" rtl="0" fontAlgn="base">
              <a:spcBef>
                <a:spcPct val="0"/>
              </a:spcBef>
              <a:spcAft>
                <a:spcPct val="75000"/>
              </a:spcAft>
              <a:buChar char="•"/>
              <a:defRPr sz="2000">
                <a:solidFill>
                  <a:schemeClr val="tx1"/>
                </a:solidFill>
                <a:latin typeface="+mn-lt"/>
              </a:defRPr>
            </a:lvl6pPr>
            <a:lvl7pPr marL="2265363" indent="-269875" algn="l" rtl="0" fontAlgn="base">
              <a:spcBef>
                <a:spcPct val="0"/>
              </a:spcBef>
              <a:spcAft>
                <a:spcPct val="75000"/>
              </a:spcAft>
              <a:buChar char="•"/>
              <a:defRPr sz="2000">
                <a:solidFill>
                  <a:schemeClr val="tx1"/>
                </a:solidFill>
                <a:latin typeface="+mn-lt"/>
              </a:defRPr>
            </a:lvl7pPr>
            <a:lvl8pPr marL="2722563" indent="-269875" algn="l" rtl="0" fontAlgn="base">
              <a:spcBef>
                <a:spcPct val="0"/>
              </a:spcBef>
              <a:spcAft>
                <a:spcPct val="75000"/>
              </a:spcAft>
              <a:buChar char="•"/>
              <a:defRPr sz="2000">
                <a:solidFill>
                  <a:schemeClr val="tx1"/>
                </a:solidFill>
                <a:latin typeface="+mn-lt"/>
              </a:defRPr>
            </a:lvl8pPr>
            <a:lvl9pPr marL="3179763" indent="-269875" algn="l" rtl="0" fontAlgn="base">
              <a:spcBef>
                <a:spcPct val="0"/>
              </a:spcBef>
              <a:spcAft>
                <a:spcPct val="75000"/>
              </a:spcAft>
              <a:buChar char="•"/>
              <a:defRPr sz="2000">
                <a:solidFill>
                  <a:schemeClr val="tx1"/>
                </a:solidFill>
                <a:latin typeface="+mn-lt"/>
              </a:defRPr>
            </a:lvl9pPr>
          </a:lstStyle>
          <a:p>
            <a:r>
              <a:rPr lang="en-US" kern="0"/>
              <a:t>Alternative</a:t>
            </a:r>
          </a:p>
          <a:p>
            <a:pPr marL="342900" indent="-342900">
              <a:buFont typeface="Arial" panose="020B0604020202020204" pitchFamily="34" charset="0"/>
              <a:buChar char="•"/>
            </a:pPr>
            <a:endParaRPr lang="en-US" kern="0"/>
          </a:p>
          <a:p>
            <a:pPr marL="342900" indent="-342900">
              <a:buFont typeface="Arial" panose="020B0604020202020204" pitchFamily="34" charset="0"/>
              <a:buChar char="•"/>
            </a:pPr>
            <a:endParaRPr lang="en-US" kern="0"/>
          </a:p>
          <a:p>
            <a:pPr marL="342900" indent="-342900">
              <a:buFont typeface="Arial" panose="020B0604020202020204" pitchFamily="34" charset="0"/>
              <a:buChar char="•"/>
            </a:pPr>
            <a:endParaRPr lang="en-US" kern="0"/>
          </a:p>
        </p:txBody>
      </p:sp>
      <p:pic>
        <p:nvPicPr>
          <p:cNvPr id="4" name="Picture 3">
            <a:extLst>
              <a:ext uri="{FF2B5EF4-FFF2-40B4-BE49-F238E27FC236}">
                <a16:creationId xmlns:a16="http://schemas.microsoft.com/office/drawing/2014/main" id="{B38C2BB6-A66D-0F10-37BA-3FDF54F0FCBD}"/>
              </a:ext>
            </a:extLst>
          </p:cNvPr>
          <p:cNvPicPr>
            <a:picLocks noChangeAspect="1"/>
          </p:cNvPicPr>
          <p:nvPr/>
        </p:nvPicPr>
        <p:blipFill rotWithShape="1">
          <a:blip r:embed="rId2"/>
          <a:srcRect t="6257" b="5416"/>
          <a:stretch/>
        </p:blipFill>
        <p:spPr>
          <a:xfrm>
            <a:off x="928747" y="2112083"/>
            <a:ext cx="3505689" cy="3677055"/>
          </a:xfrm>
          <a:prstGeom prst="rect">
            <a:avLst/>
          </a:prstGeom>
        </p:spPr>
      </p:pic>
      <p:sp>
        <p:nvSpPr>
          <p:cNvPr id="6" name="Arrow: Curved Right 5">
            <a:extLst>
              <a:ext uri="{FF2B5EF4-FFF2-40B4-BE49-F238E27FC236}">
                <a16:creationId xmlns:a16="http://schemas.microsoft.com/office/drawing/2014/main" id="{643596C2-89AC-4A17-3416-F0A83FB5412C}"/>
              </a:ext>
            </a:extLst>
          </p:cNvPr>
          <p:cNvSpPr/>
          <p:nvPr/>
        </p:nvSpPr>
        <p:spPr>
          <a:xfrm rot="10800000">
            <a:off x="3055216" y="2256817"/>
            <a:ext cx="1379220" cy="2312103"/>
          </a:xfrm>
          <a:prstGeom prst="curvedRightArrow">
            <a:avLst>
              <a:gd name="adj1" fmla="val 25000"/>
              <a:gd name="adj2" fmla="val 18287"/>
              <a:gd name="adj3" fmla="val 20429"/>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solidFill>
                <a:schemeClr val="tx1"/>
              </a:solidFill>
            </a:endParaRPr>
          </a:p>
        </p:txBody>
      </p:sp>
      <p:pic>
        <p:nvPicPr>
          <p:cNvPr id="13" name="Picture 12">
            <a:extLst>
              <a:ext uri="{FF2B5EF4-FFF2-40B4-BE49-F238E27FC236}">
                <a16:creationId xmlns:a16="http://schemas.microsoft.com/office/drawing/2014/main" id="{610B7924-A7A2-0BC1-D7B3-1A914DDB0EB1}"/>
              </a:ext>
            </a:extLst>
          </p:cNvPr>
          <p:cNvPicPr>
            <a:picLocks noChangeAspect="1"/>
          </p:cNvPicPr>
          <p:nvPr/>
        </p:nvPicPr>
        <p:blipFill rotWithShape="1">
          <a:blip r:embed="rId3"/>
          <a:srcRect l="2966" t="3706" r="3317" b="3096"/>
          <a:stretch/>
        </p:blipFill>
        <p:spPr>
          <a:xfrm>
            <a:off x="6682903" y="1449422"/>
            <a:ext cx="5401304" cy="4474723"/>
          </a:xfrm>
          <a:prstGeom prst="rect">
            <a:avLst/>
          </a:prstGeom>
        </p:spPr>
      </p:pic>
    </p:spTree>
    <p:extLst>
      <p:ext uri="{BB962C8B-B14F-4D97-AF65-F5344CB8AC3E}">
        <p14:creationId xmlns:p14="http://schemas.microsoft.com/office/powerpoint/2010/main" val="99778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D096FE5-5C76-802C-4688-EE85AACB49ED}"/>
              </a:ext>
            </a:extLst>
          </p:cNvPr>
          <p:cNvSpPr txBox="1"/>
          <p:nvPr/>
        </p:nvSpPr>
        <p:spPr>
          <a:xfrm>
            <a:off x="363893" y="252774"/>
            <a:ext cx="9140029" cy="584775"/>
          </a:xfrm>
          <a:prstGeom prst="rect">
            <a:avLst/>
          </a:prstGeom>
          <a:noFill/>
        </p:spPr>
        <p:txBody>
          <a:bodyPr wrap="square">
            <a:spAutoFit/>
          </a:bodyPr>
          <a:lstStyle/>
          <a:p>
            <a:r>
              <a:rPr lang="en-GB" sz="3200" b="1">
                <a:solidFill>
                  <a:schemeClr val="bg1"/>
                </a:solidFill>
              </a:rPr>
              <a:t>Concur: Finance review - options</a:t>
            </a:r>
          </a:p>
        </p:txBody>
      </p:sp>
      <p:pic>
        <p:nvPicPr>
          <p:cNvPr id="13" name="Picture 12">
            <a:extLst>
              <a:ext uri="{FF2B5EF4-FFF2-40B4-BE49-F238E27FC236}">
                <a16:creationId xmlns:a16="http://schemas.microsoft.com/office/drawing/2014/main" id="{610B7924-A7A2-0BC1-D7B3-1A914DDB0EB1}"/>
              </a:ext>
            </a:extLst>
          </p:cNvPr>
          <p:cNvPicPr>
            <a:picLocks noChangeAspect="1"/>
          </p:cNvPicPr>
          <p:nvPr/>
        </p:nvPicPr>
        <p:blipFill rotWithShape="1">
          <a:blip r:embed="rId2"/>
          <a:srcRect l="2966" t="3706" r="3317" b="3096"/>
          <a:stretch/>
        </p:blipFill>
        <p:spPr>
          <a:xfrm>
            <a:off x="6682903" y="1449422"/>
            <a:ext cx="5401304" cy="4474723"/>
          </a:xfrm>
          <a:prstGeom prst="rect">
            <a:avLst/>
          </a:prstGeom>
        </p:spPr>
      </p:pic>
      <p:sp>
        <p:nvSpPr>
          <p:cNvPr id="3" name="Content Placeholder 2">
            <a:extLst>
              <a:ext uri="{FF2B5EF4-FFF2-40B4-BE49-F238E27FC236}">
                <a16:creationId xmlns:a16="http://schemas.microsoft.com/office/drawing/2014/main" id="{EBE4C132-CCDD-EA91-C307-ED20516EA08D}"/>
              </a:ext>
            </a:extLst>
          </p:cNvPr>
          <p:cNvSpPr>
            <a:spLocks noGrp="1"/>
          </p:cNvSpPr>
          <p:nvPr>
            <p:ph idx="1"/>
          </p:nvPr>
        </p:nvSpPr>
        <p:spPr>
          <a:xfrm>
            <a:off x="107793" y="1523326"/>
            <a:ext cx="11313757" cy="4067175"/>
          </a:xfrm>
        </p:spPr>
        <p:txBody>
          <a:bodyPr/>
          <a:lstStyle/>
          <a:p>
            <a:r>
              <a:rPr lang="en-GB"/>
              <a:t>		</a:t>
            </a:r>
          </a:p>
        </p:txBody>
      </p:sp>
      <p:sp>
        <p:nvSpPr>
          <p:cNvPr id="8" name="TextBox 7">
            <a:extLst>
              <a:ext uri="{FF2B5EF4-FFF2-40B4-BE49-F238E27FC236}">
                <a16:creationId xmlns:a16="http://schemas.microsoft.com/office/drawing/2014/main" id="{7E797E6A-FA29-6835-D04C-20400EC3C9C1}"/>
              </a:ext>
            </a:extLst>
          </p:cNvPr>
          <p:cNvSpPr txBox="1"/>
          <p:nvPr/>
        </p:nvSpPr>
        <p:spPr>
          <a:xfrm>
            <a:off x="291831" y="1676828"/>
            <a:ext cx="5874280" cy="4247317"/>
          </a:xfrm>
          <a:prstGeom prst="rect">
            <a:avLst/>
          </a:prstGeom>
          <a:noFill/>
        </p:spPr>
        <p:txBody>
          <a:bodyPr wrap="square" rtlCol="0">
            <a:spAutoFit/>
          </a:bodyPr>
          <a:lstStyle/>
          <a:p>
            <a:r>
              <a:rPr lang="en-GB"/>
              <a:t>Notes:</a:t>
            </a:r>
          </a:p>
          <a:p>
            <a:endParaRPr lang="en-GB"/>
          </a:p>
          <a:p>
            <a:r>
              <a:rPr lang="en-GB"/>
              <a:t>The two Finance Teams are separate (with different email addresses). This way you know if a claim is coming for first or second approval.</a:t>
            </a:r>
          </a:p>
          <a:p>
            <a:endParaRPr lang="en-GB"/>
          </a:p>
          <a:p>
            <a:r>
              <a:rPr lang="en-GB"/>
              <a:t>At first finance review stage, the Finance Team must add the appropriate approver for the claim.</a:t>
            </a:r>
          </a:p>
          <a:p>
            <a:endParaRPr lang="en-GB"/>
          </a:p>
          <a:p>
            <a:r>
              <a:rPr lang="en-GB"/>
              <a:t>Every staff member in the department has the two finance teams as their default first and second approver.</a:t>
            </a:r>
          </a:p>
          <a:p>
            <a:endParaRPr lang="en-GB"/>
          </a:p>
          <a:p>
            <a:r>
              <a:rPr lang="en-GB"/>
              <a:t>If you want this set up, please email</a:t>
            </a:r>
            <a:br>
              <a:rPr lang="en-GB"/>
            </a:br>
            <a:r>
              <a:rPr lang="en-GB" b="1"/>
              <a:t>fsg.system.support@admin.cam.ac.uk</a:t>
            </a:r>
          </a:p>
          <a:p>
            <a:endParaRPr lang="en-GB"/>
          </a:p>
        </p:txBody>
      </p:sp>
    </p:spTree>
    <p:extLst>
      <p:ext uri="{BB962C8B-B14F-4D97-AF65-F5344CB8AC3E}">
        <p14:creationId xmlns:p14="http://schemas.microsoft.com/office/powerpoint/2010/main" val="798466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D096FE5-5C76-802C-4688-EE85AACB49ED}"/>
              </a:ext>
            </a:extLst>
          </p:cNvPr>
          <p:cNvSpPr txBox="1"/>
          <p:nvPr/>
        </p:nvSpPr>
        <p:spPr>
          <a:xfrm>
            <a:off x="363894" y="252774"/>
            <a:ext cx="10317076" cy="584775"/>
          </a:xfrm>
          <a:prstGeom prst="rect">
            <a:avLst/>
          </a:prstGeom>
          <a:noFill/>
        </p:spPr>
        <p:txBody>
          <a:bodyPr wrap="square">
            <a:spAutoFit/>
          </a:bodyPr>
          <a:lstStyle/>
          <a:p>
            <a:r>
              <a:rPr lang="en-GB" sz="3200" b="1">
                <a:solidFill>
                  <a:schemeClr val="bg1"/>
                </a:solidFill>
              </a:rPr>
              <a:t>Concur: Claim coded to another department</a:t>
            </a:r>
          </a:p>
        </p:txBody>
      </p:sp>
      <p:pic>
        <p:nvPicPr>
          <p:cNvPr id="8" name="Picture 7">
            <a:extLst>
              <a:ext uri="{FF2B5EF4-FFF2-40B4-BE49-F238E27FC236}">
                <a16:creationId xmlns:a16="http://schemas.microsoft.com/office/drawing/2014/main" id="{F51A84EE-A065-C322-4167-FBC813343E27}"/>
              </a:ext>
            </a:extLst>
          </p:cNvPr>
          <p:cNvPicPr>
            <a:picLocks noChangeAspect="1"/>
          </p:cNvPicPr>
          <p:nvPr/>
        </p:nvPicPr>
        <p:blipFill>
          <a:blip r:embed="rId2"/>
          <a:stretch>
            <a:fillRect/>
          </a:stretch>
        </p:blipFill>
        <p:spPr>
          <a:xfrm>
            <a:off x="485258" y="1529331"/>
            <a:ext cx="7278116" cy="4296375"/>
          </a:xfrm>
          <a:prstGeom prst="rect">
            <a:avLst/>
          </a:prstGeom>
        </p:spPr>
      </p:pic>
      <p:pic>
        <p:nvPicPr>
          <p:cNvPr id="10" name="Picture 9">
            <a:extLst>
              <a:ext uri="{FF2B5EF4-FFF2-40B4-BE49-F238E27FC236}">
                <a16:creationId xmlns:a16="http://schemas.microsoft.com/office/drawing/2014/main" id="{BF8CFF67-B89C-2766-AF60-394E256D0DA4}"/>
              </a:ext>
            </a:extLst>
          </p:cNvPr>
          <p:cNvPicPr>
            <a:picLocks noChangeAspect="1"/>
          </p:cNvPicPr>
          <p:nvPr/>
        </p:nvPicPr>
        <p:blipFill>
          <a:blip r:embed="rId3"/>
          <a:stretch>
            <a:fillRect/>
          </a:stretch>
        </p:blipFill>
        <p:spPr>
          <a:xfrm>
            <a:off x="2323988" y="1572546"/>
            <a:ext cx="7935432" cy="4401164"/>
          </a:xfrm>
          <a:prstGeom prst="rect">
            <a:avLst/>
          </a:prstGeom>
        </p:spPr>
      </p:pic>
      <p:pic>
        <p:nvPicPr>
          <p:cNvPr id="12" name="Picture 11">
            <a:extLst>
              <a:ext uri="{FF2B5EF4-FFF2-40B4-BE49-F238E27FC236}">
                <a16:creationId xmlns:a16="http://schemas.microsoft.com/office/drawing/2014/main" id="{DAB9F4BE-F71B-3396-8A80-BBAFF674F66E}"/>
              </a:ext>
            </a:extLst>
          </p:cNvPr>
          <p:cNvPicPr>
            <a:picLocks noChangeAspect="1"/>
          </p:cNvPicPr>
          <p:nvPr/>
        </p:nvPicPr>
        <p:blipFill>
          <a:blip r:embed="rId4"/>
          <a:stretch>
            <a:fillRect/>
          </a:stretch>
        </p:blipFill>
        <p:spPr>
          <a:xfrm>
            <a:off x="5113392" y="1381328"/>
            <a:ext cx="6593350" cy="4592382"/>
          </a:xfrm>
          <a:prstGeom prst="rect">
            <a:avLst/>
          </a:prstGeom>
        </p:spPr>
      </p:pic>
    </p:spTree>
    <p:extLst>
      <p:ext uri="{BB962C8B-B14F-4D97-AF65-F5344CB8AC3E}">
        <p14:creationId xmlns:p14="http://schemas.microsoft.com/office/powerpoint/2010/main" val="56767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500"/>
                                        <p:tgtEl>
                                          <p:spTgt spid="8"/>
                                        </p:tgtEl>
                                      </p:cBhvr>
                                    </p:animEffect>
                                    <p:set>
                                      <p:cBhvr>
                                        <p:cTn id="9" dur="1" fill="hold">
                                          <p:stCondLst>
                                            <p:cond delay="499"/>
                                          </p:stCondLst>
                                        </p:cTn>
                                        <p:tgtEl>
                                          <p:spTgt spid="8"/>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par>
                                <p:cTn id="14" presetID="10" presetClass="exit" presetSubtype="0" fill="hold" nodeType="with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30C3E15-845D-8747-9CCE-6AF3CB841B11}"/>
              </a:ext>
            </a:extLst>
          </p:cNvPr>
          <p:cNvSpPr>
            <a:spLocks noGrp="1"/>
          </p:cNvSpPr>
          <p:nvPr>
            <p:ph idx="1"/>
          </p:nvPr>
        </p:nvSpPr>
        <p:spPr>
          <a:xfrm>
            <a:off x="302348" y="1688279"/>
            <a:ext cx="11313757" cy="4588210"/>
          </a:xfrm>
        </p:spPr>
        <p:txBody>
          <a:bodyPr/>
          <a:lstStyle/>
          <a:p>
            <a:pPr marL="342900" indent="-342900">
              <a:buFont typeface="Arial" panose="020B0604020202020204" pitchFamily="34" charset="0"/>
              <a:buChar char="•"/>
            </a:pPr>
            <a:r>
              <a:rPr lang="en-US"/>
              <a:t>Can be used if genuinely no suitable option</a:t>
            </a:r>
          </a:p>
          <a:p>
            <a:pPr marL="342900" indent="-342900">
              <a:buFont typeface="Arial" panose="020B0604020202020204" pitchFamily="34" charset="0"/>
              <a:buChar char="•"/>
            </a:pPr>
            <a:r>
              <a:rPr lang="en-US"/>
              <a:t>But please make sure the type of spend is clear</a:t>
            </a:r>
          </a:p>
          <a:p>
            <a:pPr marL="342900" indent="-342900">
              <a:buFont typeface="Arial" panose="020B0604020202020204" pitchFamily="34" charset="0"/>
              <a:buChar char="•"/>
            </a:pPr>
            <a:r>
              <a:rPr lang="en-US"/>
              <a:t>If common types of expenditure don’t have a suitable expense category available let me know.</a:t>
            </a:r>
          </a:p>
          <a:p>
            <a:pPr marL="342900" indent="-342900">
              <a:buFont typeface="Arial" panose="020B0604020202020204" pitchFamily="34" charset="0"/>
              <a:buChar char="•"/>
            </a:pPr>
            <a:endParaRPr lang="en-US"/>
          </a:p>
          <a:p>
            <a:pPr marL="342900" indent="-342900">
              <a:buFont typeface="Arial" panose="020B0604020202020204" pitchFamily="34" charset="0"/>
              <a:buChar char="•"/>
            </a:pPr>
            <a:r>
              <a:rPr lang="en-US"/>
              <a:t>Aware of: Fieldwork costs (but should use suitable expense types where available)</a:t>
            </a:r>
          </a:p>
          <a:p>
            <a:pPr marL="342900" indent="-342900">
              <a:buFont typeface="Arial" panose="020B0604020202020204" pitchFamily="34" charset="0"/>
              <a:buChar char="•"/>
            </a:pPr>
            <a:endParaRPr lang="en-US"/>
          </a:p>
          <a:p>
            <a:pPr marL="342900" indent="-342900">
              <a:buFont typeface="Arial" panose="020B0604020202020204" pitchFamily="34" charset="0"/>
              <a:buChar char="•"/>
            </a:pPr>
            <a:endParaRPr lang="en-US"/>
          </a:p>
          <a:p>
            <a:pPr marL="342900" indent="-342900">
              <a:buFont typeface="Arial" panose="020B0604020202020204" pitchFamily="34" charset="0"/>
              <a:buChar char="•"/>
            </a:pPr>
            <a:endParaRPr lang="en-US"/>
          </a:p>
          <a:p>
            <a:pPr marL="342900" indent="-342900">
              <a:buFont typeface="Arial" panose="020B0604020202020204" pitchFamily="34" charset="0"/>
              <a:buChar char="•"/>
            </a:pPr>
            <a:endParaRPr lang="en-US"/>
          </a:p>
          <a:p>
            <a:pPr marL="342900" indent="-342900">
              <a:buFont typeface="Arial" panose="020B0604020202020204" pitchFamily="34" charset="0"/>
              <a:buChar char="•"/>
            </a:pPr>
            <a:endParaRPr lang="en-US"/>
          </a:p>
        </p:txBody>
      </p:sp>
      <p:sp>
        <p:nvSpPr>
          <p:cNvPr id="7" name="TextBox 6">
            <a:extLst>
              <a:ext uri="{FF2B5EF4-FFF2-40B4-BE49-F238E27FC236}">
                <a16:creationId xmlns:a16="http://schemas.microsoft.com/office/drawing/2014/main" id="{FD096FE5-5C76-802C-4688-EE85AACB49ED}"/>
              </a:ext>
            </a:extLst>
          </p:cNvPr>
          <p:cNvSpPr txBox="1"/>
          <p:nvPr/>
        </p:nvSpPr>
        <p:spPr>
          <a:xfrm>
            <a:off x="363894" y="252774"/>
            <a:ext cx="6094428" cy="584775"/>
          </a:xfrm>
          <a:prstGeom prst="rect">
            <a:avLst/>
          </a:prstGeom>
          <a:noFill/>
        </p:spPr>
        <p:txBody>
          <a:bodyPr wrap="square">
            <a:spAutoFit/>
          </a:bodyPr>
          <a:lstStyle/>
          <a:p>
            <a:r>
              <a:rPr lang="en-GB" sz="3200" b="1">
                <a:solidFill>
                  <a:schemeClr val="bg1"/>
                </a:solidFill>
              </a:rPr>
              <a:t>Concur: Unclassified costs</a:t>
            </a:r>
          </a:p>
        </p:txBody>
      </p:sp>
    </p:spTree>
    <p:extLst>
      <p:ext uri="{BB962C8B-B14F-4D97-AF65-F5344CB8AC3E}">
        <p14:creationId xmlns:p14="http://schemas.microsoft.com/office/powerpoint/2010/main" val="635610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30C3E15-845D-8747-9CCE-6AF3CB841B11}"/>
              </a:ext>
            </a:extLst>
          </p:cNvPr>
          <p:cNvSpPr>
            <a:spLocks noGrp="1"/>
          </p:cNvSpPr>
          <p:nvPr>
            <p:ph idx="1"/>
          </p:nvPr>
        </p:nvSpPr>
        <p:spPr>
          <a:xfrm>
            <a:off x="5603131" y="1472350"/>
            <a:ext cx="6367870" cy="1134663"/>
          </a:xfrm>
        </p:spPr>
        <p:txBody>
          <a:bodyPr/>
          <a:lstStyle/>
          <a:p>
            <a:r>
              <a:rPr lang="en-US">
                <a:solidFill>
                  <a:srgbClr val="FF0000"/>
                </a:solidFill>
              </a:rPr>
              <a:t>Other cost categories are available!</a:t>
            </a:r>
          </a:p>
          <a:p>
            <a:r>
              <a:rPr lang="en-US">
                <a:solidFill>
                  <a:srgbClr val="FF0000"/>
                </a:solidFill>
              </a:rPr>
              <a:t>Approvers can change Expense Types in many cases</a:t>
            </a:r>
          </a:p>
        </p:txBody>
      </p:sp>
      <p:sp>
        <p:nvSpPr>
          <p:cNvPr id="7" name="TextBox 6">
            <a:extLst>
              <a:ext uri="{FF2B5EF4-FFF2-40B4-BE49-F238E27FC236}">
                <a16:creationId xmlns:a16="http://schemas.microsoft.com/office/drawing/2014/main" id="{FD096FE5-5C76-802C-4688-EE85AACB49ED}"/>
              </a:ext>
            </a:extLst>
          </p:cNvPr>
          <p:cNvSpPr txBox="1"/>
          <p:nvPr/>
        </p:nvSpPr>
        <p:spPr>
          <a:xfrm>
            <a:off x="363894" y="252774"/>
            <a:ext cx="9169212" cy="584775"/>
          </a:xfrm>
          <a:prstGeom prst="rect">
            <a:avLst/>
          </a:prstGeom>
          <a:noFill/>
        </p:spPr>
        <p:txBody>
          <a:bodyPr wrap="square">
            <a:spAutoFit/>
          </a:bodyPr>
          <a:lstStyle/>
          <a:p>
            <a:r>
              <a:rPr lang="en-GB" sz="3200" b="1">
                <a:solidFill>
                  <a:schemeClr val="bg1"/>
                </a:solidFill>
              </a:rPr>
              <a:t>Concur: Unclassified costs</a:t>
            </a:r>
          </a:p>
        </p:txBody>
      </p:sp>
      <p:pic>
        <p:nvPicPr>
          <p:cNvPr id="3" name="Picture 2">
            <a:extLst>
              <a:ext uri="{FF2B5EF4-FFF2-40B4-BE49-F238E27FC236}">
                <a16:creationId xmlns:a16="http://schemas.microsoft.com/office/drawing/2014/main" id="{46F456A3-0879-1D53-FE99-65F94C138492}"/>
              </a:ext>
            </a:extLst>
          </p:cNvPr>
          <p:cNvPicPr>
            <a:picLocks noChangeAspect="1"/>
          </p:cNvPicPr>
          <p:nvPr/>
        </p:nvPicPr>
        <p:blipFill>
          <a:blip r:embed="rId2"/>
          <a:stretch>
            <a:fillRect/>
          </a:stretch>
        </p:blipFill>
        <p:spPr>
          <a:xfrm>
            <a:off x="6486668" y="2472615"/>
            <a:ext cx="5210902" cy="3391373"/>
          </a:xfrm>
          <a:prstGeom prst="rect">
            <a:avLst/>
          </a:prstGeom>
        </p:spPr>
      </p:pic>
      <p:pic>
        <p:nvPicPr>
          <p:cNvPr id="4" name="Picture 3">
            <a:extLst>
              <a:ext uri="{FF2B5EF4-FFF2-40B4-BE49-F238E27FC236}">
                <a16:creationId xmlns:a16="http://schemas.microsoft.com/office/drawing/2014/main" id="{B8A3BA57-591B-C1D7-F3B9-213A1FC22740}"/>
              </a:ext>
            </a:extLst>
          </p:cNvPr>
          <p:cNvPicPr>
            <a:picLocks noChangeAspect="1"/>
          </p:cNvPicPr>
          <p:nvPr/>
        </p:nvPicPr>
        <p:blipFill>
          <a:blip r:embed="rId3"/>
          <a:stretch>
            <a:fillRect/>
          </a:stretch>
        </p:blipFill>
        <p:spPr>
          <a:xfrm>
            <a:off x="220999" y="1472350"/>
            <a:ext cx="5087060" cy="4391638"/>
          </a:xfrm>
          <a:prstGeom prst="rect">
            <a:avLst/>
          </a:prstGeom>
        </p:spPr>
      </p:pic>
    </p:spTree>
    <p:extLst>
      <p:ext uri="{BB962C8B-B14F-4D97-AF65-F5344CB8AC3E}">
        <p14:creationId xmlns:p14="http://schemas.microsoft.com/office/powerpoint/2010/main" val="2732465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30C3E15-845D-8747-9CCE-6AF3CB841B11}"/>
              </a:ext>
            </a:extLst>
          </p:cNvPr>
          <p:cNvSpPr>
            <a:spLocks noGrp="1"/>
          </p:cNvSpPr>
          <p:nvPr>
            <p:ph idx="1"/>
          </p:nvPr>
        </p:nvSpPr>
        <p:spPr>
          <a:xfrm>
            <a:off x="182395" y="1395109"/>
            <a:ext cx="9350712" cy="4588210"/>
          </a:xfrm>
        </p:spPr>
        <p:txBody>
          <a:bodyPr/>
          <a:lstStyle/>
          <a:p>
            <a:r>
              <a:rPr lang="en-US"/>
              <a:t>Nearly done!</a:t>
            </a:r>
          </a:p>
          <a:p>
            <a:endParaRPr lang="en-US"/>
          </a:p>
          <a:p>
            <a:r>
              <a:rPr lang="en-US"/>
              <a:t>Some unlucky users may have experienced temporary issues when the changes went though</a:t>
            </a:r>
          </a:p>
          <a:p>
            <a:r>
              <a:rPr lang="en-US">
                <a:solidFill>
                  <a:srgbClr val="FF0000"/>
                </a:solidFill>
              </a:rPr>
              <a:t>Sorry about this!</a:t>
            </a:r>
          </a:p>
          <a:p>
            <a:endParaRPr lang="en-US"/>
          </a:p>
          <a:p>
            <a:endParaRPr lang="en-US"/>
          </a:p>
          <a:p>
            <a:pPr marL="342900" indent="-342900">
              <a:buFont typeface="Arial" panose="020B0604020202020204" pitchFamily="34" charset="0"/>
              <a:buChar char="•"/>
            </a:pPr>
            <a:endParaRPr lang="en-US"/>
          </a:p>
          <a:p>
            <a:pPr marL="342900" indent="-342900">
              <a:buFont typeface="Arial" panose="020B0604020202020204" pitchFamily="34" charset="0"/>
              <a:buChar char="•"/>
            </a:pPr>
            <a:endParaRPr lang="en-US"/>
          </a:p>
          <a:p>
            <a:pPr marL="342900" indent="-342900">
              <a:buFont typeface="Arial" panose="020B0604020202020204" pitchFamily="34" charset="0"/>
              <a:buChar char="•"/>
            </a:pPr>
            <a:endParaRPr lang="en-US"/>
          </a:p>
        </p:txBody>
      </p:sp>
      <p:sp>
        <p:nvSpPr>
          <p:cNvPr id="7" name="TextBox 6">
            <a:extLst>
              <a:ext uri="{FF2B5EF4-FFF2-40B4-BE49-F238E27FC236}">
                <a16:creationId xmlns:a16="http://schemas.microsoft.com/office/drawing/2014/main" id="{FD096FE5-5C76-802C-4688-EE85AACB49ED}"/>
              </a:ext>
            </a:extLst>
          </p:cNvPr>
          <p:cNvSpPr txBox="1"/>
          <p:nvPr/>
        </p:nvSpPr>
        <p:spPr>
          <a:xfrm>
            <a:off x="363894" y="252774"/>
            <a:ext cx="9169212" cy="584775"/>
          </a:xfrm>
          <a:prstGeom prst="rect">
            <a:avLst/>
          </a:prstGeom>
          <a:noFill/>
        </p:spPr>
        <p:txBody>
          <a:bodyPr wrap="square">
            <a:spAutoFit/>
          </a:bodyPr>
          <a:lstStyle/>
          <a:p>
            <a:r>
              <a:rPr lang="en-GB" sz="3200" b="1">
                <a:solidFill>
                  <a:schemeClr val="bg1"/>
                </a:solidFill>
              </a:rPr>
              <a:t>Concur: Expense types refresh</a:t>
            </a:r>
          </a:p>
        </p:txBody>
      </p:sp>
      <p:pic>
        <p:nvPicPr>
          <p:cNvPr id="1026" name="Picture 2" descr="1,634 F5 Images, Stock Photos &amp; Vectors | Shutterstock">
            <a:extLst>
              <a:ext uri="{FF2B5EF4-FFF2-40B4-BE49-F238E27FC236}">
                <a16:creationId xmlns:a16="http://schemas.microsoft.com/office/drawing/2014/main" id="{B9E4C997-1DCE-89FE-0AEA-CA83E2EBE4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696"/>
          <a:stretch/>
        </p:blipFill>
        <p:spPr bwMode="auto">
          <a:xfrm>
            <a:off x="9533106" y="1395109"/>
            <a:ext cx="2476500" cy="2408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302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D096FE5-5C76-802C-4688-EE85AACB49ED}"/>
              </a:ext>
            </a:extLst>
          </p:cNvPr>
          <p:cNvSpPr txBox="1"/>
          <p:nvPr/>
        </p:nvSpPr>
        <p:spPr>
          <a:xfrm>
            <a:off x="363894" y="252774"/>
            <a:ext cx="9169212" cy="584775"/>
          </a:xfrm>
          <a:prstGeom prst="rect">
            <a:avLst/>
          </a:prstGeom>
          <a:noFill/>
        </p:spPr>
        <p:txBody>
          <a:bodyPr wrap="square">
            <a:spAutoFit/>
          </a:bodyPr>
          <a:lstStyle/>
          <a:p>
            <a:r>
              <a:rPr lang="en-GB" sz="3200" b="1">
                <a:solidFill>
                  <a:schemeClr val="bg1"/>
                </a:solidFill>
              </a:rPr>
              <a:t>Concur: Why so much information?!</a:t>
            </a:r>
          </a:p>
        </p:txBody>
      </p:sp>
      <p:pic>
        <p:nvPicPr>
          <p:cNvPr id="2050" name="Picture 2" descr="Line of Duty shoots 20 hours of footage for 20 minutes of TV – to get those  interrogation scenes just right">
            <a:extLst>
              <a:ext uri="{FF2B5EF4-FFF2-40B4-BE49-F238E27FC236}">
                <a16:creationId xmlns:a16="http://schemas.microsoft.com/office/drawing/2014/main" id="{38569050-022E-9851-33B0-70598D7B2F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7106" y="3334662"/>
            <a:ext cx="4572000" cy="25622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CBAB57A-F991-98E3-4768-450DED25A876}"/>
              </a:ext>
            </a:extLst>
          </p:cNvPr>
          <p:cNvPicPr>
            <a:picLocks noChangeAspect="1"/>
          </p:cNvPicPr>
          <p:nvPr/>
        </p:nvPicPr>
        <p:blipFill>
          <a:blip r:embed="rId3"/>
          <a:stretch>
            <a:fillRect/>
          </a:stretch>
        </p:blipFill>
        <p:spPr>
          <a:xfrm>
            <a:off x="859682" y="1482414"/>
            <a:ext cx="5710137" cy="4414473"/>
          </a:xfrm>
          <a:prstGeom prst="rect">
            <a:avLst/>
          </a:prstGeom>
        </p:spPr>
      </p:pic>
    </p:spTree>
    <p:extLst>
      <p:ext uri="{BB962C8B-B14F-4D97-AF65-F5344CB8AC3E}">
        <p14:creationId xmlns:p14="http://schemas.microsoft.com/office/powerpoint/2010/main" val="4194632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30C3E15-845D-8747-9CCE-6AF3CB841B11}"/>
              </a:ext>
            </a:extLst>
          </p:cNvPr>
          <p:cNvSpPr>
            <a:spLocks noGrp="1"/>
          </p:cNvSpPr>
          <p:nvPr>
            <p:ph idx="1"/>
          </p:nvPr>
        </p:nvSpPr>
        <p:spPr>
          <a:xfrm>
            <a:off x="269539" y="1396226"/>
            <a:ext cx="9350712" cy="4588210"/>
          </a:xfrm>
        </p:spPr>
        <p:txBody>
          <a:bodyPr>
            <a:normAutofit lnSpcReduction="10000"/>
          </a:bodyPr>
          <a:lstStyle/>
          <a:p>
            <a:r>
              <a:rPr lang="en-US"/>
              <a:t>Our aim is to only ask for information that we genuinely need</a:t>
            </a:r>
          </a:p>
          <a:p>
            <a:endParaRPr lang="en-US"/>
          </a:p>
          <a:p>
            <a:pPr marL="342900" indent="-342900">
              <a:buFontTx/>
              <a:buChar char="-"/>
            </a:pPr>
            <a:r>
              <a:rPr lang="en-US"/>
              <a:t>Tax (need to demonstrate not taxable on claimant)</a:t>
            </a:r>
            <a:endParaRPr lang="en-US">
              <a:cs typeface="Arial"/>
            </a:endParaRPr>
          </a:p>
          <a:p>
            <a:pPr marL="342900" indent="-342900">
              <a:buFontTx/>
              <a:buChar char="-"/>
            </a:pPr>
            <a:r>
              <a:rPr lang="en-US"/>
              <a:t>Sponsor and regulatory requirements</a:t>
            </a:r>
            <a:endParaRPr lang="en-US">
              <a:cs typeface="Arial"/>
            </a:endParaRPr>
          </a:p>
          <a:p>
            <a:pPr marL="342900" indent="-342900">
              <a:buFontTx/>
              <a:buChar char="-"/>
            </a:pPr>
            <a:r>
              <a:rPr lang="en-US"/>
              <a:t>Tracking carbon impact</a:t>
            </a:r>
            <a:endParaRPr lang="en-US">
              <a:cs typeface="Arial"/>
            </a:endParaRPr>
          </a:p>
          <a:p>
            <a:pPr marL="342900" indent="-342900">
              <a:buFontTx/>
              <a:buChar char="-"/>
            </a:pPr>
            <a:r>
              <a:rPr lang="en-US"/>
              <a:t>Giving Procurement visibility of spend</a:t>
            </a:r>
            <a:endParaRPr lang="en-US">
              <a:cs typeface="Arial"/>
            </a:endParaRPr>
          </a:p>
          <a:p>
            <a:pPr marL="342900" indent="-342900">
              <a:buFontTx/>
              <a:buChar char="-"/>
            </a:pPr>
            <a:r>
              <a:rPr lang="en-US"/>
              <a:t>Adherence to and suitability of expense policy and rates</a:t>
            </a:r>
            <a:endParaRPr lang="en-US">
              <a:cs typeface="Arial"/>
            </a:endParaRPr>
          </a:p>
          <a:p>
            <a:r>
              <a:rPr lang="en-US"/>
              <a:t>Not: “It’s made a previously-simple process onerous”</a:t>
            </a:r>
            <a:endParaRPr lang="en-US">
              <a:cs typeface="Arial"/>
            </a:endParaRPr>
          </a:p>
          <a:p>
            <a:r>
              <a:rPr lang="en-US"/>
              <a:t>Instead: “We’re making the process fit for purpose”</a:t>
            </a:r>
            <a:endParaRPr lang="en-US">
              <a:cs typeface="Arial"/>
            </a:endParaRPr>
          </a:p>
          <a:p>
            <a:endParaRPr lang="en-US"/>
          </a:p>
          <a:p>
            <a:endParaRPr lang="en-US"/>
          </a:p>
          <a:p>
            <a:pPr marL="342900" indent="-342900">
              <a:buFont typeface="Arial" panose="020B0604020202020204" pitchFamily="34" charset="0"/>
              <a:buChar char="•"/>
            </a:pPr>
            <a:endParaRPr lang="en-US"/>
          </a:p>
          <a:p>
            <a:pPr marL="342900" indent="-342900">
              <a:buFont typeface="Arial" panose="020B0604020202020204" pitchFamily="34" charset="0"/>
              <a:buChar char="•"/>
            </a:pPr>
            <a:endParaRPr lang="en-US"/>
          </a:p>
          <a:p>
            <a:pPr marL="342900" indent="-342900">
              <a:buFont typeface="Arial" panose="020B0604020202020204" pitchFamily="34" charset="0"/>
              <a:buChar char="•"/>
            </a:pPr>
            <a:endParaRPr lang="en-US"/>
          </a:p>
        </p:txBody>
      </p:sp>
      <p:sp>
        <p:nvSpPr>
          <p:cNvPr id="7" name="TextBox 6">
            <a:extLst>
              <a:ext uri="{FF2B5EF4-FFF2-40B4-BE49-F238E27FC236}">
                <a16:creationId xmlns:a16="http://schemas.microsoft.com/office/drawing/2014/main" id="{FD096FE5-5C76-802C-4688-EE85AACB49ED}"/>
              </a:ext>
            </a:extLst>
          </p:cNvPr>
          <p:cNvSpPr txBox="1"/>
          <p:nvPr/>
        </p:nvSpPr>
        <p:spPr>
          <a:xfrm>
            <a:off x="363894" y="252774"/>
            <a:ext cx="9169212" cy="584775"/>
          </a:xfrm>
          <a:prstGeom prst="rect">
            <a:avLst/>
          </a:prstGeom>
          <a:noFill/>
        </p:spPr>
        <p:txBody>
          <a:bodyPr wrap="square">
            <a:spAutoFit/>
          </a:bodyPr>
          <a:lstStyle/>
          <a:p>
            <a:r>
              <a:rPr lang="en-GB" sz="3200" b="1">
                <a:solidFill>
                  <a:schemeClr val="bg1"/>
                </a:solidFill>
              </a:rPr>
              <a:t>Concur: Why so much information?!</a:t>
            </a:r>
          </a:p>
        </p:txBody>
      </p:sp>
      <p:pic>
        <p:nvPicPr>
          <p:cNvPr id="2050" name="Picture 2" descr="Line of Duty shoots 20 hours of footage for 20 minutes of TV – to get those  interrogation scenes just right">
            <a:extLst>
              <a:ext uri="{FF2B5EF4-FFF2-40B4-BE49-F238E27FC236}">
                <a16:creationId xmlns:a16="http://schemas.microsoft.com/office/drawing/2014/main" id="{38569050-022E-9851-33B0-70598D7B2F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7106" y="3334662"/>
            <a:ext cx="4572000" cy="2562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6392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DB81F9-F7F8-43B9-B1D0-B630A3C7C076}"/>
              </a:ext>
            </a:extLst>
          </p:cNvPr>
          <p:cNvPicPr>
            <a:picLocks noChangeAspect="1"/>
          </p:cNvPicPr>
          <p:nvPr/>
        </p:nvPicPr>
        <p:blipFill>
          <a:blip r:embed="rId3"/>
          <a:stretch>
            <a:fillRect/>
          </a:stretch>
        </p:blipFill>
        <p:spPr>
          <a:xfrm>
            <a:off x="252919" y="268524"/>
            <a:ext cx="3561844" cy="1151714"/>
          </a:xfrm>
          <a:prstGeom prst="rect">
            <a:avLst/>
          </a:prstGeom>
        </p:spPr>
      </p:pic>
      <p:sp>
        <p:nvSpPr>
          <p:cNvPr id="3074" name="Rectangle 2"/>
          <p:cNvSpPr>
            <a:spLocks noGrp="1" noChangeArrowheads="1"/>
          </p:cNvSpPr>
          <p:nvPr>
            <p:ph type="ctrTitle" idx="4294967295"/>
          </p:nvPr>
        </p:nvSpPr>
        <p:spPr>
          <a:xfrm>
            <a:off x="541173" y="2451645"/>
            <a:ext cx="11107902" cy="523875"/>
          </a:xfrm>
          <a:prstGeom prst="rect">
            <a:avLst/>
          </a:prstGeom>
        </p:spPr>
        <p:txBody>
          <a:bodyPr/>
          <a:lstStyle/>
          <a:p>
            <a:pPr eaLnBrk="1" hangingPunct="1"/>
            <a:r>
              <a:rPr lang="en-US" altLang="en-US" sz="4800" b="1">
                <a:solidFill>
                  <a:schemeClr val="bg1"/>
                </a:solidFill>
              </a:rPr>
              <a:t>Finance Division Updates</a:t>
            </a:r>
            <a:endParaRPr lang="en-US" altLang="en-US" sz="8800" b="1">
              <a:solidFill>
                <a:schemeClr val="bg1"/>
              </a:solidFill>
            </a:endParaRPr>
          </a:p>
        </p:txBody>
      </p:sp>
      <p:pic>
        <p:nvPicPr>
          <p:cNvPr id="2" name="Picture 3" descr="A picture containing text&#10;&#10;Description automatically generated">
            <a:extLst>
              <a:ext uri="{FF2B5EF4-FFF2-40B4-BE49-F238E27FC236}">
                <a16:creationId xmlns:a16="http://schemas.microsoft.com/office/drawing/2014/main" id="{C3303383-289A-B1CD-940D-35ABF3BC35A7}"/>
              </a:ext>
            </a:extLst>
          </p:cNvPr>
          <p:cNvPicPr>
            <a:picLocks noChangeAspect="1"/>
          </p:cNvPicPr>
          <p:nvPr/>
        </p:nvPicPr>
        <p:blipFill>
          <a:blip r:embed="rId4"/>
          <a:stretch>
            <a:fillRect/>
          </a:stretch>
        </p:blipFill>
        <p:spPr>
          <a:xfrm>
            <a:off x="9416321" y="1989086"/>
            <a:ext cx="2191062" cy="3004747"/>
          </a:xfrm>
          <a:prstGeom prst="rect">
            <a:avLst/>
          </a:prstGeom>
        </p:spPr>
      </p:pic>
    </p:spTree>
    <p:extLst>
      <p:ext uri="{BB962C8B-B14F-4D97-AF65-F5344CB8AC3E}">
        <p14:creationId xmlns:p14="http://schemas.microsoft.com/office/powerpoint/2010/main" val="3573138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err="1"/>
              <a:t>Cognos</a:t>
            </a:r>
            <a:r>
              <a:rPr lang="en-GB"/>
              <a:t> Upgrade</a:t>
            </a:r>
          </a:p>
        </p:txBody>
      </p:sp>
      <p:sp>
        <p:nvSpPr>
          <p:cNvPr id="3" name="Content Placeholder 2"/>
          <p:cNvSpPr>
            <a:spLocks noGrp="1"/>
          </p:cNvSpPr>
          <p:nvPr>
            <p:ph idx="1"/>
          </p:nvPr>
        </p:nvSpPr>
        <p:spPr>
          <a:xfrm>
            <a:off x="363893" y="1395613"/>
            <a:ext cx="11313757" cy="4067175"/>
          </a:xfrm>
        </p:spPr>
        <p:txBody>
          <a:bodyPr>
            <a:normAutofit/>
          </a:bodyPr>
          <a:lstStyle/>
          <a:p>
            <a:r>
              <a:rPr lang="en-GB" sz="2800" b="1"/>
              <a:t>Why: 	</a:t>
            </a:r>
            <a:r>
              <a:rPr lang="en-GB" sz="2800"/>
              <a:t>Annual Security Patching</a:t>
            </a:r>
          </a:p>
          <a:p>
            <a:r>
              <a:rPr lang="en-GB" sz="2800" b="1"/>
              <a:t>When</a:t>
            </a:r>
            <a:r>
              <a:rPr lang="en-GB" sz="2800"/>
              <a:t>:	27 April</a:t>
            </a:r>
          </a:p>
          <a:p>
            <a:r>
              <a:rPr lang="en-GB" sz="2800" b="1"/>
              <a:t>Time</a:t>
            </a:r>
            <a:r>
              <a:rPr lang="en-GB" sz="2800"/>
              <a:t>:	7am to 12 noon</a:t>
            </a:r>
          </a:p>
          <a:p>
            <a:r>
              <a:rPr lang="en-GB" sz="2800" b="1"/>
              <a:t>Impact</a:t>
            </a:r>
            <a:r>
              <a:rPr lang="en-GB" sz="2800"/>
              <a:t>:	Cognos will be unavailable at this time. A communication 			will be issued when access is restored. No changes in 			functionality and existing reports and views will continue to 		work as before</a:t>
            </a:r>
          </a:p>
        </p:txBody>
      </p:sp>
      <p:pic>
        <p:nvPicPr>
          <p:cNvPr id="4" name="Picture 3"/>
          <p:cNvPicPr>
            <a:picLocks noChangeAspect="1"/>
          </p:cNvPicPr>
          <p:nvPr/>
        </p:nvPicPr>
        <p:blipFill>
          <a:blip r:embed="rId2"/>
          <a:stretch>
            <a:fillRect/>
          </a:stretch>
        </p:blipFill>
        <p:spPr>
          <a:xfrm>
            <a:off x="9448800" y="1395613"/>
            <a:ext cx="2438400" cy="1704975"/>
          </a:xfrm>
          <a:prstGeom prst="rect">
            <a:avLst/>
          </a:prstGeom>
        </p:spPr>
      </p:pic>
    </p:spTree>
    <p:extLst>
      <p:ext uri="{BB962C8B-B14F-4D97-AF65-F5344CB8AC3E}">
        <p14:creationId xmlns:p14="http://schemas.microsoft.com/office/powerpoint/2010/main" val="2916129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A1E0B43-64B7-4844-A730-7A8F4AE216BD}"/>
              </a:ext>
            </a:extLst>
          </p:cNvPr>
          <p:cNvPicPr>
            <a:picLocks noChangeAspect="1"/>
          </p:cNvPicPr>
          <p:nvPr/>
        </p:nvPicPr>
        <p:blipFill>
          <a:blip r:embed="rId3"/>
          <a:stretch>
            <a:fillRect/>
          </a:stretch>
        </p:blipFill>
        <p:spPr>
          <a:xfrm>
            <a:off x="272374" y="180975"/>
            <a:ext cx="3561844" cy="1151714"/>
          </a:xfrm>
          <a:prstGeom prst="rect">
            <a:avLst/>
          </a:prstGeom>
        </p:spPr>
      </p:pic>
      <p:sp>
        <p:nvSpPr>
          <p:cNvPr id="3" name="Subtitle 2">
            <a:extLst>
              <a:ext uri="{FF2B5EF4-FFF2-40B4-BE49-F238E27FC236}">
                <a16:creationId xmlns:a16="http://schemas.microsoft.com/office/drawing/2014/main" id="{04F9FE8D-F499-48C5-BBD8-88327ABBF754}"/>
              </a:ext>
            </a:extLst>
          </p:cNvPr>
          <p:cNvSpPr>
            <a:spLocks noGrp="1"/>
          </p:cNvSpPr>
          <p:nvPr>
            <p:ph type="subTitle" idx="4294967295"/>
          </p:nvPr>
        </p:nvSpPr>
        <p:spPr>
          <a:xfrm>
            <a:off x="541173" y="3429000"/>
            <a:ext cx="11107902" cy="503237"/>
          </a:xfrm>
          <a:prstGeom prst="rect">
            <a:avLst/>
          </a:prstGeom>
        </p:spPr>
        <p:txBody>
          <a:bodyPr/>
          <a:lstStyle/>
          <a:p>
            <a:pPr marL="0" indent="0">
              <a:buNone/>
            </a:pPr>
            <a:r>
              <a:rPr lang="en-GB" sz="3200">
                <a:solidFill>
                  <a:schemeClr val="bg1"/>
                </a:solidFill>
              </a:rPr>
              <a:t>17 March 2023</a:t>
            </a:r>
          </a:p>
        </p:txBody>
      </p:sp>
      <p:sp>
        <p:nvSpPr>
          <p:cNvPr id="3074" name="Rectangle 2"/>
          <p:cNvSpPr>
            <a:spLocks noGrp="1" noChangeArrowheads="1"/>
          </p:cNvSpPr>
          <p:nvPr>
            <p:ph type="ctrTitle" idx="4294967295"/>
          </p:nvPr>
        </p:nvSpPr>
        <p:spPr>
          <a:xfrm>
            <a:off x="541173" y="2451645"/>
            <a:ext cx="11107902" cy="523875"/>
          </a:xfrm>
          <a:prstGeom prst="rect">
            <a:avLst/>
          </a:prstGeom>
        </p:spPr>
        <p:txBody>
          <a:bodyPr/>
          <a:lstStyle/>
          <a:p>
            <a:pPr eaLnBrk="1" hangingPunct="1"/>
            <a:r>
              <a:rPr lang="en-US" altLang="en-US" sz="5400" b="1">
                <a:solidFill>
                  <a:schemeClr val="bg1"/>
                </a:solidFill>
              </a:rPr>
              <a:t>Financial Users Group</a:t>
            </a:r>
            <a:endParaRPr lang="en-US" altLang="en-US" sz="7200" b="1">
              <a:solidFill>
                <a:schemeClr val="bg1"/>
              </a:solidFill>
            </a:endParaRPr>
          </a:p>
        </p:txBody>
      </p:sp>
      <p:pic>
        <p:nvPicPr>
          <p:cNvPr id="4" name="Picture 4">
            <a:extLst>
              <a:ext uri="{FF2B5EF4-FFF2-40B4-BE49-F238E27FC236}">
                <a16:creationId xmlns:a16="http://schemas.microsoft.com/office/drawing/2014/main" id="{9F928A24-EC29-B72E-97E9-F2985D51EDE4}"/>
              </a:ext>
            </a:extLst>
          </p:cNvPr>
          <p:cNvPicPr>
            <a:picLocks noChangeAspect="1"/>
          </p:cNvPicPr>
          <p:nvPr/>
        </p:nvPicPr>
        <p:blipFill>
          <a:blip r:embed="rId4"/>
          <a:stretch>
            <a:fillRect/>
          </a:stretch>
        </p:blipFill>
        <p:spPr>
          <a:xfrm>
            <a:off x="7947286" y="1782581"/>
            <a:ext cx="4192248" cy="4192248"/>
          </a:xfrm>
          <a:prstGeom prst="rect">
            <a:avLst/>
          </a:prstGeom>
        </p:spPr>
      </p:pic>
    </p:spTree>
    <p:extLst>
      <p:ext uri="{BB962C8B-B14F-4D97-AF65-F5344CB8AC3E}">
        <p14:creationId xmlns:p14="http://schemas.microsoft.com/office/powerpoint/2010/main" val="3010562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30C3E15-845D-8747-9CCE-6AF3CB841B11}"/>
              </a:ext>
            </a:extLst>
          </p:cNvPr>
          <p:cNvSpPr>
            <a:spLocks noGrp="1"/>
          </p:cNvSpPr>
          <p:nvPr>
            <p:ph idx="1"/>
          </p:nvPr>
        </p:nvSpPr>
        <p:spPr>
          <a:xfrm>
            <a:off x="302348" y="1504835"/>
            <a:ext cx="11313757" cy="4588210"/>
          </a:xfrm>
        </p:spPr>
        <p:txBody>
          <a:bodyPr>
            <a:normAutofit fontScale="92500" lnSpcReduction="10000"/>
          </a:bodyPr>
          <a:lstStyle/>
          <a:p>
            <a:r>
              <a:rPr lang="en-US"/>
              <a:t>Shared Services will code to suspense grants where an invoice can’t be processed due to:</a:t>
            </a:r>
          </a:p>
          <a:p>
            <a:pPr marL="342900" indent="-342900">
              <a:buFont typeface="Arial"/>
              <a:buChar char="•"/>
            </a:pPr>
            <a:r>
              <a:rPr lang="en-US">
                <a:cs typeface="Arial"/>
              </a:rPr>
              <a:t>a Funds Check Failure</a:t>
            </a:r>
          </a:p>
          <a:p>
            <a:pPr marL="342900" indent="-342900">
              <a:buFont typeface="Arial"/>
              <a:buChar char="•"/>
            </a:pPr>
            <a:r>
              <a:rPr lang="en-US">
                <a:cs typeface="Arial"/>
              </a:rPr>
              <a:t>Invalid coding (</a:t>
            </a:r>
            <a:r>
              <a:rPr lang="en-US" err="1">
                <a:cs typeface="Arial"/>
              </a:rPr>
              <a:t>eg</a:t>
            </a:r>
            <a:r>
              <a:rPr lang="en-US">
                <a:cs typeface="Arial"/>
              </a:rPr>
              <a:t> project/task not active, award/project combination not right)</a:t>
            </a:r>
          </a:p>
          <a:p>
            <a:r>
              <a:rPr lang="en-US">
                <a:cs typeface="Arial"/>
              </a:rPr>
              <a:t>This makes our processes more consistent, and means </a:t>
            </a:r>
            <a:r>
              <a:rPr lang="en-US" b="1">
                <a:cs typeface="Arial"/>
              </a:rPr>
              <a:t>supplier payments less likely to be held up</a:t>
            </a:r>
            <a:r>
              <a:rPr lang="en-US">
                <a:cs typeface="Arial"/>
              </a:rPr>
              <a:t> while we work out where a cost should be coded to.</a:t>
            </a:r>
          </a:p>
          <a:p>
            <a:r>
              <a:rPr lang="en-US">
                <a:cs typeface="Arial"/>
              </a:rPr>
              <a:t>Issues relating to purchase order hold will continue as normal and hold up payment.</a:t>
            </a:r>
          </a:p>
          <a:p>
            <a:endParaRPr lang="en-US">
              <a:solidFill>
                <a:srgbClr val="FF0000"/>
              </a:solidFill>
              <a:cs typeface="Arial"/>
            </a:endParaRPr>
          </a:p>
          <a:p>
            <a:r>
              <a:rPr lang="en-US">
                <a:solidFill>
                  <a:srgbClr val="FF0000"/>
                </a:solidFill>
                <a:cs typeface="Arial"/>
              </a:rPr>
              <a:t>This makes it even more important that </a:t>
            </a:r>
            <a:r>
              <a:rPr lang="en-US" b="1">
                <a:solidFill>
                  <a:srgbClr val="FF0000"/>
                </a:solidFill>
                <a:cs typeface="Arial"/>
              </a:rPr>
              <a:t>suspense grants are cleared regularly</a:t>
            </a:r>
            <a:r>
              <a:rPr lang="en-US">
                <a:solidFill>
                  <a:srgbClr val="FF0000"/>
                </a:solidFill>
                <a:cs typeface="Arial"/>
              </a:rPr>
              <a:t>. </a:t>
            </a:r>
            <a:r>
              <a:rPr lang="en-US">
                <a:ea typeface="+mn-lt"/>
                <a:cs typeface="+mn-lt"/>
              </a:rPr>
              <a:t>Cannot use tools/transfer for items which came from AP (including Concur costs). Must amend AP invoice coding.</a:t>
            </a:r>
            <a:br>
              <a:rPr lang="en-US">
                <a:ea typeface="+mn-lt"/>
                <a:cs typeface="+mn-lt"/>
              </a:rPr>
            </a:br>
            <a:r>
              <a:rPr lang="en-US">
                <a:ea typeface="+mn-lt"/>
                <a:cs typeface="+mn-lt"/>
              </a:rPr>
              <a:t/>
            </a:r>
            <a:br>
              <a:rPr lang="en-US">
                <a:ea typeface="+mn-lt"/>
                <a:cs typeface="+mn-lt"/>
              </a:rPr>
            </a:br>
            <a:r>
              <a:rPr lang="en-US">
                <a:cs typeface="Arial"/>
              </a:rPr>
              <a:t>Departments can amend the coding (ideally after payment). We will secondary approve.</a:t>
            </a:r>
          </a:p>
          <a:p>
            <a:endParaRPr lang="en-US">
              <a:cs typeface="Arial"/>
            </a:endParaRPr>
          </a:p>
          <a:p>
            <a:endParaRPr lang="en-US">
              <a:cs typeface="Arial"/>
            </a:endParaRPr>
          </a:p>
          <a:p>
            <a:pPr marL="342900" indent="-342900">
              <a:buFont typeface="Arial"/>
              <a:buChar char="•"/>
            </a:pPr>
            <a:endParaRPr lang="en-US">
              <a:cs typeface="Arial"/>
            </a:endParaRPr>
          </a:p>
          <a:p>
            <a:pPr marL="342900" indent="-342900">
              <a:buFont typeface="Arial" panose="020B0604020202020204" pitchFamily="34" charset="0"/>
              <a:buChar char="•"/>
            </a:pPr>
            <a:endParaRPr lang="en-US">
              <a:cs typeface="Arial"/>
            </a:endParaRPr>
          </a:p>
          <a:p>
            <a:pPr marL="342900" indent="-342900">
              <a:buFont typeface="Arial" panose="020B0604020202020204" pitchFamily="34" charset="0"/>
              <a:buChar char="•"/>
            </a:pPr>
            <a:endParaRPr lang="en-US">
              <a:cs typeface="Arial"/>
            </a:endParaRPr>
          </a:p>
          <a:p>
            <a:pPr marL="342900" indent="-342900">
              <a:buFont typeface="Arial" panose="020B0604020202020204" pitchFamily="34" charset="0"/>
              <a:buChar char="•"/>
            </a:pPr>
            <a:endParaRPr lang="en-US">
              <a:cs typeface="Arial"/>
            </a:endParaRPr>
          </a:p>
        </p:txBody>
      </p:sp>
      <p:sp>
        <p:nvSpPr>
          <p:cNvPr id="7" name="TextBox 6">
            <a:extLst>
              <a:ext uri="{FF2B5EF4-FFF2-40B4-BE49-F238E27FC236}">
                <a16:creationId xmlns:a16="http://schemas.microsoft.com/office/drawing/2014/main" id="{FD096FE5-5C76-802C-4688-EE85AACB49ED}"/>
              </a:ext>
            </a:extLst>
          </p:cNvPr>
          <p:cNvSpPr txBox="1"/>
          <p:nvPr/>
        </p:nvSpPr>
        <p:spPr>
          <a:xfrm>
            <a:off x="363894" y="252774"/>
            <a:ext cx="10666428" cy="584775"/>
          </a:xfrm>
          <a:prstGeom prst="rect">
            <a:avLst/>
          </a:prstGeom>
          <a:noFill/>
        </p:spPr>
        <p:txBody>
          <a:bodyPr wrap="square" lIns="91440" tIns="45720" rIns="91440" bIns="45720" anchor="t">
            <a:spAutoFit/>
          </a:bodyPr>
          <a:lstStyle/>
          <a:p>
            <a:r>
              <a:rPr lang="en-GB" sz="3200" b="1">
                <a:solidFill>
                  <a:schemeClr val="bg1"/>
                </a:solidFill>
              </a:rPr>
              <a:t>Shared Services – suspense grants</a:t>
            </a:r>
            <a:endParaRPr lang="en-US"/>
          </a:p>
        </p:txBody>
      </p:sp>
    </p:spTree>
    <p:extLst>
      <p:ext uri="{BB962C8B-B14F-4D97-AF65-F5344CB8AC3E}">
        <p14:creationId xmlns:p14="http://schemas.microsoft.com/office/powerpoint/2010/main" val="1465860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30C3E15-845D-8747-9CCE-6AF3CB841B11}"/>
              </a:ext>
            </a:extLst>
          </p:cNvPr>
          <p:cNvSpPr>
            <a:spLocks noGrp="1"/>
          </p:cNvSpPr>
          <p:nvPr>
            <p:ph idx="1"/>
          </p:nvPr>
        </p:nvSpPr>
        <p:spPr>
          <a:xfrm>
            <a:off x="331102" y="1702390"/>
            <a:ext cx="8252446" cy="4574099"/>
          </a:xfrm>
        </p:spPr>
        <p:txBody>
          <a:bodyPr/>
          <a:lstStyle/>
          <a:p>
            <a:r>
              <a:rPr lang="en-US"/>
              <a:t>Currently </a:t>
            </a:r>
            <a:r>
              <a:rPr lang="en-US" err="1"/>
              <a:t>einvoices</a:t>
            </a:r>
            <a:r>
              <a:rPr lang="en-US"/>
              <a:t> of £2,000+ go on a </a:t>
            </a:r>
            <a:r>
              <a:rPr lang="en-US" b="1"/>
              <a:t>high-value hold </a:t>
            </a:r>
            <a:r>
              <a:rPr lang="en-US"/>
              <a:t>and need review</a:t>
            </a:r>
          </a:p>
          <a:p>
            <a:r>
              <a:rPr lang="en-US"/>
              <a:t>This was brought in:</a:t>
            </a:r>
          </a:p>
          <a:p>
            <a:pPr marL="881063" lvl="1" indent="-342900">
              <a:buFont typeface="Arial" panose="020B0604020202020204" pitchFamily="34" charset="0"/>
              <a:buChar char="•"/>
            </a:pPr>
            <a:r>
              <a:rPr lang="en-US"/>
              <a:t>In case ‘track as asset’ needed to be ticked (fixed asset threshold now £5k)</a:t>
            </a:r>
          </a:p>
          <a:p>
            <a:pPr marL="881063" lvl="1" indent="-342900">
              <a:buFont typeface="Arial" panose="020B0604020202020204" pitchFamily="34" charset="0"/>
              <a:buChar char="•"/>
            </a:pPr>
            <a:r>
              <a:rPr lang="en-US"/>
              <a:t>Because, at the time, users weren’t comfortable with high value invoices going in without review</a:t>
            </a:r>
          </a:p>
          <a:p>
            <a:r>
              <a:rPr lang="en-US"/>
              <a:t>Poll: Are you happy for us to </a:t>
            </a:r>
            <a:r>
              <a:rPr lang="en-US" b="1"/>
              <a:t>increase the high-value hold threshold from £2,000 to £5,000?</a:t>
            </a:r>
          </a:p>
          <a:p>
            <a:pPr marL="342900" indent="-342900">
              <a:buFont typeface="Arial" panose="020B0604020202020204" pitchFamily="34" charset="0"/>
              <a:buChar char="•"/>
            </a:pPr>
            <a:endParaRPr lang="en-US"/>
          </a:p>
          <a:p>
            <a:pPr marL="342900" indent="-342900">
              <a:buFont typeface="Arial" panose="020B0604020202020204" pitchFamily="34" charset="0"/>
              <a:buChar char="•"/>
            </a:pPr>
            <a:endParaRPr lang="en-US"/>
          </a:p>
          <a:p>
            <a:pPr marL="342900" indent="-342900">
              <a:buFont typeface="Arial" panose="020B0604020202020204" pitchFamily="34" charset="0"/>
              <a:buChar char="•"/>
            </a:pPr>
            <a:endParaRPr lang="en-US"/>
          </a:p>
        </p:txBody>
      </p:sp>
      <p:sp>
        <p:nvSpPr>
          <p:cNvPr id="7" name="TextBox 6">
            <a:extLst>
              <a:ext uri="{FF2B5EF4-FFF2-40B4-BE49-F238E27FC236}">
                <a16:creationId xmlns:a16="http://schemas.microsoft.com/office/drawing/2014/main" id="{FD096FE5-5C76-802C-4688-EE85AACB49ED}"/>
              </a:ext>
            </a:extLst>
          </p:cNvPr>
          <p:cNvSpPr txBox="1"/>
          <p:nvPr/>
        </p:nvSpPr>
        <p:spPr>
          <a:xfrm>
            <a:off x="363894" y="252774"/>
            <a:ext cx="6094428" cy="584775"/>
          </a:xfrm>
          <a:prstGeom prst="rect">
            <a:avLst/>
          </a:prstGeom>
          <a:noFill/>
        </p:spPr>
        <p:txBody>
          <a:bodyPr wrap="square" lIns="91440" tIns="45720" rIns="91440" bIns="45720" anchor="t">
            <a:spAutoFit/>
          </a:bodyPr>
          <a:lstStyle/>
          <a:p>
            <a:r>
              <a:rPr lang="en-GB" sz="3200" b="1" err="1">
                <a:solidFill>
                  <a:schemeClr val="bg1"/>
                </a:solidFill>
              </a:rPr>
              <a:t>einvoicing</a:t>
            </a:r>
            <a:r>
              <a:rPr lang="en-GB" sz="3200" b="1">
                <a:solidFill>
                  <a:schemeClr val="bg1"/>
                </a:solidFill>
              </a:rPr>
              <a:t> – high-value hold</a:t>
            </a:r>
          </a:p>
        </p:txBody>
      </p:sp>
      <p:pic>
        <p:nvPicPr>
          <p:cNvPr id="2" name="Picture 2" descr="Timeline&#10;&#10;Description automatically generated">
            <a:extLst>
              <a:ext uri="{FF2B5EF4-FFF2-40B4-BE49-F238E27FC236}">
                <a16:creationId xmlns:a16="http://schemas.microsoft.com/office/drawing/2014/main" id="{40DE3D5C-2C81-42CD-7C84-1D4BE0D13CDE}"/>
              </a:ext>
            </a:extLst>
          </p:cNvPr>
          <p:cNvPicPr>
            <a:picLocks noChangeAspect="1"/>
          </p:cNvPicPr>
          <p:nvPr/>
        </p:nvPicPr>
        <p:blipFill>
          <a:blip r:embed="rId2"/>
          <a:stretch>
            <a:fillRect/>
          </a:stretch>
        </p:blipFill>
        <p:spPr>
          <a:xfrm>
            <a:off x="8476891" y="2508634"/>
            <a:ext cx="3433313" cy="3350355"/>
          </a:xfrm>
          <a:prstGeom prst="rect">
            <a:avLst/>
          </a:prstGeom>
        </p:spPr>
      </p:pic>
    </p:spTree>
    <p:extLst>
      <p:ext uri="{BB962C8B-B14F-4D97-AF65-F5344CB8AC3E}">
        <p14:creationId xmlns:p14="http://schemas.microsoft.com/office/powerpoint/2010/main" val="1260448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3DE195-E870-88EE-53EC-23E9910C7D5B}"/>
              </a:ext>
            </a:extLst>
          </p:cNvPr>
          <p:cNvSpPr>
            <a:spLocks noGrp="1"/>
          </p:cNvSpPr>
          <p:nvPr>
            <p:ph type="title"/>
          </p:nvPr>
        </p:nvSpPr>
        <p:spPr/>
        <p:txBody>
          <a:bodyPr/>
          <a:lstStyle/>
          <a:p>
            <a:r>
              <a:rPr lang="en-GB">
                <a:cs typeface="Arial"/>
              </a:rPr>
              <a:t>Training updates</a:t>
            </a:r>
          </a:p>
        </p:txBody>
      </p:sp>
      <p:sp>
        <p:nvSpPr>
          <p:cNvPr id="3" name="Content Placeholder 2">
            <a:extLst>
              <a:ext uri="{FF2B5EF4-FFF2-40B4-BE49-F238E27FC236}">
                <a16:creationId xmlns:a16="http://schemas.microsoft.com/office/drawing/2014/main" id="{1EBE74E5-EA46-4CCC-4306-37350AD27E91}"/>
              </a:ext>
            </a:extLst>
          </p:cNvPr>
          <p:cNvSpPr>
            <a:spLocks noGrp="1"/>
          </p:cNvSpPr>
          <p:nvPr>
            <p:ph sz="half" idx="1"/>
          </p:nvPr>
        </p:nvSpPr>
        <p:spPr>
          <a:xfrm>
            <a:off x="210309" y="4367963"/>
            <a:ext cx="4675013" cy="1666157"/>
          </a:xfrm>
        </p:spPr>
        <p:txBody>
          <a:bodyPr/>
          <a:lstStyle/>
          <a:p>
            <a:pPr marL="0" indent="0">
              <a:buNone/>
            </a:pPr>
            <a:r>
              <a:rPr lang="en-GB" sz="2400" b="1">
                <a:cs typeface="Arial"/>
              </a:rPr>
              <a:t>Accountants Update session</a:t>
            </a:r>
            <a:r>
              <a:rPr lang="en-GB" b="1">
                <a:cs typeface="Arial"/>
              </a:rPr>
              <a:t/>
            </a:r>
            <a:br>
              <a:rPr lang="en-GB" b="1">
                <a:cs typeface="Arial"/>
              </a:rPr>
            </a:br>
            <a:r>
              <a:rPr lang="en-GB">
                <a:cs typeface="Arial"/>
              </a:rPr>
              <a:t> </a:t>
            </a:r>
            <a:r>
              <a:rPr lang="en-GB" sz="2400">
                <a:cs typeface="Arial"/>
              </a:rPr>
              <a:t>Tue 28 March 15:00 –16:30  </a:t>
            </a:r>
            <a:br>
              <a:rPr lang="en-GB" sz="2400">
                <a:cs typeface="Arial"/>
              </a:rPr>
            </a:br>
            <a:r>
              <a:rPr lang="en-GB" sz="2400">
                <a:cs typeface="Arial"/>
                <a:hlinkClick r:id="rId2"/>
              </a:rPr>
              <a:t>Teams event – sign up form</a:t>
            </a:r>
            <a:endParaRPr lang="en-GB" sz="2400">
              <a:cs typeface="Arial"/>
            </a:endParaRPr>
          </a:p>
          <a:p>
            <a:pPr marL="0" indent="0">
              <a:buNone/>
            </a:pPr>
            <a:endParaRPr lang="en-GB">
              <a:cs typeface="Arial"/>
              <a:hlinkClick r:id="rId3"/>
            </a:endParaRPr>
          </a:p>
        </p:txBody>
      </p:sp>
      <p:sp>
        <p:nvSpPr>
          <p:cNvPr id="2" name="Text Placeholder 1">
            <a:extLst>
              <a:ext uri="{FF2B5EF4-FFF2-40B4-BE49-F238E27FC236}">
                <a16:creationId xmlns:a16="http://schemas.microsoft.com/office/drawing/2014/main" id="{F8587DFB-C5A3-B8B3-7B60-EBCABC1FFC0C}"/>
              </a:ext>
            </a:extLst>
          </p:cNvPr>
          <p:cNvSpPr>
            <a:spLocks noGrp="1"/>
          </p:cNvSpPr>
          <p:nvPr>
            <p:ph sz="half" idx="2"/>
          </p:nvPr>
        </p:nvSpPr>
        <p:spPr>
          <a:xfrm>
            <a:off x="7383293" y="1406226"/>
            <a:ext cx="4898203" cy="1694912"/>
          </a:xfrm>
        </p:spPr>
        <p:txBody>
          <a:bodyPr/>
          <a:lstStyle/>
          <a:p>
            <a:pPr marL="0" indent="0">
              <a:buNone/>
            </a:pPr>
            <a:r>
              <a:rPr lang="en-GB" sz="2400">
                <a:cs typeface="Arial"/>
              </a:rPr>
              <a:t>Free BUFDG course </a:t>
            </a:r>
            <a:r>
              <a:rPr lang="en-GB">
                <a:cs typeface="Arial"/>
              </a:rPr>
              <a:t>    </a:t>
            </a:r>
            <a:endParaRPr lang="en-GB" sz="2000">
              <a:cs typeface="Arial"/>
              <a:hlinkClick r:id="rId4"/>
            </a:endParaRPr>
          </a:p>
          <a:p>
            <a:pPr marL="0" indent="0">
              <a:buNone/>
            </a:pPr>
            <a:r>
              <a:rPr lang="en-GB">
                <a:cs typeface="Arial"/>
              </a:rPr>
              <a:t>   </a:t>
            </a:r>
            <a:r>
              <a:rPr lang="en-GB" sz="2000">
                <a:cs typeface="Arial"/>
                <a:hlinkClick r:id="rId4"/>
              </a:rPr>
              <a:t>www</a:t>
            </a:r>
            <a:r>
              <a:rPr lang="en-GB" sz="2000">
                <a:ea typeface="+mn-lt"/>
                <a:cs typeface="+mn-lt"/>
                <a:hlinkClick r:id="rId4"/>
              </a:rPr>
              <a:t>.finance.admin.cam.ac.uk/training</a:t>
            </a:r>
            <a:r>
              <a:rPr lang="en-GB">
                <a:cs typeface="Arial"/>
              </a:rPr>
              <a:t/>
            </a:r>
            <a:br>
              <a:rPr lang="en-GB">
                <a:cs typeface="Arial"/>
              </a:rPr>
            </a:br>
            <a:endParaRPr lang="en-GB" sz="2000">
              <a:cs typeface="Arial"/>
              <a:hlinkClick r:id="rId4"/>
            </a:endParaRPr>
          </a:p>
          <a:p>
            <a:pPr marL="0" indent="0">
              <a:buNone/>
            </a:pPr>
            <a:endParaRPr lang="en-GB">
              <a:cs typeface="Arial"/>
            </a:endParaRPr>
          </a:p>
          <a:p>
            <a:pPr marL="0" indent="0">
              <a:buNone/>
            </a:pPr>
            <a:endParaRPr lang="en-GB">
              <a:cs typeface="Arial"/>
            </a:endParaRPr>
          </a:p>
        </p:txBody>
      </p:sp>
      <p:pic>
        <p:nvPicPr>
          <p:cNvPr id="5" name="Picture 5" descr="A picture containing text, sign&#10;&#10;Description automatically generated">
            <a:extLst>
              <a:ext uri="{FF2B5EF4-FFF2-40B4-BE49-F238E27FC236}">
                <a16:creationId xmlns:a16="http://schemas.microsoft.com/office/drawing/2014/main" id="{4B9C4E87-853E-F21C-CA06-429B844C4AF8}"/>
              </a:ext>
            </a:extLst>
          </p:cNvPr>
          <p:cNvPicPr>
            <a:picLocks noChangeAspect="1"/>
          </p:cNvPicPr>
          <p:nvPr/>
        </p:nvPicPr>
        <p:blipFill>
          <a:blip r:embed="rId5"/>
          <a:stretch>
            <a:fillRect/>
          </a:stretch>
        </p:blipFill>
        <p:spPr>
          <a:xfrm>
            <a:off x="-5750" y="1252500"/>
            <a:ext cx="7171427" cy="2009489"/>
          </a:xfrm>
          <a:prstGeom prst="rect">
            <a:avLst/>
          </a:prstGeom>
        </p:spPr>
      </p:pic>
      <p:pic>
        <p:nvPicPr>
          <p:cNvPr id="10" name="Picture 10" descr="Smiling alarm clock face">
            <a:extLst>
              <a:ext uri="{FF2B5EF4-FFF2-40B4-BE49-F238E27FC236}">
                <a16:creationId xmlns:a16="http://schemas.microsoft.com/office/drawing/2014/main" id="{92B31B33-920B-39FE-284A-E50D4D9CD56D}"/>
              </a:ext>
            </a:extLst>
          </p:cNvPr>
          <p:cNvPicPr>
            <a:picLocks noChangeAspect="1"/>
          </p:cNvPicPr>
          <p:nvPr/>
        </p:nvPicPr>
        <p:blipFill>
          <a:blip r:embed="rId6"/>
          <a:stretch>
            <a:fillRect/>
          </a:stretch>
        </p:blipFill>
        <p:spPr>
          <a:xfrm>
            <a:off x="5213230" y="4343398"/>
            <a:ext cx="1434861" cy="1406107"/>
          </a:xfrm>
          <a:prstGeom prst="rect">
            <a:avLst/>
          </a:prstGeom>
        </p:spPr>
      </p:pic>
      <p:sp>
        <p:nvSpPr>
          <p:cNvPr id="11" name="TextBox 10">
            <a:extLst>
              <a:ext uri="{FF2B5EF4-FFF2-40B4-BE49-F238E27FC236}">
                <a16:creationId xmlns:a16="http://schemas.microsoft.com/office/drawing/2014/main" id="{5695CDA7-6ED6-8292-E5FB-1BBB22EC16B1}"/>
              </a:ext>
            </a:extLst>
          </p:cNvPr>
          <p:cNvSpPr txBox="1"/>
          <p:nvPr/>
        </p:nvSpPr>
        <p:spPr>
          <a:xfrm>
            <a:off x="6975999" y="3739515"/>
            <a:ext cx="5088707" cy="20236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spcBef>
                <a:spcPct val="0"/>
              </a:spcBef>
              <a:spcAft>
                <a:spcPct val="75000"/>
              </a:spcAft>
            </a:pPr>
            <a:endParaRPr lang="en-GB">
              <a:ea typeface="+mn-lt"/>
              <a:cs typeface="+mn-lt"/>
            </a:endParaRPr>
          </a:p>
          <a:p>
            <a:pPr>
              <a:spcBef>
                <a:spcPct val="0"/>
              </a:spcBef>
              <a:spcAft>
                <a:spcPct val="75000"/>
              </a:spcAft>
            </a:pPr>
            <a:r>
              <a:rPr lang="en-GB" sz="2400" b="1">
                <a:ea typeface="+mn-lt"/>
                <a:cs typeface="+mn-lt"/>
              </a:rPr>
              <a:t>Grants Management in CUFS</a:t>
            </a:r>
            <a:r>
              <a:rPr lang="en-GB" sz="2800">
                <a:ea typeface="+mn-lt"/>
                <a:cs typeface="+mn-lt"/>
              </a:rPr>
              <a:t> </a:t>
            </a:r>
            <a:r>
              <a:rPr lang="en-GB" sz="2400">
                <a:ea typeface="+mn-lt"/>
                <a:cs typeface="+mn-lt"/>
              </a:rPr>
              <a:t>training review </a:t>
            </a:r>
            <a:endParaRPr lang="en-US" sz="2400">
              <a:ea typeface="+mn-lt"/>
              <a:cs typeface="+mn-lt"/>
            </a:endParaRPr>
          </a:p>
          <a:p>
            <a:pPr>
              <a:spcBef>
                <a:spcPct val="0"/>
              </a:spcBef>
              <a:spcAft>
                <a:spcPct val="75000"/>
              </a:spcAft>
            </a:pPr>
            <a:r>
              <a:rPr lang="en-GB" sz="2400">
                <a:ea typeface="+mn-lt"/>
                <a:cs typeface="+mn-lt"/>
                <a:hlinkClick r:id="rId3"/>
              </a:rPr>
              <a:t>your feedback welcomed</a:t>
            </a:r>
            <a:endParaRPr lang="en-US" sz="2400">
              <a:ea typeface="+mn-lt"/>
              <a:cs typeface="+mn-lt"/>
            </a:endParaRPr>
          </a:p>
        </p:txBody>
      </p:sp>
    </p:spTree>
    <p:extLst>
      <p:ext uri="{BB962C8B-B14F-4D97-AF65-F5344CB8AC3E}">
        <p14:creationId xmlns:p14="http://schemas.microsoft.com/office/powerpoint/2010/main" val="2041424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4E050D9-6F65-43CE-BAAF-9DADD17865F2}"/>
              </a:ext>
            </a:extLst>
          </p:cNvPr>
          <p:cNvSpPr>
            <a:spLocks noGrp="1"/>
          </p:cNvSpPr>
          <p:nvPr>
            <p:ph type="body" sz="quarter" idx="10"/>
          </p:nvPr>
        </p:nvSpPr>
        <p:spPr>
          <a:xfrm>
            <a:off x="363715" y="216099"/>
            <a:ext cx="11313757" cy="569349"/>
          </a:xfrm>
        </p:spPr>
        <p:txBody>
          <a:bodyPr/>
          <a:lstStyle/>
          <a:p>
            <a:r>
              <a:rPr lang="en-GB"/>
              <a:t>Questions and Answers</a:t>
            </a:r>
          </a:p>
        </p:txBody>
      </p:sp>
      <p:pic>
        <p:nvPicPr>
          <p:cNvPr id="6" name="Picture 6" descr="Text, whiteboard&#10;&#10;Description automatically generated">
            <a:extLst>
              <a:ext uri="{FF2B5EF4-FFF2-40B4-BE49-F238E27FC236}">
                <a16:creationId xmlns:a16="http://schemas.microsoft.com/office/drawing/2014/main" id="{02C0677C-7FB5-4755-8184-CE99A7F401CF}"/>
              </a:ext>
            </a:extLst>
          </p:cNvPr>
          <p:cNvPicPr>
            <a:picLocks noGrp="1" noChangeAspect="1"/>
          </p:cNvPicPr>
          <p:nvPr>
            <p:ph idx="1"/>
          </p:nvPr>
        </p:nvPicPr>
        <p:blipFill>
          <a:blip r:embed="rId2"/>
          <a:stretch>
            <a:fillRect/>
          </a:stretch>
        </p:blipFill>
        <p:spPr>
          <a:xfrm>
            <a:off x="2804160" y="1609104"/>
            <a:ext cx="6432868" cy="4265268"/>
          </a:xfrm>
          <a:noFill/>
        </p:spPr>
      </p:pic>
    </p:spTree>
    <p:extLst>
      <p:ext uri="{BB962C8B-B14F-4D97-AF65-F5344CB8AC3E}">
        <p14:creationId xmlns:p14="http://schemas.microsoft.com/office/powerpoint/2010/main" val="2286619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wrap="square" anchor="t">
            <a:normAutofit/>
          </a:bodyPr>
          <a:lstStyle/>
          <a:p>
            <a:r>
              <a:rPr lang="en-GB" b="0"/>
              <a:t/>
            </a:r>
            <a:br>
              <a:rPr lang="en-GB" b="0"/>
            </a:br>
            <a:endParaRPr lang="en-GB" b="0"/>
          </a:p>
        </p:txBody>
      </p:sp>
      <p:sp>
        <p:nvSpPr>
          <p:cNvPr id="5" name="Text Placeholder 4">
            <a:extLst>
              <a:ext uri="{FF2B5EF4-FFF2-40B4-BE49-F238E27FC236}">
                <a16:creationId xmlns:a16="http://schemas.microsoft.com/office/drawing/2014/main" id="{B172B4B5-C1B1-485D-84F6-888AD5840666}"/>
              </a:ext>
            </a:extLst>
          </p:cNvPr>
          <p:cNvSpPr>
            <a:spLocks noGrp="1"/>
          </p:cNvSpPr>
          <p:nvPr>
            <p:ph type="body" idx="1"/>
          </p:nvPr>
        </p:nvSpPr>
        <p:spPr>
          <a:xfrm>
            <a:off x="622092" y="1197834"/>
            <a:ext cx="5386917" cy="639762"/>
          </a:xfrm>
        </p:spPr>
        <p:txBody>
          <a:bodyPr wrap="square" anchor="b">
            <a:normAutofit/>
          </a:bodyPr>
          <a:lstStyle/>
          <a:p>
            <a:r>
              <a:rPr lang="en-GB"/>
              <a:t>Agenda</a:t>
            </a:r>
          </a:p>
        </p:txBody>
      </p:sp>
      <p:sp>
        <p:nvSpPr>
          <p:cNvPr id="4" name="Content Placeholder 3"/>
          <p:cNvSpPr>
            <a:spLocks noGrp="1"/>
          </p:cNvSpPr>
          <p:nvPr>
            <p:ph sz="half" idx="2"/>
          </p:nvPr>
        </p:nvSpPr>
        <p:spPr>
          <a:xfrm>
            <a:off x="609600" y="2174875"/>
            <a:ext cx="5386917" cy="3951288"/>
          </a:xfrm>
        </p:spPr>
        <p:txBody>
          <a:bodyPr wrap="square" anchor="t">
            <a:normAutofit/>
          </a:bodyPr>
          <a:lstStyle/>
          <a:p>
            <a:pPr marL="201930" indent="-201930">
              <a:lnSpc>
                <a:spcPct val="90000"/>
              </a:lnSpc>
            </a:pPr>
            <a:r>
              <a:rPr lang="en-GB" sz="2200" b="1"/>
              <a:t>Welcome</a:t>
            </a:r>
          </a:p>
          <a:p>
            <a:pPr marL="201930" indent="-201930">
              <a:lnSpc>
                <a:spcPct val="90000"/>
              </a:lnSpc>
            </a:pPr>
            <a:r>
              <a:rPr lang="en-GB" sz="2200" b="1"/>
              <a:t>Matters arising/action points</a:t>
            </a:r>
          </a:p>
          <a:p>
            <a:pPr marL="201930" indent="-201930">
              <a:lnSpc>
                <a:spcPct val="90000"/>
              </a:lnSpc>
            </a:pPr>
            <a:r>
              <a:rPr lang="en-GB" sz="2200" b="1"/>
              <a:t>Year-end timetable</a:t>
            </a:r>
          </a:p>
          <a:p>
            <a:pPr marL="201930" indent="-201930">
              <a:lnSpc>
                <a:spcPct val="90000"/>
              </a:lnSpc>
            </a:pPr>
            <a:r>
              <a:rPr lang="en-GB" sz="2200" b="1"/>
              <a:t>CUEF purchases and sales</a:t>
            </a:r>
          </a:p>
          <a:p>
            <a:pPr marL="201930" indent="-201930">
              <a:lnSpc>
                <a:spcPct val="90000"/>
              </a:lnSpc>
            </a:pPr>
            <a:r>
              <a:rPr lang="en-GB" sz="2200" b="1"/>
              <a:t>Concur expenses</a:t>
            </a:r>
          </a:p>
          <a:p>
            <a:pPr marL="201930" indent="-201930">
              <a:lnSpc>
                <a:spcPct val="90000"/>
              </a:lnSpc>
            </a:pPr>
            <a:r>
              <a:rPr lang="en-GB" sz="2200" b="1"/>
              <a:t>Finance Division updates</a:t>
            </a:r>
          </a:p>
          <a:p>
            <a:pPr marL="201930" indent="-201930">
              <a:lnSpc>
                <a:spcPct val="90000"/>
              </a:lnSpc>
            </a:pPr>
            <a:r>
              <a:rPr lang="en-GB" sz="2200" b="1"/>
              <a:t>Questions and answers</a:t>
            </a:r>
          </a:p>
          <a:p>
            <a:pPr marL="201930" indent="-201930">
              <a:lnSpc>
                <a:spcPct val="90000"/>
              </a:lnSpc>
            </a:pPr>
            <a:endParaRPr lang="en-GB" sz="2200" b="1"/>
          </a:p>
        </p:txBody>
      </p:sp>
      <p:pic>
        <p:nvPicPr>
          <p:cNvPr id="6" name="Picture 6" descr="A picture containing text, clipart&#10;&#10;Description automatically generated">
            <a:extLst>
              <a:ext uri="{FF2B5EF4-FFF2-40B4-BE49-F238E27FC236}">
                <a16:creationId xmlns:a16="http://schemas.microsoft.com/office/drawing/2014/main" id="{62C04838-1D4E-003D-A601-E6975011D084}"/>
              </a:ext>
            </a:extLst>
          </p:cNvPr>
          <p:cNvPicPr>
            <a:picLocks noChangeAspect="1"/>
          </p:cNvPicPr>
          <p:nvPr/>
        </p:nvPicPr>
        <p:blipFill>
          <a:blip r:embed="rId2"/>
          <a:stretch>
            <a:fillRect/>
          </a:stretch>
        </p:blipFill>
        <p:spPr>
          <a:xfrm>
            <a:off x="6353472" y="2174875"/>
            <a:ext cx="5068824" cy="3951288"/>
          </a:xfrm>
          <a:prstGeom prst="rect">
            <a:avLst/>
          </a:prstGeom>
          <a:noFill/>
        </p:spPr>
      </p:pic>
      <p:sp>
        <p:nvSpPr>
          <p:cNvPr id="13" name="Slide Number Placeholder 6">
            <a:extLst>
              <a:ext uri="{FF2B5EF4-FFF2-40B4-BE49-F238E27FC236}">
                <a16:creationId xmlns:a16="http://schemas.microsoft.com/office/drawing/2014/main" id="{9DCE49A8-F842-E215-EDCE-E446D6FEE537}"/>
              </a:ext>
            </a:extLst>
          </p:cNvPr>
          <p:cNvSpPr>
            <a:spLocks noGrp="1"/>
          </p:cNvSpPr>
          <p:nvPr>
            <p:ph type="sldNum" sz="quarter" idx="10"/>
          </p:nvPr>
        </p:nvSpPr>
        <p:spPr>
          <a:xfrm>
            <a:off x="10483851" y="6451600"/>
            <a:ext cx="1200149" cy="179388"/>
          </a:xfrm>
        </p:spPr>
        <p:txBody>
          <a:bodyPr/>
          <a:lstStyle/>
          <a:p>
            <a:pPr>
              <a:spcAft>
                <a:spcPts val="600"/>
              </a:spcAft>
            </a:pPr>
            <a:fld id="{06ADC1E3-72DD-4285-A87B-2DFA9C60E3AA}" type="slidenum">
              <a:rPr lang="en-GB" altLang="en-US"/>
              <a:pPr>
                <a:spcAft>
                  <a:spcPts val="600"/>
                </a:spcAft>
              </a:pPr>
              <a:t>3</a:t>
            </a:fld>
            <a:endParaRPr lang="en-GB" altLang="en-US"/>
          </a:p>
        </p:txBody>
      </p:sp>
      <p:sp>
        <p:nvSpPr>
          <p:cNvPr id="3" name="Rectangle 2"/>
          <p:cNvSpPr/>
          <p:nvPr/>
        </p:nvSpPr>
        <p:spPr>
          <a:xfrm>
            <a:off x="5974813" y="3244334"/>
            <a:ext cx="242374" cy="369332"/>
          </a:xfrm>
          <a:prstGeom prst="rect">
            <a:avLst/>
          </a:prstGeom>
        </p:spPr>
        <p:txBody>
          <a:bodyPr wrap="none">
            <a:spAutoFit/>
          </a:bodyPr>
          <a:lstStyle/>
          <a:p>
            <a:pPr>
              <a:spcAft>
                <a:spcPts val="600"/>
              </a:spcAft>
            </a:pPr>
            <a:r>
              <a:rPr lang="en-GB">
                <a:solidFill>
                  <a:srgbClr val="000000"/>
                </a:solidFill>
                <a:latin typeface="Times New Roman" panose="02020603050405020304" pitchFamily="18" charset="0"/>
              </a:rPr>
              <a:t> </a:t>
            </a:r>
            <a:endParaRPr lang="en-GB"/>
          </a:p>
        </p:txBody>
      </p:sp>
    </p:spTree>
    <p:extLst>
      <p:ext uri="{BB962C8B-B14F-4D97-AF65-F5344CB8AC3E}">
        <p14:creationId xmlns:p14="http://schemas.microsoft.com/office/powerpoint/2010/main" val="3166644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DB81F9-F7F8-43B9-B1D0-B630A3C7C076}"/>
              </a:ext>
            </a:extLst>
          </p:cNvPr>
          <p:cNvPicPr>
            <a:picLocks noChangeAspect="1"/>
          </p:cNvPicPr>
          <p:nvPr/>
        </p:nvPicPr>
        <p:blipFill>
          <a:blip r:embed="rId3"/>
          <a:stretch>
            <a:fillRect/>
          </a:stretch>
        </p:blipFill>
        <p:spPr>
          <a:xfrm>
            <a:off x="252919" y="268524"/>
            <a:ext cx="3561844" cy="1151714"/>
          </a:xfrm>
          <a:prstGeom prst="rect">
            <a:avLst/>
          </a:prstGeom>
        </p:spPr>
      </p:pic>
      <p:sp>
        <p:nvSpPr>
          <p:cNvPr id="3074" name="Rectangle 2"/>
          <p:cNvSpPr>
            <a:spLocks noGrp="1" noChangeArrowheads="1"/>
          </p:cNvSpPr>
          <p:nvPr>
            <p:ph type="ctrTitle" idx="4294967295"/>
          </p:nvPr>
        </p:nvSpPr>
        <p:spPr>
          <a:xfrm>
            <a:off x="541173" y="2451645"/>
            <a:ext cx="11107902" cy="523875"/>
          </a:xfrm>
          <a:prstGeom prst="rect">
            <a:avLst/>
          </a:prstGeom>
        </p:spPr>
        <p:txBody>
          <a:bodyPr/>
          <a:lstStyle/>
          <a:p>
            <a:r>
              <a:rPr lang="en-US" altLang="en-US" sz="4800">
                <a:solidFill>
                  <a:schemeClr val="bg1"/>
                </a:solidFill>
              </a:rPr>
              <a:t>Year-end timetable</a:t>
            </a:r>
            <a:endParaRPr lang="en-US"/>
          </a:p>
        </p:txBody>
      </p:sp>
      <p:sp>
        <p:nvSpPr>
          <p:cNvPr id="2" name="Rectangle 2">
            <a:extLst>
              <a:ext uri="{FF2B5EF4-FFF2-40B4-BE49-F238E27FC236}">
                <a16:creationId xmlns:a16="http://schemas.microsoft.com/office/drawing/2014/main" id="{9EA3D053-CF6B-AF31-CF94-A88AA03E1F28}"/>
              </a:ext>
            </a:extLst>
          </p:cNvPr>
          <p:cNvSpPr txBox="1">
            <a:spLocks noChangeArrowheads="1"/>
          </p:cNvSpPr>
          <p:nvPr/>
        </p:nvSpPr>
        <p:spPr bwMode="auto">
          <a:xfrm>
            <a:off x="541173" y="3265526"/>
            <a:ext cx="1110790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mj-cs"/>
              </a:defRPr>
            </a:lvl1pPr>
            <a:lvl2pPr algn="l" rtl="0" eaLnBrk="0" fontAlgn="base" hangingPunct="0">
              <a:spcBef>
                <a:spcPct val="0"/>
              </a:spcBef>
              <a:spcAft>
                <a:spcPct val="0"/>
              </a:spcAft>
              <a:defRPr sz="2600" b="1">
                <a:solidFill>
                  <a:schemeClr val="tx2"/>
                </a:solidFill>
                <a:latin typeface="Arial" charset="0"/>
              </a:defRPr>
            </a:lvl2pPr>
            <a:lvl3pPr algn="l" rtl="0" eaLnBrk="0" fontAlgn="base" hangingPunct="0">
              <a:spcBef>
                <a:spcPct val="0"/>
              </a:spcBef>
              <a:spcAft>
                <a:spcPct val="0"/>
              </a:spcAft>
              <a:defRPr sz="2600" b="1">
                <a:solidFill>
                  <a:schemeClr val="tx2"/>
                </a:solidFill>
                <a:latin typeface="Arial" charset="0"/>
              </a:defRPr>
            </a:lvl3pPr>
            <a:lvl4pPr algn="l" rtl="0" eaLnBrk="0" fontAlgn="base" hangingPunct="0">
              <a:spcBef>
                <a:spcPct val="0"/>
              </a:spcBef>
              <a:spcAft>
                <a:spcPct val="0"/>
              </a:spcAft>
              <a:defRPr sz="2600" b="1">
                <a:solidFill>
                  <a:schemeClr val="tx2"/>
                </a:solidFill>
                <a:latin typeface="Arial" charset="0"/>
              </a:defRPr>
            </a:lvl4pPr>
            <a:lvl5pPr algn="l" rtl="0" eaLnBrk="0" fontAlgn="base" hangingPunct="0">
              <a:spcBef>
                <a:spcPct val="0"/>
              </a:spcBef>
              <a:spcAft>
                <a:spcPct val="0"/>
              </a:spcAft>
              <a:defRPr sz="2600" b="1">
                <a:solidFill>
                  <a:schemeClr val="tx2"/>
                </a:solidFill>
                <a:latin typeface="Arial"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a:lstStyle>
          <a:p>
            <a:r>
              <a:rPr lang="en-US" altLang="en-US" sz="2800" kern="0">
                <a:solidFill>
                  <a:schemeClr val="bg1"/>
                </a:solidFill>
              </a:rPr>
              <a:t>Mike Sinclair</a:t>
            </a:r>
            <a:endParaRPr lang="en-US" sz="1400" kern="0"/>
          </a:p>
        </p:txBody>
      </p:sp>
      <p:pic>
        <p:nvPicPr>
          <p:cNvPr id="4" name="Picture 4" descr="Graphical user interface&#10;&#10;Description automatically generated">
            <a:extLst>
              <a:ext uri="{FF2B5EF4-FFF2-40B4-BE49-F238E27FC236}">
                <a16:creationId xmlns:a16="http://schemas.microsoft.com/office/drawing/2014/main" id="{BB5050A6-C55A-D305-68A3-64B88E2E1A63}"/>
              </a:ext>
            </a:extLst>
          </p:cNvPr>
          <p:cNvPicPr>
            <a:picLocks noChangeAspect="1"/>
          </p:cNvPicPr>
          <p:nvPr/>
        </p:nvPicPr>
        <p:blipFill rotWithShape="1">
          <a:blip r:embed="rId4"/>
          <a:srcRect t="349" r="49772" b="862"/>
          <a:stretch/>
        </p:blipFill>
        <p:spPr>
          <a:xfrm>
            <a:off x="8946630" y="2564071"/>
            <a:ext cx="1865046" cy="1922408"/>
          </a:xfrm>
          <a:prstGeom prst="rect">
            <a:avLst/>
          </a:prstGeom>
        </p:spPr>
      </p:pic>
    </p:spTree>
    <p:extLst>
      <p:ext uri="{BB962C8B-B14F-4D97-AF65-F5344CB8AC3E}">
        <p14:creationId xmlns:p14="http://schemas.microsoft.com/office/powerpoint/2010/main" val="1993151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algn="ctr" eaLnBrk="1" hangingPunct="1"/>
            <a:r>
              <a:rPr lang="en-GB" altLang="en-US" sz="2800">
                <a:latin typeface="Calibri" panose="020F0502020204030204" pitchFamily="34" charset="0"/>
              </a:rPr>
              <a:t>2023 Year End Module Closure</a:t>
            </a:r>
          </a:p>
        </p:txBody>
      </p:sp>
      <p:sp>
        <p:nvSpPr>
          <p:cNvPr id="5" name="TextBox 4"/>
          <p:cNvSpPr txBox="1"/>
          <p:nvPr/>
        </p:nvSpPr>
        <p:spPr>
          <a:xfrm>
            <a:off x="1703513" y="1412777"/>
            <a:ext cx="8292281" cy="2585323"/>
          </a:xfrm>
          <a:prstGeom prst="rect">
            <a:avLst/>
          </a:prstGeom>
          <a:noFill/>
        </p:spPr>
        <p:txBody>
          <a:bodyPr wrap="square" rtlCol="0">
            <a:spAutoFit/>
          </a:bodyPr>
          <a:lstStyle/>
          <a:p>
            <a:pPr lvl="1">
              <a:lnSpc>
                <a:spcPct val="200000"/>
              </a:lnSpc>
            </a:pPr>
            <a:endParaRPr lang="en-GB">
              <a:latin typeface="Calibri" panose="020F0502020204030204" pitchFamily="34" charset="0"/>
            </a:endParaRPr>
          </a:p>
          <a:p>
            <a:pPr marL="742950" lvl="1" indent="-285750">
              <a:lnSpc>
                <a:spcPct val="200000"/>
              </a:lnSpc>
              <a:buFont typeface="Wingdings" panose="05000000000000000000" pitchFamily="2" charset="2"/>
              <a:buChar char="q"/>
            </a:pPr>
            <a:endParaRPr lang="en-GB">
              <a:latin typeface="Calibri" panose="020F0502020204030204" pitchFamily="34" charset="0"/>
            </a:endParaRPr>
          </a:p>
          <a:p>
            <a:pPr marL="742950" lvl="1" indent="-285750">
              <a:lnSpc>
                <a:spcPct val="200000"/>
              </a:lnSpc>
              <a:buFont typeface="Wingdings" panose="05000000000000000000" pitchFamily="2" charset="2"/>
              <a:buChar char="q"/>
            </a:pPr>
            <a:endParaRPr lang="en-GB">
              <a:latin typeface="Calibri" panose="020F0502020204030204" pitchFamily="34" charset="0"/>
            </a:endParaRPr>
          </a:p>
          <a:p>
            <a:pPr marL="742950" lvl="1" indent="-285750">
              <a:buFont typeface="Wingdings" panose="05000000000000000000" pitchFamily="2" charset="2"/>
              <a:buChar char="q"/>
            </a:pPr>
            <a:endParaRPr lang="en-GB">
              <a:latin typeface="Calibri" panose="020F0502020204030204" pitchFamily="34" charset="0"/>
            </a:endParaRPr>
          </a:p>
          <a:p>
            <a:pPr marL="742950" lvl="1" indent="-285750">
              <a:buFont typeface="Wingdings" panose="05000000000000000000" pitchFamily="2" charset="2"/>
              <a:buChar char="q"/>
            </a:pPr>
            <a:endParaRPr lang="en-GB">
              <a:latin typeface="Calibri" panose="020F0502020204030204" pitchFamily="34" charset="0"/>
            </a:endParaRPr>
          </a:p>
          <a:p>
            <a:pPr marL="742950" lvl="1" indent="-285750">
              <a:buFont typeface="Wingdings" panose="05000000000000000000" pitchFamily="2" charset="2"/>
              <a:buChar char="q"/>
            </a:pPr>
            <a:endParaRPr lang="en-GB">
              <a:latin typeface="Calibri" panose="020F050202020403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913852289"/>
              </p:ext>
            </p:extLst>
          </p:nvPr>
        </p:nvGraphicFramePr>
        <p:xfrm>
          <a:off x="2207569" y="1398075"/>
          <a:ext cx="7788225" cy="4450080"/>
        </p:xfrm>
        <a:graphic>
          <a:graphicData uri="http://schemas.openxmlformats.org/drawingml/2006/table">
            <a:tbl>
              <a:tblPr firstRow="1" bandRow="1">
                <a:tableStyleId>{5C22544A-7EE6-4342-B048-85BDC9FD1C3A}</a:tableStyleId>
              </a:tblPr>
              <a:tblGrid>
                <a:gridCol w="4752528">
                  <a:extLst>
                    <a:ext uri="{9D8B030D-6E8A-4147-A177-3AD203B41FA5}">
                      <a16:colId xmlns:a16="http://schemas.microsoft.com/office/drawing/2014/main" val="4045566326"/>
                    </a:ext>
                  </a:extLst>
                </a:gridCol>
                <a:gridCol w="1557611">
                  <a:extLst>
                    <a:ext uri="{9D8B030D-6E8A-4147-A177-3AD203B41FA5}">
                      <a16:colId xmlns:a16="http://schemas.microsoft.com/office/drawing/2014/main" val="2997593922"/>
                    </a:ext>
                  </a:extLst>
                </a:gridCol>
                <a:gridCol w="1478086">
                  <a:extLst>
                    <a:ext uri="{9D8B030D-6E8A-4147-A177-3AD203B41FA5}">
                      <a16:colId xmlns:a16="http://schemas.microsoft.com/office/drawing/2014/main" val="3285500472"/>
                    </a:ext>
                  </a:extLst>
                </a:gridCol>
              </a:tblGrid>
              <a:tr h="370840">
                <a:tc>
                  <a:txBody>
                    <a:bodyPr/>
                    <a:lstStyle/>
                    <a:p>
                      <a:endParaRPr lang="en-GB"/>
                    </a:p>
                  </a:txBody>
                  <a:tcPr/>
                </a:tc>
                <a:tc>
                  <a:txBody>
                    <a:bodyPr/>
                    <a:lstStyle/>
                    <a:p>
                      <a:pPr algn="ctr"/>
                      <a:r>
                        <a:rPr lang="en-GB"/>
                        <a:t>FY2023</a:t>
                      </a:r>
                    </a:p>
                  </a:txBody>
                  <a:tcPr/>
                </a:tc>
                <a:tc>
                  <a:txBody>
                    <a:bodyPr/>
                    <a:lstStyle/>
                    <a:p>
                      <a:pPr algn="ctr"/>
                      <a:r>
                        <a:rPr lang="en-GB"/>
                        <a:t>FY2022</a:t>
                      </a:r>
                    </a:p>
                  </a:txBody>
                  <a:tcPr/>
                </a:tc>
                <a:extLst>
                  <a:ext uri="{0D108BD9-81ED-4DB2-BD59-A6C34878D82A}">
                    <a16:rowId xmlns:a16="http://schemas.microsoft.com/office/drawing/2014/main" val="2651992294"/>
                  </a:ext>
                </a:extLst>
              </a:tr>
              <a:tr h="370840">
                <a:tc>
                  <a:txBody>
                    <a:bodyPr/>
                    <a:lstStyle/>
                    <a:p>
                      <a:r>
                        <a:rPr lang="en-GB"/>
                        <a:t>Year End</a:t>
                      </a:r>
                    </a:p>
                  </a:txBody>
                  <a:tcPr/>
                </a:tc>
                <a:tc>
                  <a:txBody>
                    <a:bodyPr/>
                    <a:lstStyle/>
                    <a:p>
                      <a:pPr algn="r"/>
                      <a:r>
                        <a:rPr lang="en-GB"/>
                        <a:t>Mon 31 Jul</a:t>
                      </a:r>
                    </a:p>
                  </a:txBody>
                  <a:tcPr/>
                </a:tc>
                <a:tc>
                  <a:txBody>
                    <a:bodyPr/>
                    <a:lstStyle/>
                    <a:p>
                      <a:pPr algn="r"/>
                      <a:r>
                        <a:rPr lang="en-GB"/>
                        <a:t>Sun 31 Jul</a:t>
                      </a:r>
                    </a:p>
                  </a:txBody>
                  <a:tcPr/>
                </a:tc>
                <a:extLst>
                  <a:ext uri="{0D108BD9-81ED-4DB2-BD59-A6C34878D82A}">
                    <a16:rowId xmlns:a16="http://schemas.microsoft.com/office/drawing/2014/main" val="3880600672"/>
                  </a:ext>
                </a:extLst>
              </a:tr>
              <a:tr h="370840">
                <a:tc>
                  <a:txBody>
                    <a:bodyPr/>
                    <a:lstStyle/>
                    <a:p>
                      <a:r>
                        <a:rPr lang="en-GB"/>
                        <a:t>Shared Services submission</a:t>
                      </a:r>
                      <a:r>
                        <a:rPr lang="en-GB" baseline="0"/>
                        <a:t> deadline</a:t>
                      </a:r>
                      <a:endParaRPr lang="en-GB"/>
                    </a:p>
                  </a:txBody>
                  <a:tcPr/>
                </a:tc>
                <a:tc>
                  <a:txBody>
                    <a:bodyPr/>
                    <a:lstStyle/>
                    <a:p>
                      <a:pPr algn="r"/>
                      <a:r>
                        <a:rPr lang="en-GB"/>
                        <a:t>Tue 8 Aug</a:t>
                      </a:r>
                    </a:p>
                  </a:txBody>
                  <a:tcPr/>
                </a:tc>
                <a:tc>
                  <a:txBody>
                    <a:bodyPr/>
                    <a:lstStyle/>
                    <a:p>
                      <a:pPr algn="r"/>
                      <a:r>
                        <a:rPr lang="en-GB"/>
                        <a:t>Mon 8 Aug</a:t>
                      </a:r>
                    </a:p>
                  </a:txBody>
                  <a:tcPr/>
                </a:tc>
                <a:extLst>
                  <a:ext uri="{0D108BD9-81ED-4DB2-BD59-A6C34878D82A}">
                    <a16:rowId xmlns:a16="http://schemas.microsoft.com/office/drawing/2014/main" val="3560326970"/>
                  </a:ext>
                </a:extLst>
              </a:tr>
              <a:tr h="370840">
                <a:tc>
                  <a:txBody>
                    <a:bodyPr/>
                    <a:lstStyle/>
                    <a:p>
                      <a:r>
                        <a:rPr lang="en-GB"/>
                        <a:t>Fixed Asset Returns due</a:t>
                      </a:r>
                    </a:p>
                  </a:txBody>
                  <a:tcPr/>
                </a:tc>
                <a:tc>
                  <a:txBody>
                    <a:bodyPr/>
                    <a:lstStyle/>
                    <a:p>
                      <a:pPr algn="r"/>
                      <a:r>
                        <a:rPr lang="en-GB"/>
                        <a:t>Thu 10 Aug</a:t>
                      </a:r>
                    </a:p>
                  </a:txBody>
                  <a:tcPr/>
                </a:tc>
                <a:tc>
                  <a:txBody>
                    <a:bodyPr/>
                    <a:lstStyle/>
                    <a:p>
                      <a:pPr algn="r"/>
                      <a:r>
                        <a:rPr lang="en-GB"/>
                        <a:t>Wed 10 Aug</a:t>
                      </a:r>
                    </a:p>
                  </a:txBody>
                  <a:tcPr/>
                </a:tc>
                <a:extLst>
                  <a:ext uri="{0D108BD9-81ED-4DB2-BD59-A6C34878D82A}">
                    <a16:rowId xmlns:a16="http://schemas.microsoft.com/office/drawing/2014/main" val="409238777"/>
                  </a:ext>
                </a:extLst>
              </a:tr>
              <a:tr h="370840">
                <a:tc>
                  <a:txBody>
                    <a:bodyPr/>
                    <a:lstStyle/>
                    <a:p>
                      <a:r>
                        <a:rPr lang="en-GB"/>
                        <a:t>Close Internal Trading – Raising (AR)</a:t>
                      </a:r>
                    </a:p>
                  </a:txBody>
                  <a:tcPr/>
                </a:tc>
                <a:tc>
                  <a:txBody>
                    <a:bodyPr/>
                    <a:lstStyle/>
                    <a:p>
                      <a:pPr algn="r"/>
                      <a:r>
                        <a:rPr lang="en-GB"/>
                        <a:t>Thu 10 Aug</a:t>
                      </a:r>
                    </a:p>
                  </a:txBody>
                  <a:tcPr/>
                </a:tc>
                <a:tc>
                  <a:txBody>
                    <a:bodyPr/>
                    <a:lstStyle/>
                    <a:p>
                      <a:pPr algn="r"/>
                      <a:r>
                        <a:rPr lang="en-GB"/>
                        <a:t>Wed 10 Aug</a:t>
                      </a:r>
                    </a:p>
                  </a:txBody>
                  <a:tcPr/>
                </a:tc>
                <a:extLst>
                  <a:ext uri="{0D108BD9-81ED-4DB2-BD59-A6C34878D82A}">
                    <a16:rowId xmlns:a16="http://schemas.microsoft.com/office/drawing/2014/main" val="2078022214"/>
                  </a:ext>
                </a:extLst>
              </a:tr>
              <a:tr h="370840">
                <a:tc>
                  <a:txBody>
                    <a:bodyPr/>
                    <a:lstStyle/>
                    <a:p>
                      <a:r>
                        <a:rPr lang="en-GB"/>
                        <a:t>Close Internal Trading – Processing (AP)</a:t>
                      </a:r>
                    </a:p>
                  </a:txBody>
                  <a:tcPr/>
                </a:tc>
                <a:tc>
                  <a:txBody>
                    <a:bodyPr/>
                    <a:lstStyle/>
                    <a:p>
                      <a:pPr algn="r"/>
                      <a:r>
                        <a:rPr lang="en-GB"/>
                        <a:t>Tue 15 Aug</a:t>
                      </a:r>
                    </a:p>
                  </a:txBody>
                  <a:tcPr/>
                </a:tc>
                <a:tc>
                  <a:txBody>
                    <a:bodyPr/>
                    <a:lstStyle/>
                    <a:p>
                      <a:pPr algn="r"/>
                      <a:r>
                        <a:rPr lang="en-GB"/>
                        <a:t>Mon 15 Aug</a:t>
                      </a:r>
                    </a:p>
                  </a:txBody>
                  <a:tcPr/>
                </a:tc>
                <a:extLst>
                  <a:ext uri="{0D108BD9-81ED-4DB2-BD59-A6C34878D82A}">
                    <a16:rowId xmlns:a16="http://schemas.microsoft.com/office/drawing/2014/main" val="955982359"/>
                  </a:ext>
                </a:extLst>
              </a:tr>
              <a:tr h="370840">
                <a:tc>
                  <a:txBody>
                    <a:bodyPr/>
                    <a:lstStyle/>
                    <a:p>
                      <a:r>
                        <a:rPr lang="en-GB"/>
                        <a:t>Close AR and AP</a:t>
                      </a:r>
                    </a:p>
                  </a:txBody>
                  <a:tcPr/>
                </a:tc>
                <a:tc>
                  <a:txBody>
                    <a:bodyPr/>
                    <a:lstStyle/>
                    <a:p>
                      <a:pPr algn="r"/>
                      <a:r>
                        <a:rPr lang="en-GB"/>
                        <a:t>Tue 15 Aug</a:t>
                      </a:r>
                    </a:p>
                  </a:txBody>
                  <a:tcPr/>
                </a:tc>
                <a:tc>
                  <a:txBody>
                    <a:bodyPr/>
                    <a:lstStyle/>
                    <a:p>
                      <a:pPr algn="r"/>
                      <a:r>
                        <a:rPr lang="en-GB"/>
                        <a:t>Mon 15 Aug</a:t>
                      </a:r>
                    </a:p>
                  </a:txBody>
                  <a:tcPr/>
                </a:tc>
                <a:extLst>
                  <a:ext uri="{0D108BD9-81ED-4DB2-BD59-A6C34878D82A}">
                    <a16:rowId xmlns:a16="http://schemas.microsoft.com/office/drawing/2014/main" val="2512839434"/>
                  </a:ext>
                </a:extLst>
              </a:tr>
              <a:tr h="370840">
                <a:tc>
                  <a:txBody>
                    <a:bodyPr/>
                    <a:lstStyle/>
                    <a:p>
                      <a:r>
                        <a:rPr lang="en-GB"/>
                        <a:t>Close</a:t>
                      </a:r>
                      <a:r>
                        <a:rPr lang="en-GB" baseline="0"/>
                        <a:t> Grants</a:t>
                      </a:r>
                      <a:endParaRPr lang="en-GB"/>
                    </a:p>
                  </a:txBody>
                  <a:tcPr/>
                </a:tc>
                <a:tc>
                  <a:txBody>
                    <a:bodyPr/>
                    <a:lstStyle/>
                    <a:p>
                      <a:pPr algn="r"/>
                      <a:r>
                        <a:rPr lang="en-GB"/>
                        <a:t>Thu 17 Aug</a:t>
                      </a:r>
                    </a:p>
                  </a:txBody>
                  <a:tcPr/>
                </a:tc>
                <a:tc>
                  <a:txBody>
                    <a:bodyPr/>
                    <a:lstStyle/>
                    <a:p>
                      <a:pPr algn="r"/>
                      <a:r>
                        <a:rPr lang="en-GB"/>
                        <a:t>Wed 17 Aug</a:t>
                      </a:r>
                    </a:p>
                  </a:txBody>
                  <a:tcPr/>
                </a:tc>
                <a:extLst>
                  <a:ext uri="{0D108BD9-81ED-4DB2-BD59-A6C34878D82A}">
                    <a16:rowId xmlns:a16="http://schemas.microsoft.com/office/drawing/2014/main" val="2922668249"/>
                  </a:ext>
                </a:extLst>
              </a:tr>
              <a:tr h="370840">
                <a:tc>
                  <a:txBody>
                    <a:bodyPr/>
                    <a:lstStyle/>
                    <a:p>
                      <a:r>
                        <a:rPr lang="en-GB"/>
                        <a:t>GL</a:t>
                      </a:r>
                      <a:r>
                        <a:rPr lang="en-GB" baseline="0"/>
                        <a:t> Closure for Departments</a:t>
                      </a:r>
                      <a:endParaRPr lang="en-GB"/>
                    </a:p>
                  </a:txBody>
                  <a:tcPr/>
                </a:tc>
                <a:tc>
                  <a:txBody>
                    <a:bodyPr/>
                    <a:lstStyle/>
                    <a:p>
                      <a:pPr algn="r"/>
                      <a:r>
                        <a:rPr lang="en-GB"/>
                        <a:t>Wed 30 Aug</a:t>
                      </a:r>
                    </a:p>
                  </a:txBody>
                  <a:tcPr/>
                </a:tc>
                <a:tc>
                  <a:txBody>
                    <a:bodyPr/>
                    <a:lstStyle/>
                    <a:p>
                      <a:pPr algn="r"/>
                      <a:r>
                        <a:rPr lang="en-GB"/>
                        <a:t>Tue 30 Aug</a:t>
                      </a:r>
                    </a:p>
                  </a:txBody>
                  <a:tcPr/>
                </a:tc>
                <a:extLst>
                  <a:ext uri="{0D108BD9-81ED-4DB2-BD59-A6C34878D82A}">
                    <a16:rowId xmlns:a16="http://schemas.microsoft.com/office/drawing/2014/main" val="2924288472"/>
                  </a:ext>
                </a:extLst>
              </a:tr>
              <a:tr h="370840">
                <a:tc>
                  <a:txBody>
                    <a:bodyPr/>
                    <a:lstStyle/>
                    <a:p>
                      <a:r>
                        <a:rPr lang="en-GB"/>
                        <a:t>GL Closure for Finance Division</a:t>
                      </a:r>
                    </a:p>
                  </a:txBody>
                  <a:tcPr/>
                </a:tc>
                <a:tc>
                  <a:txBody>
                    <a:bodyPr/>
                    <a:lstStyle/>
                    <a:p>
                      <a:pPr algn="r"/>
                      <a:r>
                        <a:rPr lang="en-GB"/>
                        <a:t>Mon 4 Sep</a:t>
                      </a:r>
                    </a:p>
                  </a:txBody>
                  <a:tcPr/>
                </a:tc>
                <a:tc>
                  <a:txBody>
                    <a:bodyPr/>
                    <a:lstStyle/>
                    <a:p>
                      <a:pPr algn="r"/>
                      <a:r>
                        <a:rPr lang="en-GB"/>
                        <a:t>Fri 2 Sep</a:t>
                      </a:r>
                    </a:p>
                  </a:txBody>
                  <a:tcPr/>
                </a:tc>
                <a:extLst>
                  <a:ext uri="{0D108BD9-81ED-4DB2-BD59-A6C34878D82A}">
                    <a16:rowId xmlns:a16="http://schemas.microsoft.com/office/drawing/2014/main" val="2681055917"/>
                  </a:ext>
                </a:extLst>
              </a:tr>
              <a:tr h="370840">
                <a:tc>
                  <a:txBody>
                    <a:bodyPr/>
                    <a:lstStyle/>
                    <a:p>
                      <a:r>
                        <a:rPr lang="en-GB"/>
                        <a:t>Audit</a:t>
                      </a:r>
                      <a:r>
                        <a:rPr lang="en-GB" baseline="0"/>
                        <a:t> start date</a:t>
                      </a:r>
                      <a:endParaRPr lang="en-GB"/>
                    </a:p>
                  </a:txBody>
                  <a:tcPr/>
                </a:tc>
                <a:tc>
                  <a:txBody>
                    <a:bodyPr/>
                    <a:lstStyle/>
                    <a:p>
                      <a:pPr algn="r"/>
                      <a:r>
                        <a:rPr lang="en-GB"/>
                        <a:t>Mon 11 Sep*</a:t>
                      </a:r>
                    </a:p>
                  </a:txBody>
                  <a:tcPr/>
                </a:tc>
                <a:tc>
                  <a:txBody>
                    <a:bodyPr/>
                    <a:lstStyle/>
                    <a:p>
                      <a:pPr algn="r"/>
                      <a:r>
                        <a:rPr lang="en-GB"/>
                        <a:t>Mon 12 Sep</a:t>
                      </a:r>
                    </a:p>
                  </a:txBody>
                  <a:tcPr/>
                </a:tc>
                <a:extLst>
                  <a:ext uri="{0D108BD9-81ED-4DB2-BD59-A6C34878D82A}">
                    <a16:rowId xmlns:a16="http://schemas.microsoft.com/office/drawing/2014/main" val="3549523815"/>
                  </a:ext>
                </a:extLst>
              </a:tr>
              <a:tr h="370840">
                <a:tc>
                  <a:txBody>
                    <a:bodyPr/>
                    <a:lstStyle/>
                    <a:p>
                      <a:r>
                        <a:rPr lang="en-GB"/>
                        <a:t>Year-end</a:t>
                      </a:r>
                      <a:r>
                        <a:rPr lang="en-GB" baseline="0"/>
                        <a:t> certificates due</a:t>
                      </a:r>
                      <a:endParaRPr lang="en-GB"/>
                    </a:p>
                  </a:txBody>
                  <a:tcPr/>
                </a:tc>
                <a:tc>
                  <a:txBody>
                    <a:bodyPr/>
                    <a:lstStyle/>
                    <a:p>
                      <a:pPr algn="r"/>
                      <a:r>
                        <a:rPr lang="en-GB"/>
                        <a:t>Fri 22 Sep</a:t>
                      </a:r>
                    </a:p>
                  </a:txBody>
                  <a:tcPr/>
                </a:tc>
                <a:tc>
                  <a:txBody>
                    <a:bodyPr/>
                    <a:lstStyle/>
                    <a:p>
                      <a:pPr algn="r"/>
                      <a:r>
                        <a:rPr lang="en-GB"/>
                        <a:t>Fri 23 Sep</a:t>
                      </a:r>
                    </a:p>
                  </a:txBody>
                  <a:tcPr/>
                </a:tc>
                <a:extLst>
                  <a:ext uri="{0D108BD9-81ED-4DB2-BD59-A6C34878D82A}">
                    <a16:rowId xmlns:a16="http://schemas.microsoft.com/office/drawing/2014/main" val="2592978374"/>
                  </a:ext>
                </a:extLst>
              </a:tr>
            </a:tbl>
          </a:graphicData>
        </a:graphic>
      </p:graphicFrame>
      <p:sp>
        <p:nvSpPr>
          <p:cNvPr id="3" name="TextBox 2"/>
          <p:cNvSpPr txBox="1"/>
          <p:nvPr/>
        </p:nvSpPr>
        <p:spPr>
          <a:xfrm>
            <a:off x="2163646" y="5805265"/>
            <a:ext cx="7920880" cy="461665"/>
          </a:xfrm>
          <a:prstGeom prst="rect">
            <a:avLst/>
          </a:prstGeom>
          <a:noFill/>
        </p:spPr>
        <p:txBody>
          <a:bodyPr wrap="square" rtlCol="0">
            <a:spAutoFit/>
          </a:bodyPr>
          <a:lstStyle/>
          <a:p>
            <a:r>
              <a:rPr lang="en-GB" sz="1200"/>
              <a:t>NB – same number of working days as in previous year</a:t>
            </a:r>
          </a:p>
          <a:p>
            <a:r>
              <a:rPr lang="en-GB" sz="1200"/>
              <a:t>* - TBC</a:t>
            </a:r>
          </a:p>
        </p:txBody>
      </p:sp>
    </p:spTree>
    <p:extLst>
      <p:ext uri="{BB962C8B-B14F-4D97-AF65-F5344CB8AC3E}">
        <p14:creationId xmlns:p14="http://schemas.microsoft.com/office/powerpoint/2010/main" val="3172377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DB81F9-F7F8-43B9-B1D0-B630A3C7C076}"/>
              </a:ext>
            </a:extLst>
          </p:cNvPr>
          <p:cNvPicPr>
            <a:picLocks noChangeAspect="1"/>
          </p:cNvPicPr>
          <p:nvPr/>
        </p:nvPicPr>
        <p:blipFill>
          <a:blip r:embed="rId3"/>
          <a:stretch>
            <a:fillRect/>
          </a:stretch>
        </p:blipFill>
        <p:spPr>
          <a:xfrm>
            <a:off x="252919" y="268524"/>
            <a:ext cx="3561844" cy="1151714"/>
          </a:xfrm>
          <a:prstGeom prst="rect">
            <a:avLst/>
          </a:prstGeom>
        </p:spPr>
      </p:pic>
      <p:sp>
        <p:nvSpPr>
          <p:cNvPr id="3074" name="Rectangle 2"/>
          <p:cNvSpPr>
            <a:spLocks noGrp="1" noChangeArrowheads="1"/>
          </p:cNvSpPr>
          <p:nvPr>
            <p:ph type="ctrTitle" idx="4294967295"/>
          </p:nvPr>
        </p:nvSpPr>
        <p:spPr>
          <a:xfrm>
            <a:off x="541173" y="2451645"/>
            <a:ext cx="11107902" cy="523875"/>
          </a:xfrm>
          <a:prstGeom prst="rect">
            <a:avLst/>
          </a:prstGeom>
        </p:spPr>
        <p:txBody>
          <a:bodyPr/>
          <a:lstStyle/>
          <a:p>
            <a:r>
              <a:rPr lang="en-US" altLang="en-US" sz="4800">
                <a:solidFill>
                  <a:schemeClr val="bg1"/>
                </a:solidFill>
              </a:rPr>
              <a:t>CUEF purchases and sales</a:t>
            </a:r>
            <a:endParaRPr lang="en-US"/>
          </a:p>
        </p:txBody>
      </p:sp>
      <p:sp>
        <p:nvSpPr>
          <p:cNvPr id="2" name="Rectangle 2">
            <a:extLst>
              <a:ext uri="{FF2B5EF4-FFF2-40B4-BE49-F238E27FC236}">
                <a16:creationId xmlns:a16="http://schemas.microsoft.com/office/drawing/2014/main" id="{ED99BCFC-7119-7E66-2C46-C58B11E9CE2E}"/>
              </a:ext>
            </a:extLst>
          </p:cNvPr>
          <p:cNvSpPr txBox="1">
            <a:spLocks noChangeArrowheads="1"/>
          </p:cNvSpPr>
          <p:nvPr/>
        </p:nvSpPr>
        <p:spPr bwMode="auto">
          <a:xfrm>
            <a:off x="541173" y="3265526"/>
            <a:ext cx="1110790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mj-cs"/>
              </a:defRPr>
            </a:lvl1pPr>
            <a:lvl2pPr algn="l" rtl="0" eaLnBrk="0" fontAlgn="base" hangingPunct="0">
              <a:spcBef>
                <a:spcPct val="0"/>
              </a:spcBef>
              <a:spcAft>
                <a:spcPct val="0"/>
              </a:spcAft>
              <a:defRPr sz="2600" b="1">
                <a:solidFill>
                  <a:schemeClr val="tx2"/>
                </a:solidFill>
                <a:latin typeface="Arial" charset="0"/>
              </a:defRPr>
            </a:lvl2pPr>
            <a:lvl3pPr algn="l" rtl="0" eaLnBrk="0" fontAlgn="base" hangingPunct="0">
              <a:spcBef>
                <a:spcPct val="0"/>
              </a:spcBef>
              <a:spcAft>
                <a:spcPct val="0"/>
              </a:spcAft>
              <a:defRPr sz="2600" b="1">
                <a:solidFill>
                  <a:schemeClr val="tx2"/>
                </a:solidFill>
                <a:latin typeface="Arial" charset="0"/>
              </a:defRPr>
            </a:lvl3pPr>
            <a:lvl4pPr algn="l" rtl="0" eaLnBrk="0" fontAlgn="base" hangingPunct="0">
              <a:spcBef>
                <a:spcPct val="0"/>
              </a:spcBef>
              <a:spcAft>
                <a:spcPct val="0"/>
              </a:spcAft>
              <a:defRPr sz="2600" b="1">
                <a:solidFill>
                  <a:schemeClr val="tx2"/>
                </a:solidFill>
                <a:latin typeface="Arial" charset="0"/>
              </a:defRPr>
            </a:lvl4pPr>
            <a:lvl5pPr algn="l" rtl="0" eaLnBrk="0" fontAlgn="base" hangingPunct="0">
              <a:spcBef>
                <a:spcPct val="0"/>
              </a:spcBef>
              <a:spcAft>
                <a:spcPct val="0"/>
              </a:spcAft>
              <a:defRPr sz="2600" b="1">
                <a:solidFill>
                  <a:schemeClr val="tx2"/>
                </a:solidFill>
                <a:latin typeface="Arial"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a:lstStyle>
          <a:p>
            <a:r>
              <a:rPr lang="en-US" altLang="en-US" sz="2800" kern="0">
                <a:solidFill>
                  <a:schemeClr val="bg1"/>
                </a:solidFill>
              </a:rPr>
              <a:t>Dave Sizer</a:t>
            </a:r>
            <a:endParaRPr lang="en-US" sz="1400" kern="0"/>
          </a:p>
        </p:txBody>
      </p:sp>
      <p:pic>
        <p:nvPicPr>
          <p:cNvPr id="4" name="Picture 4" descr="A picture containing graphical user interface&#10;&#10;Description automatically generated">
            <a:extLst>
              <a:ext uri="{FF2B5EF4-FFF2-40B4-BE49-F238E27FC236}">
                <a16:creationId xmlns:a16="http://schemas.microsoft.com/office/drawing/2014/main" id="{B5C4C629-AE4E-1505-F841-8E9E5A0B144F}"/>
              </a:ext>
            </a:extLst>
          </p:cNvPr>
          <p:cNvPicPr>
            <a:picLocks noChangeAspect="1"/>
          </p:cNvPicPr>
          <p:nvPr/>
        </p:nvPicPr>
        <p:blipFill>
          <a:blip r:embed="rId4"/>
          <a:stretch>
            <a:fillRect/>
          </a:stretch>
        </p:blipFill>
        <p:spPr>
          <a:xfrm>
            <a:off x="8347023" y="3260511"/>
            <a:ext cx="3667593" cy="2085831"/>
          </a:xfrm>
          <a:prstGeom prst="rect">
            <a:avLst/>
          </a:prstGeom>
        </p:spPr>
      </p:pic>
    </p:spTree>
    <p:extLst>
      <p:ext uri="{BB962C8B-B14F-4D97-AF65-F5344CB8AC3E}">
        <p14:creationId xmlns:p14="http://schemas.microsoft.com/office/powerpoint/2010/main" val="2382384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30C3E15-845D-8747-9CCE-6AF3CB841B11}"/>
              </a:ext>
            </a:extLst>
          </p:cNvPr>
          <p:cNvSpPr>
            <a:spLocks noGrp="1"/>
          </p:cNvSpPr>
          <p:nvPr>
            <p:ph idx="1"/>
          </p:nvPr>
        </p:nvSpPr>
        <p:spPr>
          <a:xfrm>
            <a:off x="363894" y="1134895"/>
            <a:ext cx="11313757" cy="4588210"/>
          </a:xfrm>
        </p:spPr>
        <p:txBody>
          <a:bodyPr>
            <a:normAutofit fontScale="85000" lnSpcReduction="20000"/>
          </a:bodyPr>
          <a:lstStyle/>
          <a:p>
            <a:endParaRPr lang="en-US"/>
          </a:p>
          <a:p>
            <a:pPr marL="457200" indent="-457200">
              <a:buAutoNum type="arabicPeriod"/>
            </a:pPr>
            <a:r>
              <a:rPr lang="en-US"/>
              <a:t>Current process – example December 2022</a:t>
            </a:r>
            <a:endParaRPr lang="en-US">
              <a:cs typeface="Arial"/>
            </a:endParaRPr>
          </a:p>
          <a:p>
            <a:pPr marL="1143000" lvl="1" indent="-457200">
              <a:buAutoNum type="arabicPeriod"/>
            </a:pPr>
            <a:r>
              <a:rPr lang="en-US"/>
              <a:t>Request made to Treasury by 13</a:t>
            </a:r>
            <a:r>
              <a:rPr lang="en-US" baseline="30000"/>
              <a:t>th</a:t>
            </a:r>
            <a:r>
              <a:rPr lang="en-US"/>
              <a:t> December 2022 to transact		</a:t>
            </a:r>
            <a:endParaRPr lang="en-US">
              <a:cs typeface="Arial"/>
            </a:endParaRPr>
          </a:p>
          <a:p>
            <a:pPr marL="1143000" lvl="1" indent="-457200">
              <a:buAutoNum type="arabicPeriod"/>
            </a:pPr>
            <a:r>
              <a:rPr lang="en-US"/>
              <a:t>CUEF revalued late March 2023 and purchase / sale transactions input in CUFS March-23</a:t>
            </a:r>
            <a:endParaRPr lang="en-US">
              <a:cs typeface="Arial"/>
            </a:endParaRPr>
          </a:p>
          <a:p>
            <a:pPr marL="1143000" lvl="1" indent="-457200">
              <a:buAutoNum type="arabicPeriod"/>
            </a:pPr>
            <a:endParaRPr lang="en-US"/>
          </a:p>
          <a:p>
            <a:pPr marL="457200" indent="-457200">
              <a:buAutoNum type="arabicPeriod"/>
            </a:pPr>
            <a:r>
              <a:rPr lang="en-US"/>
              <a:t>Proposal – example December 2022</a:t>
            </a:r>
            <a:endParaRPr lang="en-US">
              <a:cs typeface="Arial"/>
            </a:endParaRPr>
          </a:p>
          <a:p>
            <a:pPr marL="1143000" lvl="1" indent="-457200">
              <a:buAutoNum type="arabicPeriod"/>
            </a:pPr>
            <a:r>
              <a:rPr lang="en-US"/>
              <a:t>Request to Treasury by 13</a:t>
            </a:r>
            <a:r>
              <a:rPr lang="en-US" baseline="30000"/>
              <a:t>th</a:t>
            </a:r>
            <a:r>
              <a:rPr lang="en-US"/>
              <a:t> December 2022</a:t>
            </a:r>
            <a:endParaRPr lang="en-US">
              <a:cs typeface="Arial"/>
            </a:endParaRPr>
          </a:p>
          <a:p>
            <a:pPr marL="1143000" lvl="1" indent="-457200">
              <a:buAutoNum type="arabicPeriod"/>
            </a:pPr>
            <a:r>
              <a:rPr lang="en-US"/>
              <a:t>Entry input in January 2023 in CUFS for purchase / sale using September 2022 value</a:t>
            </a:r>
            <a:endParaRPr lang="en-US">
              <a:cs typeface="Arial"/>
            </a:endParaRPr>
          </a:p>
          <a:p>
            <a:pPr marL="1143000" lvl="1" indent="-457200">
              <a:buAutoNum type="arabicPeriod"/>
            </a:pPr>
            <a:r>
              <a:rPr lang="en-US"/>
              <a:t>CUEF revalued late March 2023 and actual purchase / sale entries input in CUFS March-23 reversing out January entry</a:t>
            </a:r>
            <a:endParaRPr lang="en-US">
              <a:cs typeface="Arial"/>
            </a:endParaRPr>
          </a:p>
          <a:p>
            <a:pPr marL="457200" indent="-457200">
              <a:buAutoNum type="arabicPeriod"/>
            </a:pPr>
            <a:r>
              <a:rPr lang="en-US"/>
              <a:t>Reasoning</a:t>
            </a:r>
            <a:endParaRPr lang="en-US">
              <a:cs typeface="Arial"/>
            </a:endParaRPr>
          </a:p>
          <a:p>
            <a:pPr marL="1143000" lvl="1" indent="-457200">
              <a:buAutoNum type="arabicPeriod"/>
            </a:pPr>
            <a:r>
              <a:rPr lang="en-US"/>
              <a:t>More accurate/timely reflection in departmental accounts</a:t>
            </a:r>
            <a:endParaRPr lang="en-US">
              <a:cs typeface="Arial"/>
            </a:endParaRPr>
          </a:p>
          <a:p>
            <a:pPr marL="1143000" lvl="1" indent="-457200">
              <a:buAutoNum type="arabicPeriod"/>
            </a:pPr>
            <a:r>
              <a:rPr lang="en-US"/>
              <a:t>Avoid duplication of requests in consecutive quarters</a:t>
            </a:r>
            <a:endParaRPr lang="en-US">
              <a:cs typeface="Arial"/>
            </a:endParaRPr>
          </a:p>
          <a:p>
            <a:pPr marL="1143000" lvl="1" indent="-457200">
              <a:buAutoNum type="arabicPeriod"/>
            </a:pPr>
            <a:endParaRPr lang="en-US"/>
          </a:p>
        </p:txBody>
      </p:sp>
      <p:sp>
        <p:nvSpPr>
          <p:cNvPr id="4" name="TextBox 3">
            <a:extLst>
              <a:ext uri="{FF2B5EF4-FFF2-40B4-BE49-F238E27FC236}">
                <a16:creationId xmlns:a16="http://schemas.microsoft.com/office/drawing/2014/main" id="{FD096FE5-5C76-802C-4688-EE85AACB49ED}"/>
              </a:ext>
            </a:extLst>
          </p:cNvPr>
          <p:cNvSpPr txBox="1"/>
          <p:nvPr/>
        </p:nvSpPr>
        <p:spPr>
          <a:xfrm>
            <a:off x="363894" y="191554"/>
            <a:ext cx="6094428" cy="584775"/>
          </a:xfrm>
          <a:prstGeom prst="rect">
            <a:avLst/>
          </a:prstGeom>
          <a:noFill/>
        </p:spPr>
        <p:txBody>
          <a:bodyPr wrap="square">
            <a:spAutoFit/>
          </a:bodyPr>
          <a:lstStyle/>
          <a:p>
            <a:r>
              <a:rPr lang="en-GB" sz="3200" b="1">
                <a:solidFill>
                  <a:schemeClr val="bg1"/>
                </a:solidFill>
              </a:rPr>
              <a:t>CUEF Purchase and Sales</a:t>
            </a:r>
          </a:p>
        </p:txBody>
      </p:sp>
    </p:spTree>
    <p:extLst>
      <p:ext uri="{BB962C8B-B14F-4D97-AF65-F5344CB8AC3E}">
        <p14:creationId xmlns:p14="http://schemas.microsoft.com/office/powerpoint/2010/main" val="1925250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30C3E15-845D-8747-9CCE-6AF3CB841B11}"/>
              </a:ext>
            </a:extLst>
          </p:cNvPr>
          <p:cNvSpPr>
            <a:spLocks noGrp="1"/>
          </p:cNvSpPr>
          <p:nvPr>
            <p:ph idx="1"/>
          </p:nvPr>
        </p:nvSpPr>
        <p:spPr>
          <a:xfrm>
            <a:off x="302348" y="1688279"/>
            <a:ext cx="11313757" cy="4588210"/>
          </a:xfrm>
        </p:spPr>
        <p:txBody>
          <a:bodyPr/>
          <a:lstStyle/>
          <a:p>
            <a:pPr marL="342900" indent="-342900">
              <a:buFont typeface="Arial" panose="020B0604020202020204" pitchFamily="34" charset="0"/>
              <a:buChar char="•"/>
            </a:pPr>
            <a:r>
              <a:rPr lang="en-US"/>
              <a:t>Requests are monetary values – early entry will be accurate. Maximum variance will be the value of one unit.</a:t>
            </a:r>
          </a:p>
          <a:p>
            <a:pPr marL="342900" indent="-342900">
              <a:buFont typeface="Arial" panose="020B0604020202020204" pitchFamily="34" charset="0"/>
              <a:buChar char="•"/>
            </a:pPr>
            <a:r>
              <a:rPr lang="en-US"/>
              <a:t>Stat (number of units) will also be updated – will not have as high as level of accuracy if large unit value change / all units requested to be sold.</a:t>
            </a:r>
          </a:p>
          <a:p>
            <a:pPr marL="342900" indent="-342900">
              <a:buFont typeface="Arial" panose="020B0604020202020204" pitchFamily="34" charset="0"/>
              <a:buChar char="•"/>
            </a:pPr>
            <a:r>
              <a:rPr lang="en-US"/>
              <a:t>The proposed changes are planned to commence from April 2023. This will be the March 2023 transactions, using the December 2022 unit value and posted in CUFS in the April 2023 period.</a:t>
            </a:r>
          </a:p>
          <a:p>
            <a:pPr marL="342900" indent="-342900">
              <a:buFont typeface="Arial" panose="020B0604020202020204" pitchFamily="34" charset="0"/>
              <a:buChar char="•"/>
            </a:pPr>
            <a:endParaRPr lang="en-US"/>
          </a:p>
          <a:p>
            <a:pPr marL="342900" indent="-342900">
              <a:buFont typeface="Arial" panose="020B0604020202020204" pitchFamily="34" charset="0"/>
              <a:buChar char="•"/>
            </a:pPr>
            <a:r>
              <a:rPr lang="en-US"/>
              <a:t>Any Questions?</a:t>
            </a:r>
          </a:p>
          <a:p>
            <a:pPr marL="342900" indent="-342900">
              <a:buFont typeface="Arial" panose="020B0604020202020204" pitchFamily="34" charset="0"/>
              <a:buChar char="•"/>
            </a:pPr>
            <a:endParaRPr lang="en-US"/>
          </a:p>
          <a:p>
            <a:pPr marL="342900" indent="-342900">
              <a:buFont typeface="Arial" panose="020B0604020202020204" pitchFamily="34" charset="0"/>
              <a:buChar char="•"/>
            </a:pPr>
            <a:endParaRPr lang="en-US"/>
          </a:p>
          <a:p>
            <a:pPr marL="342900" indent="-342900">
              <a:buFont typeface="Arial" panose="020B0604020202020204" pitchFamily="34" charset="0"/>
              <a:buChar char="•"/>
            </a:pPr>
            <a:endParaRPr lang="en-US"/>
          </a:p>
          <a:p>
            <a:pPr marL="342900" indent="-342900">
              <a:buFont typeface="Arial" panose="020B0604020202020204" pitchFamily="34" charset="0"/>
              <a:buChar char="•"/>
            </a:pPr>
            <a:endParaRPr lang="en-US"/>
          </a:p>
        </p:txBody>
      </p:sp>
      <p:sp>
        <p:nvSpPr>
          <p:cNvPr id="7" name="TextBox 6">
            <a:extLst>
              <a:ext uri="{FF2B5EF4-FFF2-40B4-BE49-F238E27FC236}">
                <a16:creationId xmlns:a16="http://schemas.microsoft.com/office/drawing/2014/main" id="{FD096FE5-5C76-802C-4688-EE85AACB49ED}"/>
              </a:ext>
            </a:extLst>
          </p:cNvPr>
          <p:cNvSpPr txBox="1"/>
          <p:nvPr/>
        </p:nvSpPr>
        <p:spPr>
          <a:xfrm>
            <a:off x="363894" y="252774"/>
            <a:ext cx="6094428" cy="584775"/>
          </a:xfrm>
          <a:prstGeom prst="rect">
            <a:avLst/>
          </a:prstGeom>
          <a:noFill/>
        </p:spPr>
        <p:txBody>
          <a:bodyPr wrap="square">
            <a:spAutoFit/>
          </a:bodyPr>
          <a:lstStyle/>
          <a:p>
            <a:r>
              <a:rPr lang="en-GB" sz="3200" b="1">
                <a:solidFill>
                  <a:schemeClr val="bg1"/>
                </a:solidFill>
              </a:rPr>
              <a:t>CUEF</a:t>
            </a:r>
            <a:r>
              <a:rPr lang="en-GB" sz="3200" b="1">
                <a:solidFill>
                  <a:srgbClr val="5B9BD5">
                    <a:lumMod val="50000"/>
                  </a:srgbClr>
                </a:solidFill>
              </a:rPr>
              <a:t> </a:t>
            </a:r>
            <a:r>
              <a:rPr lang="en-GB" sz="3200" b="1">
                <a:solidFill>
                  <a:schemeClr val="bg1"/>
                </a:solidFill>
              </a:rPr>
              <a:t>Purchase and Sales</a:t>
            </a:r>
          </a:p>
        </p:txBody>
      </p:sp>
    </p:spTree>
    <p:extLst>
      <p:ext uri="{BB962C8B-B14F-4D97-AF65-F5344CB8AC3E}">
        <p14:creationId xmlns:p14="http://schemas.microsoft.com/office/powerpoint/2010/main" val="223749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DB81F9-F7F8-43B9-B1D0-B630A3C7C076}"/>
              </a:ext>
            </a:extLst>
          </p:cNvPr>
          <p:cNvPicPr>
            <a:picLocks noChangeAspect="1"/>
          </p:cNvPicPr>
          <p:nvPr/>
        </p:nvPicPr>
        <p:blipFill>
          <a:blip r:embed="rId3"/>
          <a:stretch>
            <a:fillRect/>
          </a:stretch>
        </p:blipFill>
        <p:spPr>
          <a:xfrm>
            <a:off x="252919" y="268524"/>
            <a:ext cx="3561844" cy="1151714"/>
          </a:xfrm>
          <a:prstGeom prst="rect">
            <a:avLst/>
          </a:prstGeom>
        </p:spPr>
      </p:pic>
      <p:sp>
        <p:nvSpPr>
          <p:cNvPr id="3074" name="Rectangle 2"/>
          <p:cNvSpPr>
            <a:spLocks noGrp="1" noChangeArrowheads="1"/>
          </p:cNvSpPr>
          <p:nvPr>
            <p:ph type="ctrTitle" idx="4294967295"/>
          </p:nvPr>
        </p:nvSpPr>
        <p:spPr>
          <a:xfrm>
            <a:off x="541173" y="2451645"/>
            <a:ext cx="11107902" cy="523875"/>
          </a:xfrm>
          <a:prstGeom prst="rect">
            <a:avLst/>
          </a:prstGeom>
        </p:spPr>
        <p:txBody>
          <a:bodyPr/>
          <a:lstStyle/>
          <a:p>
            <a:r>
              <a:rPr lang="en-US" altLang="en-US" sz="4800">
                <a:solidFill>
                  <a:schemeClr val="bg1"/>
                </a:solidFill>
              </a:rPr>
              <a:t>Concur expenses</a:t>
            </a:r>
            <a:endParaRPr lang="en-US"/>
          </a:p>
        </p:txBody>
      </p:sp>
      <p:sp>
        <p:nvSpPr>
          <p:cNvPr id="2" name="Rectangle 2">
            <a:extLst>
              <a:ext uri="{FF2B5EF4-FFF2-40B4-BE49-F238E27FC236}">
                <a16:creationId xmlns:a16="http://schemas.microsoft.com/office/drawing/2014/main" id="{A1CC2CE8-E46F-2071-D586-59A5560F219D}"/>
              </a:ext>
            </a:extLst>
          </p:cNvPr>
          <p:cNvSpPr txBox="1">
            <a:spLocks noChangeArrowheads="1"/>
          </p:cNvSpPr>
          <p:nvPr/>
        </p:nvSpPr>
        <p:spPr bwMode="auto">
          <a:xfrm>
            <a:off x="541173" y="3265526"/>
            <a:ext cx="1110790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mj-cs"/>
              </a:defRPr>
            </a:lvl1pPr>
            <a:lvl2pPr algn="l" rtl="0" eaLnBrk="0" fontAlgn="base" hangingPunct="0">
              <a:spcBef>
                <a:spcPct val="0"/>
              </a:spcBef>
              <a:spcAft>
                <a:spcPct val="0"/>
              </a:spcAft>
              <a:defRPr sz="2600" b="1">
                <a:solidFill>
                  <a:schemeClr val="tx2"/>
                </a:solidFill>
                <a:latin typeface="Arial" charset="0"/>
              </a:defRPr>
            </a:lvl2pPr>
            <a:lvl3pPr algn="l" rtl="0" eaLnBrk="0" fontAlgn="base" hangingPunct="0">
              <a:spcBef>
                <a:spcPct val="0"/>
              </a:spcBef>
              <a:spcAft>
                <a:spcPct val="0"/>
              </a:spcAft>
              <a:defRPr sz="2600" b="1">
                <a:solidFill>
                  <a:schemeClr val="tx2"/>
                </a:solidFill>
                <a:latin typeface="Arial" charset="0"/>
              </a:defRPr>
            </a:lvl3pPr>
            <a:lvl4pPr algn="l" rtl="0" eaLnBrk="0" fontAlgn="base" hangingPunct="0">
              <a:spcBef>
                <a:spcPct val="0"/>
              </a:spcBef>
              <a:spcAft>
                <a:spcPct val="0"/>
              </a:spcAft>
              <a:defRPr sz="2600" b="1">
                <a:solidFill>
                  <a:schemeClr val="tx2"/>
                </a:solidFill>
                <a:latin typeface="Arial" charset="0"/>
              </a:defRPr>
            </a:lvl4pPr>
            <a:lvl5pPr algn="l" rtl="0" eaLnBrk="0" fontAlgn="base" hangingPunct="0">
              <a:spcBef>
                <a:spcPct val="0"/>
              </a:spcBef>
              <a:spcAft>
                <a:spcPct val="0"/>
              </a:spcAft>
              <a:defRPr sz="2600" b="1">
                <a:solidFill>
                  <a:schemeClr val="tx2"/>
                </a:solidFill>
                <a:latin typeface="Arial"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a:lstStyle>
          <a:p>
            <a:r>
              <a:rPr lang="en-US" altLang="en-US" sz="2800" kern="0">
                <a:solidFill>
                  <a:schemeClr val="bg1"/>
                </a:solidFill>
              </a:rPr>
              <a:t>Stephen Kent-Taylor</a:t>
            </a:r>
            <a:endParaRPr lang="en-US" sz="1400" kern="0"/>
          </a:p>
        </p:txBody>
      </p:sp>
      <p:pic>
        <p:nvPicPr>
          <p:cNvPr id="4" name="Picture 4" descr="Logo, company name&#10;&#10;Description automatically generated">
            <a:extLst>
              <a:ext uri="{FF2B5EF4-FFF2-40B4-BE49-F238E27FC236}">
                <a16:creationId xmlns:a16="http://schemas.microsoft.com/office/drawing/2014/main" id="{005DB2CE-B0EA-D281-F7AC-FC0774BD96A4}"/>
              </a:ext>
            </a:extLst>
          </p:cNvPr>
          <p:cNvPicPr>
            <a:picLocks noChangeAspect="1"/>
          </p:cNvPicPr>
          <p:nvPr/>
        </p:nvPicPr>
        <p:blipFill>
          <a:blip r:embed="rId4"/>
          <a:stretch>
            <a:fillRect/>
          </a:stretch>
        </p:blipFill>
        <p:spPr>
          <a:xfrm>
            <a:off x="8409717" y="2207537"/>
            <a:ext cx="2655288" cy="2655288"/>
          </a:xfrm>
          <a:prstGeom prst="rect">
            <a:avLst/>
          </a:prstGeom>
        </p:spPr>
      </p:pic>
    </p:spTree>
    <p:extLst>
      <p:ext uri="{BB962C8B-B14F-4D97-AF65-F5344CB8AC3E}">
        <p14:creationId xmlns:p14="http://schemas.microsoft.com/office/powerpoint/2010/main" val="329544213"/>
      </p:ext>
    </p:extLst>
  </p:cSld>
  <p:clrMapOvr>
    <a:masterClrMapping/>
  </p:clrMapOvr>
</p:sld>
</file>

<file path=ppt/theme/theme1.xml><?xml version="1.0" encoding="utf-8"?>
<a:theme xmlns:a="http://schemas.openxmlformats.org/drawingml/2006/main" name="blank">
  <a:themeElements>
    <a:clrScheme name="blank 1">
      <a:dk1>
        <a:srgbClr val="003E72"/>
      </a:dk1>
      <a:lt1>
        <a:srgbClr val="FFFFFF"/>
      </a:lt1>
      <a:dk2>
        <a:srgbClr val="FFFFFF"/>
      </a:dk2>
      <a:lt2>
        <a:srgbClr val="00B3BE"/>
      </a:lt2>
      <a:accent1>
        <a:srgbClr val="0073CF"/>
      </a:accent1>
      <a:accent2>
        <a:srgbClr val="E37222"/>
      </a:accent2>
      <a:accent3>
        <a:srgbClr val="FFFFFF"/>
      </a:accent3>
      <a:accent4>
        <a:srgbClr val="003460"/>
      </a:accent4>
      <a:accent5>
        <a:srgbClr val="AABCE4"/>
      </a:accent5>
      <a:accent6>
        <a:srgbClr val="CE671E"/>
      </a:accent6>
      <a:hlink>
        <a:srgbClr val="58A618"/>
      </a:hlink>
      <a:folHlink>
        <a:srgbClr val="8E258D"/>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3E72"/>
        </a:dk1>
        <a:lt1>
          <a:srgbClr val="FFFFFF"/>
        </a:lt1>
        <a:dk2>
          <a:srgbClr val="FFFFFF"/>
        </a:dk2>
        <a:lt2>
          <a:srgbClr val="00B3BE"/>
        </a:lt2>
        <a:accent1>
          <a:srgbClr val="0073CF"/>
        </a:accent1>
        <a:accent2>
          <a:srgbClr val="E37222"/>
        </a:accent2>
        <a:accent3>
          <a:srgbClr val="FFFFFF"/>
        </a:accent3>
        <a:accent4>
          <a:srgbClr val="003460"/>
        </a:accent4>
        <a:accent5>
          <a:srgbClr val="AABCE4"/>
        </a:accent5>
        <a:accent6>
          <a:srgbClr val="CE671E"/>
        </a:accent6>
        <a:hlink>
          <a:srgbClr val="58A618"/>
        </a:hlink>
        <a:folHlink>
          <a:srgbClr val="8E258D"/>
        </a:folHlink>
      </a:clrScheme>
      <a:clrMap bg1="lt1" tx1="dk1" bg2="lt2" tx2="dk2" accent1="accent1" accent2="accent2" accent3="accent3" accent4="accent4" accent5="accent5" accent6="accent6" hlink="hlink" folHlink="folHlink"/>
    </a:extraClrScheme>
    <a:extraClrScheme>
      <a:clrScheme name="blank 2">
        <a:dk1>
          <a:srgbClr val="003E72"/>
        </a:dk1>
        <a:lt1>
          <a:srgbClr val="FFFFFF"/>
        </a:lt1>
        <a:dk2>
          <a:srgbClr val="FFFFFF"/>
        </a:dk2>
        <a:lt2>
          <a:srgbClr val="83AFB4"/>
        </a:lt2>
        <a:accent1>
          <a:srgbClr val="6AADE4"/>
        </a:accent1>
        <a:accent2>
          <a:srgbClr val="EFBD47"/>
        </a:accent2>
        <a:accent3>
          <a:srgbClr val="FFFFFF"/>
        </a:accent3>
        <a:accent4>
          <a:srgbClr val="003460"/>
        </a:accent4>
        <a:accent5>
          <a:srgbClr val="B9D3EF"/>
        </a:accent5>
        <a:accent6>
          <a:srgbClr val="D9AB3F"/>
        </a:accent6>
        <a:hlink>
          <a:srgbClr val="A8B400"/>
        </a:hlink>
        <a:folHlink>
          <a:srgbClr val="6A4061"/>
        </a:folHlink>
      </a:clrScheme>
      <a:clrMap bg1="lt1" tx1="dk1" bg2="lt2" tx2="dk2" accent1="accent1" accent2="accent2" accent3="accent3" accent4="accent4" accent5="accent5" accent6="accent6" hlink="hlink" folHlink="folHlink"/>
    </a:extraClrScheme>
    <a:extraClrScheme>
      <a:clrScheme name="blank 3">
        <a:dk1>
          <a:srgbClr val="003E72"/>
        </a:dk1>
        <a:lt1>
          <a:srgbClr val="FFFFFF"/>
        </a:lt1>
        <a:dk2>
          <a:srgbClr val="FFFFFF"/>
        </a:dk2>
        <a:lt2>
          <a:srgbClr val="156570"/>
        </a:lt2>
        <a:accent1>
          <a:srgbClr val="003E72"/>
        </a:accent1>
        <a:accent2>
          <a:srgbClr val="C84E00"/>
        </a:accent2>
        <a:accent3>
          <a:srgbClr val="FFFFFF"/>
        </a:accent3>
        <a:accent4>
          <a:srgbClr val="003460"/>
        </a:accent4>
        <a:accent5>
          <a:srgbClr val="AAAFBC"/>
        </a:accent5>
        <a:accent6>
          <a:srgbClr val="B54600"/>
        </a:accent6>
        <a:hlink>
          <a:srgbClr val="435125"/>
        </a:hlink>
        <a:folHlink>
          <a:srgbClr val="412D5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a:themeElements>
    <a:clrScheme name="blank 1">
      <a:dk1>
        <a:srgbClr val="003E72"/>
      </a:dk1>
      <a:lt1>
        <a:srgbClr val="FFFFFF"/>
      </a:lt1>
      <a:dk2>
        <a:srgbClr val="FFFFFF"/>
      </a:dk2>
      <a:lt2>
        <a:srgbClr val="00B3BE"/>
      </a:lt2>
      <a:accent1>
        <a:srgbClr val="0073CF"/>
      </a:accent1>
      <a:accent2>
        <a:srgbClr val="E37222"/>
      </a:accent2>
      <a:accent3>
        <a:srgbClr val="FFFFFF"/>
      </a:accent3>
      <a:accent4>
        <a:srgbClr val="003460"/>
      </a:accent4>
      <a:accent5>
        <a:srgbClr val="AABCE4"/>
      </a:accent5>
      <a:accent6>
        <a:srgbClr val="CE671E"/>
      </a:accent6>
      <a:hlink>
        <a:srgbClr val="58A618"/>
      </a:hlink>
      <a:folHlink>
        <a:srgbClr val="8E258D"/>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3E72"/>
        </a:dk1>
        <a:lt1>
          <a:srgbClr val="FFFFFF"/>
        </a:lt1>
        <a:dk2>
          <a:srgbClr val="FFFFFF"/>
        </a:dk2>
        <a:lt2>
          <a:srgbClr val="00B3BE"/>
        </a:lt2>
        <a:accent1>
          <a:srgbClr val="0073CF"/>
        </a:accent1>
        <a:accent2>
          <a:srgbClr val="E37222"/>
        </a:accent2>
        <a:accent3>
          <a:srgbClr val="FFFFFF"/>
        </a:accent3>
        <a:accent4>
          <a:srgbClr val="003460"/>
        </a:accent4>
        <a:accent5>
          <a:srgbClr val="AABCE4"/>
        </a:accent5>
        <a:accent6>
          <a:srgbClr val="CE671E"/>
        </a:accent6>
        <a:hlink>
          <a:srgbClr val="58A618"/>
        </a:hlink>
        <a:folHlink>
          <a:srgbClr val="8E258D"/>
        </a:folHlink>
      </a:clrScheme>
      <a:clrMap bg1="lt1" tx1="dk1" bg2="lt2" tx2="dk2" accent1="accent1" accent2="accent2" accent3="accent3" accent4="accent4" accent5="accent5" accent6="accent6" hlink="hlink" folHlink="folHlink"/>
    </a:extraClrScheme>
    <a:extraClrScheme>
      <a:clrScheme name="blank 2">
        <a:dk1>
          <a:srgbClr val="003E72"/>
        </a:dk1>
        <a:lt1>
          <a:srgbClr val="FFFFFF"/>
        </a:lt1>
        <a:dk2>
          <a:srgbClr val="FFFFFF"/>
        </a:dk2>
        <a:lt2>
          <a:srgbClr val="83AFB4"/>
        </a:lt2>
        <a:accent1>
          <a:srgbClr val="6AADE4"/>
        </a:accent1>
        <a:accent2>
          <a:srgbClr val="EFBD47"/>
        </a:accent2>
        <a:accent3>
          <a:srgbClr val="FFFFFF"/>
        </a:accent3>
        <a:accent4>
          <a:srgbClr val="003460"/>
        </a:accent4>
        <a:accent5>
          <a:srgbClr val="B9D3EF"/>
        </a:accent5>
        <a:accent6>
          <a:srgbClr val="D9AB3F"/>
        </a:accent6>
        <a:hlink>
          <a:srgbClr val="A8B400"/>
        </a:hlink>
        <a:folHlink>
          <a:srgbClr val="6A4061"/>
        </a:folHlink>
      </a:clrScheme>
      <a:clrMap bg1="lt1" tx1="dk1" bg2="lt2" tx2="dk2" accent1="accent1" accent2="accent2" accent3="accent3" accent4="accent4" accent5="accent5" accent6="accent6" hlink="hlink" folHlink="folHlink"/>
    </a:extraClrScheme>
    <a:extraClrScheme>
      <a:clrScheme name="blank 3">
        <a:dk1>
          <a:srgbClr val="003E72"/>
        </a:dk1>
        <a:lt1>
          <a:srgbClr val="FFFFFF"/>
        </a:lt1>
        <a:dk2>
          <a:srgbClr val="FFFFFF"/>
        </a:dk2>
        <a:lt2>
          <a:srgbClr val="156570"/>
        </a:lt2>
        <a:accent1>
          <a:srgbClr val="003E72"/>
        </a:accent1>
        <a:accent2>
          <a:srgbClr val="C84E00"/>
        </a:accent2>
        <a:accent3>
          <a:srgbClr val="FFFFFF"/>
        </a:accent3>
        <a:accent4>
          <a:srgbClr val="003460"/>
        </a:accent4>
        <a:accent5>
          <a:srgbClr val="AAAFBC"/>
        </a:accent5>
        <a:accent6>
          <a:srgbClr val="B54600"/>
        </a:accent6>
        <a:hlink>
          <a:srgbClr val="435125"/>
        </a:hlink>
        <a:folHlink>
          <a:srgbClr val="412D5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b017886a-8029-4138-8e09-2b163944ebbb">
      <UserInfo>
        <DisplayName>Mike Sinclair</DisplayName>
        <AccountId>14</AccountId>
        <AccountType/>
      </UserInfo>
      <UserInfo>
        <DisplayName>Karen Sheldon</DisplayName>
        <AccountId>11</AccountId>
        <AccountType/>
      </UserInfo>
      <UserInfo>
        <DisplayName>Paul Humphreys</DisplayName>
        <AccountId>22</AccountId>
        <AccountType/>
      </UserInfo>
      <UserInfo>
        <DisplayName>Andrew Weatherley</DisplayName>
        <AccountId>15</AccountId>
        <AccountType/>
      </UserInfo>
      <UserInfo>
        <DisplayName>Chris Patten</DisplayName>
        <AccountId>13</AccountId>
        <AccountType/>
      </UserInfo>
      <UserInfo>
        <DisplayName>Michelle Bond</DisplayName>
        <AccountId>12</AccountId>
        <AccountType/>
      </UserInfo>
      <UserInfo>
        <DisplayName>Stephen Kent-Taylor</DisplayName>
        <AccountId>10</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78A83A60D99284BB2FF72DA4E344999" ma:contentTypeVersion="4" ma:contentTypeDescription="Create a new document." ma:contentTypeScope="" ma:versionID="4fac98f2bf9e4fac8de061b25ecf81d9">
  <xsd:schema xmlns:xsd="http://www.w3.org/2001/XMLSchema" xmlns:xs="http://www.w3.org/2001/XMLSchema" xmlns:p="http://schemas.microsoft.com/office/2006/metadata/properties" xmlns:ns2="d79782ab-8b85-4672-a974-3d5592b90c85" xmlns:ns3="b017886a-8029-4138-8e09-2b163944ebbb" targetNamespace="http://schemas.microsoft.com/office/2006/metadata/properties" ma:root="true" ma:fieldsID="43f3e7f3ce21fb062bb368a06aa206ca" ns2:_="" ns3:_="">
    <xsd:import namespace="d79782ab-8b85-4672-a974-3d5592b90c85"/>
    <xsd:import namespace="b017886a-8029-4138-8e09-2b163944ebb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9782ab-8b85-4672-a974-3d5592b90c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017886a-8029-4138-8e09-2b163944ebb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ABB123-22AC-44FD-A3EA-5F39ECC86E69}">
  <ds:schemaRefs>
    <ds:schemaRef ds:uri="http://schemas.microsoft.com/office/2006/metadata/properties"/>
    <ds:schemaRef ds:uri="http://schemas.microsoft.com/office/infopath/2007/PartnerControls"/>
    <ds:schemaRef ds:uri="http://purl.org/dc/dcmitype/"/>
    <ds:schemaRef ds:uri="http://schemas.openxmlformats.org/package/2006/metadata/core-properties"/>
    <ds:schemaRef ds:uri="http://purl.org/dc/terms/"/>
    <ds:schemaRef ds:uri="http://www.w3.org/XML/1998/namespace"/>
    <ds:schemaRef ds:uri="http://schemas.microsoft.com/office/2006/documentManagement/types"/>
    <ds:schemaRef ds:uri="http://purl.org/dc/elements/1.1/"/>
    <ds:schemaRef ds:uri="b017886a-8029-4138-8e09-2b163944ebbb"/>
    <ds:schemaRef ds:uri="d79782ab-8b85-4672-a974-3d5592b90c85"/>
  </ds:schemaRefs>
</ds:datastoreItem>
</file>

<file path=customXml/itemProps2.xml><?xml version="1.0" encoding="utf-8"?>
<ds:datastoreItem xmlns:ds="http://schemas.openxmlformats.org/officeDocument/2006/customXml" ds:itemID="{92FF15EE-8D80-4D27-8482-9C532236344B}">
  <ds:schemaRefs>
    <ds:schemaRef ds:uri="b017886a-8029-4138-8e09-2b163944ebbb"/>
    <ds:schemaRef ds:uri="d79782ab-8b85-4672-a974-3d5592b90c8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43EE913-7F63-428B-AA26-FF134630EC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1043</Words>
  <Application>Microsoft Office PowerPoint</Application>
  <PresentationFormat>Widescreen</PresentationFormat>
  <Paragraphs>178</Paragraphs>
  <Slides>23</Slides>
  <Notes>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23</vt:i4>
      </vt:variant>
    </vt:vector>
  </HeadingPairs>
  <TitlesOfParts>
    <vt:vector size="31" baseType="lpstr">
      <vt:lpstr>Arial</vt:lpstr>
      <vt:lpstr>Calibri</vt:lpstr>
      <vt:lpstr>Calibri Light</vt:lpstr>
      <vt:lpstr>Times New Roman</vt:lpstr>
      <vt:lpstr>Wingdings</vt:lpstr>
      <vt:lpstr>blank</vt:lpstr>
      <vt:lpstr>blank</vt:lpstr>
      <vt:lpstr>Office Theme</vt:lpstr>
      <vt:lpstr>PowerPoint Presentation</vt:lpstr>
      <vt:lpstr>Financial Users Group</vt:lpstr>
      <vt:lpstr> </vt:lpstr>
      <vt:lpstr>Year-end timetable</vt:lpstr>
      <vt:lpstr>2023 Year End Module Closure</vt:lpstr>
      <vt:lpstr>CUEF purchases and sales</vt:lpstr>
      <vt:lpstr>PowerPoint Presentation</vt:lpstr>
      <vt:lpstr>PowerPoint Presentation</vt:lpstr>
      <vt:lpstr>Concur expenses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Finance Division Updates</vt:lpstr>
      <vt:lpstr>PowerPoint Presentation</vt:lpstr>
      <vt:lpstr>PowerPoint Presentation</vt:lpstr>
      <vt:lpstr>PowerPoint Presentation</vt:lpstr>
      <vt:lpstr>Training updates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Galvin</dc:creator>
  <cp:lastModifiedBy>Michelle Bond</cp:lastModifiedBy>
  <cp:revision>7</cp:revision>
  <dcterms:created xsi:type="dcterms:W3CDTF">2021-04-12T14:38:19Z</dcterms:created>
  <dcterms:modified xsi:type="dcterms:W3CDTF">2023-03-20T15:38:56Z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0x010100078A83A60D99284BB2FF72DA4E344999</vt:lpwstr>
  </property>
  <property fmtid="{D5CDD505-2E9C-101B-9397-08002B2CF9AE}" pid="3" name="_dlc_DocIdItemGuid">
    <vt:lpwstr>73030a35-854b-4c1b-b82f-557b02e9c4c9</vt:lpwstr>
  </property>
</Properties>
</file>