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800" r:id="rId2"/>
    <p:sldId id="801" r:id="rId3"/>
    <p:sldId id="802" r:id="rId4"/>
    <p:sldId id="803" r:id="rId5"/>
    <p:sldId id="804" r:id="rId6"/>
    <p:sldId id="805" r:id="rId7"/>
    <p:sldId id="806" r:id="rId8"/>
    <p:sldId id="807" r:id="rId9"/>
    <p:sldId id="808" r:id="rId10"/>
    <p:sldId id="809" r:id="rId11"/>
    <p:sldId id="810" r:id="rId12"/>
    <p:sldId id="811" r:id="rId13"/>
    <p:sldId id="793" r:id="rId14"/>
    <p:sldId id="780" r:id="rId15"/>
    <p:sldId id="779" r:id="rId16"/>
    <p:sldId id="798" r:id="rId17"/>
    <p:sldId id="794" r:id="rId18"/>
    <p:sldId id="799" r:id="rId19"/>
    <p:sldId id="796" r:id="rId20"/>
    <p:sldId id="797" r:id="rId21"/>
    <p:sldId id="720" r:id="rId22"/>
    <p:sldId id="812" r:id="rId23"/>
    <p:sldId id="813" r:id="rId24"/>
    <p:sldId id="824" r:id="rId25"/>
    <p:sldId id="825" r:id="rId26"/>
    <p:sldId id="826" r:id="rId27"/>
    <p:sldId id="820" r:id="rId28"/>
    <p:sldId id="821" r:id="rId29"/>
    <p:sldId id="822" r:id="rId30"/>
    <p:sldId id="823" r:id="rId31"/>
    <p:sldId id="827" r:id="rId32"/>
    <p:sldId id="814" r:id="rId33"/>
    <p:sldId id="815" r:id="rId34"/>
    <p:sldId id="816" r:id="rId35"/>
    <p:sldId id="817" r:id="rId36"/>
    <p:sldId id="818" r:id="rId37"/>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2509F7"/>
    <a:srgbClr val="000810"/>
    <a:srgbClr val="008000"/>
    <a:srgbClr val="D791C0"/>
    <a:srgbClr val="FFD757"/>
    <a:srgbClr val="FFCC99"/>
    <a:srgbClr val="0073CF"/>
    <a:srgbClr val="3D13ED"/>
    <a:srgbClr val="0030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04" autoAdjust="0"/>
    <p:restoredTop sz="86357" autoAdjust="0"/>
  </p:normalViewPr>
  <p:slideViewPr>
    <p:cSldViewPr>
      <p:cViewPr varScale="1">
        <p:scale>
          <a:sx n="77" d="100"/>
          <a:sy n="77" d="100"/>
        </p:scale>
        <p:origin x="1459"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9219" name="Rectangle 3"/>
          <p:cNvSpPr>
            <a:spLocks noGrp="1" noChangeArrowheads="1"/>
          </p:cNvSpPr>
          <p:nvPr>
            <p:ph type="dt" sz="quarter" idx="1"/>
          </p:nvPr>
        </p:nvSpPr>
        <p:spPr bwMode="auto">
          <a:xfrm>
            <a:off x="3849688" y="0"/>
            <a:ext cx="2946400" cy="49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9220" name="Rectangle 4"/>
          <p:cNvSpPr>
            <a:spLocks noGrp="1" noChangeArrowheads="1"/>
          </p:cNvSpPr>
          <p:nvPr>
            <p:ph type="ftr" sz="quarter" idx="2"/>
          </p:nvPr>
        </p:nvSpPr>
        <p:spPr bwMode="auto">
          <a:xfrm>
            <a:off x="0" y="9428242"/>
            <a:ext cx="2946400" cy="49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9221" name="Rectangle 5"/>
          <p:cNvSpPr>
            <a:spLocks noGrp="1" noChangeArrowheads="1"/>
          </p:cNvSpPr>
          <p:nvPr>
            <p:ph type="sldNum" sz="quarter" idx="3"/>
          </p:nvPr>
        </p:nvSpPr>
        <p:spPr bwMode="auto">
          <a:xfrm>
            <a:off x="3849688" y="9428242"/>
            <a:ext cx="2946400" cy="49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DA9E151D-6238-42C4-A2AC-804940F2AFFA}" type="slidenum">
              <a:rPr lang="en-GB"/>
              <a:pPr>
                <a:defRPr/>
              </a:pPr>
              <a:t>‹#›</a:t>
            </a:fld>
            <a:endParaRPr lang="en-GB" dirty="0"/>
          </a:p>
        </p:txBody>
      </p:sp>
    </p:spTree>
    <p:extLst>
      <p:ext uri="{BB962C8B-B14F-4D97-AF65-F5344CB8AC3E}">
        <p14:creationId xmlns:p14="http://schemas.microsoft.com/office/powerpoint/2010/main" val="8698910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6400" cy="49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8195" name="Rectangle 3"/>
          <p:cNvSpPr>
            <a:spLocks noGrp="1" noChangeArrowheads="1"/>
          </p:cNvSpPr>
          <p:nvPr>
            <p:ph type="dt" idx="1"/>
          </p:nvPr>
        </p:nvSpPr>
        <p:spPr bwMode="auto">
          <a:xfrm>
            <a:off x="3849688" y="0"/>
            <a:ext cx="2946400" cy="49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1946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1133475" y="4715709"/>
            <a:ext cx="4514850" cy="4468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8198" name="Rectangle 6"/>
          <p:cNvSpPr>
            <a:spLocks noGrp="1" noChangeArrowheads="1"/>
          </p:cNvSpPr>
          <p:nvPr>
            <p:ph type="ftr" sz="quarter" idx="4"/>
          </p:nvPr>
        </p:nvSpPr>
        <p:spPr bwMode="auto">
          <a:xfrm>
            <a:off x="0" y="9428242"/>
            <a:ext cx="2946400" cy="49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8199" name="Rectangle 7"/>
          <p:cNvSpPr>
            <a:spLocks noGrp="1" noChangeArrowheads="1"/>
          </p:cNvSpPr>
          <p:nvPr>
            <p:ph type="sldNum" sz="quarter" idx="5"/>
          </p:nvPr>
        </p:nvSpPr>
        <p:spPr bwMode="auto">
          <a:xfrm>
            <a:off x="3849688" y="9428242"/>
            <a:ext cx="2946400" cy="49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910B1A4F-C648-48E1-A1C9-732379BC87E2}" type="slidenum">
              <a:rPr lang="en-GB"/>
              <a:pPr>
                <a:defRPr/>
              </a:pPr>
              <a:t>‹#›</a:t>
            </a:fld>
            <a:endParaRPr lang="en-GB" dirty="0"/>
          </a:p>
        </p:txBody>
      </p:sp>
    </p:spTree>
    <p:extLst>
      <p:ext uri="{BB962C8B-B14F-4D97-AF65-F5344CB8AC3E}">
        <p14:creationId xmlns:p14="http://schemas.microsoft.com/office/powerpoint/2010/main" val="15186661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4F213E3-90CD-42E8-8565-EEAAA2746005}" type="slidenum">
              <a:rPr lang="en-GB" altLang="en-US" smtClean="0"/>
              <a:pPr eaLnBrk="1" hangingPunct="1">
                <a:spcBef>
                  <a:spcPct val="0"/>
                </a:spcBef>
              </a:pPr>
              <a:t>1</a:t>
            </a:fld>
            <a:endParaRPr lang="en-GB" altLang="en-US" dirty="0"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3108288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10B1A4F-C648-48E1-A1C9-732379BC87E2}" type="slidenum">
              <a:rPr lang="en-GB" smtClean="0"/>
              <a:pPr>
                <a:defRPr/>
              </a:pPr>
              <a:t>14</a:t>
            </a:fld>
            <a:endParaRPr lang="en-GB" dirty="0"/>
          </a:p>
        </p:txBody>
      </p:sp>
    </p:spTree>
    <p:extLst>
      <p:ext uri="{BB962C8B-B14F-4D97-AF65-F5344CB8AC3E}">
        <p14:creationId xmlns:p14="http://schemas.microsoft.com/office/powerpoint/2010/main" val="4099598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pPr>
              <a:defRPr/>
            </a:pPr>
            <a:fld id="{910B1A4F-C648-48E1-A1C9-732379BC87E2}" type="slidenum">
              <a:rPr lang="en-GB" smtClean="0"/>
              <a:pPr>
                <a:defRPr/>
              </a:pPr>
              <a:t>15</a:t>
            </a:fld>
            <a:endParaRPr lang="en-GB" dirty="0"/>
          </a:p>
        </p:txBody>
      </p:sp>
    </p:spTree>
    <p:extLst>
      <p:ext uri="{BB962C8B-B14F-4D97-AF65-F5344CB8AC3E}">
        <p14:creationId xmlns:p14="http://schemas.microsoft.com/office/powerpoint/2010/main" val="415217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10B1A4F-C648-48E1-A1C9-732379BC87E2}" type="slidenum">
              <a:rPr lang="en-GB" smtClean="0"/>
              <a:pPr>
                <a:defRPr/>
              </a:pPr>
              <a:t>21</a:t>
            </a:fld>
            <a:endParaRPr lang="en-GB" dirty="0"/>
          </a:p>
        </p:txBody>
      </p:sp>
    </p:spTree>
    <p:extLst>
      <p:ext uri="{BB962C8B-B14F-4D97-AF65-F5344CB8AC3E}">
        <p14:creationId xmlns:p14="http://schemas.microsoft.com/office/powerpoint/2010/main" val="2894965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84AE952-7373-4C9A-88EB-3FF711DC52DA}" type="slidenum">
              <a:rPr lang="en-GB" altLang="en-US" smtClean="0"/>
              <a:pPr eaLnBrk="1" hangingPunct="1">
                <a:spcBef>
                  <a:spcPct val="0"/>
                </a:spcBef>
              </a:pPr>
              <a:t>24</a:t>
            </a:fld>
            <a:endParaRPr lang="en-GB" alt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045063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Key points:</a:t>
            </a:r>
          </a:p>
          <a:p>
            <a:endParaRPr lang="en-US" dirty="0"/>
          </a:p>
          <a:p>
            <a:pPr marL="171450" indent="-171450">
              <a:buFontTx/>
              <a:buChar char="-"/>
            </a:pPr>
            <a:r>
              <a:rPr lang="en-US" dirty="0" smtClean="0"/>
              <a:t>Get things in early</a:t>
            </a:r>
          </a:p>
          <a:p>
            <a:pPr marL="171450" indent="-171450">
              <a:buFontTx/>
              <a:buChar char="-"/>
            </a:pPr>
            <a:r>
              <a:rPr lang="en-US" dirty="0" smtClean="0"/>
              <a:t>22 Dec payment run will include payments up to 4 Jan</a:t>
            </a:r>
          </a:p>
          <a:p>
            <a:pPr marL="171450" indent="-171450">
              <a:buFontTx/>
              <a:buChar char="-"/>
            </a:pPr>
            <a:endParaRPr lang="en-US" dirty="0" smtClean="0"/>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a:solidFill>
                  <a:schemeClr val="tx1"/>
                </a:solidFill>
                <a:latin typeface="Arial" charset="0"/>
              </a:defRPr>
            </a:lvl1pPr>
            <a:lvl2pPr marL="742950" indent="-285750" defTabSz="903288">
              <a:defRPr>
                <a:solidFill>
                  <a:schemeClr val="tx1"/>
                </a:solidFill>
                <a:latin typeface="Arial" charset="0"/>
              </a:defRPr>
            </a:lvl2pPr>
            <a:lvl3pPr marL="1143000" indent="-228600" defTabSz="903288">
              <a:defRPr>
                <a:solidFill>
                  <a:schemeClr val="tx1"/>
                </a:solidFill>
                <a:latin typeface="Arial" charset="0"/>
              </a:defRPr>
            </a:lvl3pPr>
            <a:lvl4pPr marL="1600200" indent="-228600" defTabSz="903288">
              <a:defRPr>
                <a:solidFill>
                  <a:schemeClr val="tx1"/>
                </a:solidFill>
                <a:latin typeface="Arial" charset="0"/>
              </a:defRPr>
            </a:lvl4pPr>
            <a:lvl5pPr marL="2057400" indent="-228600" defTabSz="903288">
              <a:defRPr>
                <a:solidFill>
                  <a:schemeClr val="tx1"/>
                </a:solidFill>
                <a:latin typeface="Arial" charset="0"/>
              </a:defRPr>
            </a:lvl5pPr>
            <a:lvl6pPr marL="2514600" indent="-228600" defTabSz="903288" fontAlgn="base">
              <a:spcBef>
                <a:spcPct val="0"/>
              </a:spcBef>
              <a:spcAft>
                <a:spcPct val="0"/>
              </a:spcAft>
              <a:defRPr>
                <a:solidFill>
                  <a:schemeClr val="tx1"/>
                </a:solidFill>
                <a:latin typeface="Arial" charset="0"/>
              </a:defRPr>
            </a:lvl6pPr>
            <a:lvl7pPr marL="2971800" indent="-228600" defTabSz="903288" fontAlgn="base">
              <a:spcBef>
                <a:spcPct val="0"/>
              </a:spcBef>
              <a:spcAft>
                <a:spcPct val="0"/>
              </a:spcAft>
              <a:defRPr>
                <a:solidFill>
                  <a:schemeClr val="tx1"/>
                </a:solidFill>
                <a:latin typeface="Arial" charset="0"/>
              </a:defRPr>
            </a:lvl7pPr>
            <a:lvl8pPr marL="3429000" indent="-228600" defTabSz="903288" fontAlgn="base">
              <a:spcBef>
                <a:spcPct val="0"/>
              </a:spcBef>
              <a:spcAft>
                <a:spcPct val="0"/>
              </a:spcAft>
              <a:defRPr>
                <a:solidFill>
                  <a:schemeClr val="tx1"/>
                </a:solidFill>
                <a:latin typeface="Arial" charset="0"/>
              </a:defRPr>
            </a:lvl8pPr>
            <a:lvl9pPr marL="3886200" indent="-228600" defTabSz="903288" fontAlgn="base">
              <a:spcBef>
                <a:spcPct val="0"/>
              </a:spcBef>
              <a:spcAft>
                <a:spcPct val="0"/>
              </a:spcAft>
              <a:defRPr>
                <a:solidFill>
                  <a:schemeClr val="tx1"/>
                </a:solidFill>
                <a:latin typeface="Arial" charset="0"/>
              </a:defRPr>
            </a:lvl9pPr>
          </a:lstStyle>
          <a:p>
            <a:fld id="{10A82945-95E4-4305-836E-8E26AC261AD0}" type="slidenum">
              <a:rPr lang="en-GB" smtClean="0"/>
              <a:pPr/>
              <a:t>27</a:t>
            </a:fld>
            <a:endParaRPr lang="en-GB" smtClean="0"/>
          </a:p>
        </p:txBody>
      </p:sp>
    </p:spTree>
    <p:extLst>
      <p:ext uri="{BB962C8B-B14F-4D97-AF65-F5344CB8AC3E}">
        <p14:creationId xmlns:p14="http://schemas.microsoft.com/office/powerpoint/2010/main" val="2106937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Key points:</a:t>
            </a:r>
          </a:p>
          <a:p>
            <a:endParaRPr lang="en-US" dirty="0"/>
          </a:p>
          <a:p>
            <a:pPr marL="171450" indent="-171450">
              <a:buFontTx/>
              <a:buChar char="-"/>
            </a:pPr>
            <a:r>
              <a:rPr lang="en-US" dirty="0" smtClean="0"/>
              <a:t>Get things in early</a:t>
            </a:r>
          </a:p>
          <a:p>
            <a:pPr marL="171450" indent="-171450">
              <a:buFontTx/>
              <a:buChar char="-"/>
            </a:pPr>
            <a:r>
              <a:rPr lang="en-US" dirty="0" smtClean="0"/>
              <a:t>22 Dec payment run will include payments up to 4 Jan</a:t>
            </a:r>
          </a:p>
          <a:p>
            <a:pPr marL="171450" indent="-171450">
              <a:buFontTx/>
              <a:buChar char="-"/>
            </a:pPr>
            <a:endParaRPr lang="en-US" dirty="0" smtClean="0"/>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a:solidFill>
                  <a:schemeClr val="tx1"/>
                </a:solidFill>
                <a:latin typeface="Arial" charset="0"/>
              </a:defRPr>
            </a:lvl1pPr>
            <a:lvl2pPr marL="742950" indent="-285750" defTabSz="903288">
              <a:defRPr>
                <a:solidFill>
                  <a:schemeClr val="tx1"/>
                </a:solidFill>
                <a:latin typeface="Arial" charset="0"/>
              </a:defRPr>
            </a:lvl2pPr>
            <a:lvl3pPr marL="1143000" indent="-228600" defTabSz="903288">
              <a:defRPr>
                <a:solidFill>
                  <a:schemeClr val="tx1"/>
                </a:solidFill>
                <a:latin typeface="Arial" charset="0"/>
              </a:defRPr>
            </a:lvl3pPr>
            <a:lvl4pPr marL="1600200" indent="-228600" defTabSz="903288">
              <a:defRPr>
                <a:solidFill>
                  <a:schemeClr val="tx1"/>
                </a:solidFill>
                <a:latin typeface="Arial" charset="0"/>
              </a:defRPr>
            </a:lvl4pPr>
            <a:lvl5pPr marL="2057400" indent="-228600" defTabSz="903288">
              <a:defRPr>
                <a:solidFill>
                  <a:schemeClr val="tx1"/>
                </a:solidFill>
                <a:latin typeface="Arial" charset="0"/>
              </a:defRPr>
            </a:lvl5pPr>
            <a:lvl6pPr marL="2514600" indent="-228600" defTabSz="903288" fontAlgn="base">
              <a:spcBef>
                <a:spcPct val="0"/>
              </a:spcBef>
              <a:spcAft>
                <a:spcPct val="0"/>
              </a:spcAft>
              <a:defRPr>
                <a:solidFill>
                  <a:schemeClr val="tx1"/>
                </a:solidFill>
                <a:latin typeface="Arial" charset="0"/>
              </a:defRPr>
            </a:lvl6pPr>
            <a:lvl7pPr marL="2971800" indent="-228600" defTabSz="903288" fontAlgn="base">
              <a:spcBef>
                <a:spcPct val="0"/>
              </a:spcBef>
              <a:spcAft>
                <a:spcPct val="0"/>
              </a:spcAft>
              <a:defRPr>
                <a:solidFill>
                  <a:schemeClr val="tx1"/>
                </a:solidFill>
                <a:latin typeface="Arial" charset="0"/>
              </a:defRPr>
            </a:lvl7pPr>
            <a:lvl8pPr marL="3429000" indent="-228600" defTabSz="903288" fontAlgn="base">
              <a:spcBef>
                <a:spcPct val="0"/>
              </a:spcBef>
              <a:spcAft>
                <a:spcPct val="0"/>
              </a:spcAft>
              <a:defRPr>
                <a:solidFill>
                  <a:schemeClr val="tx1"/>
                </a:solidFill>
                <a:latin typeface="Arial" charset="0"/>
              </a:defRPr>
            </a:lvl8pPr>
            <a:lvl9pPr marL="3886200" indent="-228600" defTabSz="903288" fontAlgn="base">
              <a:spcBef>
                <a:spcPct val="0"/>
              </a:spcBef>
              <a:spcAft>
                <a:spcPct val="0"/>
              </a:spcAft>
              <a:defRPr>
                <a:solidFill>
                  <a:schemeClr val="tx1"/>
                </a:solidFill>
                <a:latin typeface="Arial" charset="0"/>
              </a:defRPr>
            </a:lvl9pPr>
          </a:lstStyle>
          <a:p>
            <a:fld id="{10A82945-95E4-4305-836E-8E26AC261AD0}" type="slidenum">
              <a:rPr lang="en-GB" smtClean="0"/>
              <a:pPr/>
              <a:t>28</a:t>
            </a:fld>
            <a:endParaRPr lang="en-GB" smtClean="0"/>
          </a:p>
        </p:txBody>
      </p:sp>
    </p:spTree>
    <p:extLst>
      <p:ext uri="{BB962C8B-B14F-4D97-AF65-F5344CB8AC3E}">
        <p14:creationId xmlns:p14="http://schemas.microsoft.com/office/powerpoint/2010/main" val="3239183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Key points:</a:t>
            </a:r>
          </a:p>
          <a:p>
            <a:endParaRPr lang="en-US" dirty="0"/>
          </a:p>
          <a:p>
            <a:pPr marL="171450" indent="-171450">
              <a:buFontTx/>
              <a:buChar char="-"/>
            </a:pPr>
            <a:r>
              <a:rPr lang="en-US" dirty="0" smtClean="0"/>
              <a:t>Get things in early</a:t>
            </a:r>
          </a:p>
          <a:p>
            <a:pPr marL="171450" indent="-171450">
              <a:buFontTx/>
              <a:buChar char="-"/>
            </a:pPr>
            <a:r>
              <a:rPr lang="en-US" dirty="0" smtClean="0"/>
              <a:t>22 Dec payment run will include payments up to 4 Jan</a:t>
            </a:r>
          </a:p>
          <a:p>
            <a:pPr marL="171450" indent="-171450">
              <a:buFontTx/>
              <a:buChar char="-"/>
            </a:pPr>
            <a:endParaRPr lang="en-US" dirty="0" smtClean="0"/>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a:solidFill>
                  <a:schemeClr val="tx1"/>
                </a:solidFill>
                <a:latin typeface="Arial" charset="0"/>
              </a:defRPr>
            </a:lvl1pPr>
            <a:lvl2pPr marL="742950" indent="-285750" defTabSz="903288">
              <a:defRPr>
                <a:solidFill>
                  <a:schemeClr val="tx1"/>
                </a:solidFill>
                <a:latin typeface="Arial" charset="0"/>
              </a:defRPr>
            </a:lvl2pPr>
            <a:lvl3pPr marL="1143000" indent="-228600" defTabSz="903288">
              <a:defRPr>
                <a:solidFill>
                  <a:schemeClr val="tx1"/>
                </a:solidFill>
                <a:latin typeface="Arial" charset="0"/>
              </a:defRPr>
            </a:lvl3pPr>
            <a:lvl4pPr marL="1600200" indent="-228600" defTabSz="903288">
              <a:defRPr>
                <a:solidFill>
                  <a:schemeClr val="tx1"/>
                </a:solidFill>
                <a:latin typeface="Arial" charset="0"/>
              </a:defRPr>
            </a:lvl4pPr>
            <a:lvl5pPr marL="2057400" indent="-228600" defTabSz="903288">
              <a:defRPr>
                <a:solidFill>
                  <a:schemeClr val="tx1"/>
                </a:solidFill>
                <a:latin typeface="Arial" charset="0"/>
              </a:defRPr>
            </a:lvl5pPr>
            <a:lvl6pPr marL="2514600" indent="-228600" defTabSz="903288" fontAlgn="base">
              <a:spcBef>
                <a:spcPct val="0"/>
              </a:spcBef>
              <a:spcAft>
                <a:spcPct val="0"/>
              </a:spcAft>
              <a:defRPr>
                <a:solidFill>
                  <a:schemeClr val="tx1"/>
                </a:solidFill>
                <a:latin typeface="Arial" charset="0"/>
              </a:defRPr>
            </a:lvl6pPr>
            <a:lvl7pPr marL="2971800" indent="-228600" defTabSz="903288" fontAlgn="base">
              <a:spcBef>
                <a:spcPct val="0"/>
              </a:spcBef>
              <a:spcAft>
                <a:spcPct val="0"/>
              </a:spcAft>
              <a:defRPr>
                <a:solidFill>
                  <a:schemeClr val="tx1"/>
                </a:solidFill>
                <a:latin typeface="Arial" charset="0"/>
              </a:defRPr>
            </a:lvl7pPr>
            <a:lvl8pPr marL="3429000" indent="-228600" defTabSz="903288" fontAlgn="base">
              <a:spcBef>
                <a:spcPct val="0"/>
              </a:spcBef>
              <a:spcAft>
                <a:spcPct val="0"/>
              </a:spcAft>
              <a:defRPr>
                <a:solidFill>
                  <a:schemeClr val="tx1"/>
                </a:solidFill>
                <a:latin typeface="Arial" charset="0"/>
              </a:defRPr>
            </a:lvl8pPr>
            <a:lvl9pPr marL="3886200" indent="-228600" defTabSz="903288" fontAlgn="base">
              <a:spcBef>
                <a:spcPct val="0"/>
              </a:spcBef>
              <a:spcAft>
                <a:spcPct val="0"/>
              </a:spcAft>
              <a:defRPr>
                <a:solidFill>
                  <a:schemeClr val="tx1"/>
                </a:solidFill>
                <a:latin typeface="Arial" charset="0"/>
              </a:defRPr>
            </a:lvl9pPr>
          </a:lstStyle>
          <a:p>
            <a:fld id="{10A82945-95E4-4305-836E-8E26AC261AD0}" type="slidenum">
              <a:rPr lang="en-GB" smtClean="0"/>
              <a:pPr/>
              <a:t>30</a:t>
            </a:fld>
            <a:endParaRPr lang="en-GB" smtClean="0"/>
          </a:p>
        </p:txBody>
      </p:sp>
    </p:spTree>
    <p:extLst>
      <p:ext uri="{BB962C8B-B14F-4D97-AF65-F5344CB8AC3E}">
        <p14:creationId xmlns:p14="http://schemas.microsoft.com/office/powerpoint/2010/main" val="2458396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7FEBAE7-347A-4CB0-81CE-10473C0D757C}" type="slidenum">
              <a:rPr lang="en-GB" altLang="en-US" smtClean="0"/>
              <a:pPr eaLnBrk="1" hangingPunct="1">
                <a:spcBef>
                  <a:spcPct val="0"/>
                </a:spcBef>
              </a:pPr>
              <a:t>32</a:t>
            </a:fld>
            <a:endParaRPr lang="en-GB" alt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4802309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13"/>
          <p:cNvSpPr>
            <a:spLocks noChangeArrowheads="1"/>
          </p:cNvSpPr>
          <p:nvPr/>
        </p:nvSpPr>
        <p:spPr bwMode="auto">
          <a:xfrm>
            <a:off x="0" y="5365750"/>
            <a:ext cx="9140825" cy="665163"/>
          </a:xfrm>
          <a:prstGeom prst="rect">
            <a:avLst/>
          </a:prstGeom>
          <a:solidFill>
            <a:srgbClr val="003E72"/>
          </a:solidFill>
          <a:ln>
            <a:noFill/>
          </a:ln>
          <a:effectLst/>
          <a:extLst>
            <a:ext uri="{91240B29-F687-4F45-9708-019B960494DF}">
              <a14:hiddenLine xmlns:a14="http://schemas.microsoft.com/office/drawing/2010/main" w="127">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sp>
        <p:nvSpPr>
          <p:cNvPr id="5" name="Rectangle 14"/>
          <p:cNvSpPr>
            <a:spLocks noChangeArrowheads="1"/>
          </p:cNvSpPr>
          <p:nvPr/>
        </p:nvSpPr>
        <p:spPr bwMode="auto">
          <a:xfrm>
            <a:off x="0" y="6030913"/>
            <a:ext cx="9140825" cy="173037"/>
          </a:xfrm>
          <a:prstGeom prst="rect">
            <a:avLst/>
          </a:prstGeom>
          <a:solidFill>
            <a:srgbClr val="6AADE4"/>
          </a:solidFill>
          <a:ln>
            <a:noFill/>
          </a:ln>
          <a:effectLst/>
          <a:extLst>
            <a:ext uri="{91240B29-F687-4F45-9708-019B960494DF}">
              <a14:hiddenLine xmlns:a14="http://schemas.microsoft.com/office/drawing/2010/main" w="127">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sp>
        <p:nvSpPr>
          <p:cNvPr id="5122" name="Rectangle 2"/>
          <p:cNvSpPr>
            <a:spLocks noGrp="1" noChangeArrowheads="1"/>
          </p:cNvSpPr>
          <p:nvPr>
            <p:ph type="ctrTitle"/>
          </p:nvPr>
        </p:nvSpPr>
        <p:spPr>
          <a:xfrm>
            <a:off x="384175" y="2016125"/>
            <a:ext cx="8374063" cy="576263"/>
          </a:xfrm>
        </p:spPr>
        <p:txBody>
          <a:bodyPr/>
          <a:lstStyle>
            <a:lvl1pPr>
              <a:defRPr sz="3600"/>
            </a:lvl1pPr>
          </a:lstStyle>
          <a:p>
            <a:pPr lvl="0"/>
            <a:r>
              <a:rPr lang="en-GB" noProof="0" smtClean="0"/>
              <a:t>Click to edit Master title style</a:t>
            </a:r>
          </a:p>
        </p:txBody>
      </p:sp>
      <p:sp>
        <p:nvSpPr>
          <p:cNvPr id="5123" name="Rectangle 3"/>
          <p:cNvSpPr>
            <a:spLocks noGrp="1" noChangeArrowheads="1"/>
          </p:cNvSpPr>
          <p:nvPr>
            <p:ph type="subTitle" idx="1"/>
          </p:nvPr>
        </p:nvSpPr>
        <p:spPr>
          <a:xfrm>
            <a:off x="384175" y="2774950"/>
            <a:ext cx="8374063" cy="539750"/>
          </a:xfrm>
        </p:spPr>
        <p:txBody>
          <a:bodyPr/>
          <a:lstStyle>
            <a:lvl1pPr marL="0" indent="0">
              <a:buFontTx/>
              <a:buNone/>
              <a:defRPr sz="1800" b="1">
                <a:solidFill>
                  <a:schemeClr val="tx2"/>
                </a:solidFill>
              </a:defRPr>
            </a:lvl1pPr>
          </a:lstStyle>
          <a:p>
            <a:pPr lvl="0"/>
            <a:r>
              <a:rPr lang="en-GB" noProof="0" smtClean="0"/>
              <a:t>Click to edit Master subtitle style</a:t>
            </a:r>
          </a:p>
        </p:txBody>
      </p:sp>
      <p:sp>
        <p:nvSpPr>
          <p:cNvPr id="6" name="Rectangle 10"/>
          <p:cNvSpPr>
            <a:spLocks noGrp="1" noChangeArrowheads="1"/>
          </p:cNvSpPr>
          <p:nvPr>
            <p:ph type="sldNum" sz="quarter" idx="10"/>
          </p:nvPr>
        </p:nvSpPr>
        <p:spPr>
          <a:xfrm>
            <a:off x="7862888" y="6448425"/>
            <a:ext cx="900112" cy="179388"/>
          </a:xfrm>
        </p:spPr>
        <p:txBody>
          <a:bodyPr/>
          <a:lstStyle>
            <a:lvl1pPr>
              <a:defRPr>
                <a:solidFill>
                  <a:schemeClr val="tx1"/>
                </a:solidFill>
              </a:defRPr>
            </a:lvl1pPr>
          </a:lstStyle>
          <a:p>
            <a:pPr>
              <a:defRPr/>
            </a:pPr>
            <a:fld id="{1C02068C-3F58-4A60-AC15-748E2F376F93}" type="slidenum">
              <a:rPr lang="en-GB"/>
              <a:pPr>
                <a:defRPr/>
              </a:pPr>
              <a:t>‹#›</a:t>
            </a:fld>
            <a:endParaRPr lang="en-GB" dirty="0"/>
          </a:p>
        </p:txBody>
      </p:sp>
    </p:spTree>
    <p:extLst>
      <p:ext uri="{BB962C8B-B14F-4D97-AF65-F5344CB8AC3E}">
        <p14:creationId xmlns:p14="http://schemas.microsoft.com/office/powerpoint/2010/main" val="4027259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7DD10A7F-A01B-45DB-A46C-074787E10BA5}" type="slidenum">
              <a:rPr lang="en-GB"/>
              <a:pPr>
                <a:defRPr/>
              </a:pPr>
              <a:t>‹#›</a:t>
            </a:fld>
            <a:endParaRPr lang="en-GB" dirty="0"/>
          </a:p>
        </p:txBody>
      </p:sp>
    </p:spTree>
    <p:extLst>
      <p:ext uri="{BB962C8B-B14F-4D97-AF65-F5344CB8AC3E}">
        <p14:creationId xmlns:p14="http://schemas.microsoft.com/office/powerpoint/2010/main" val="4015530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5913" y="398463"/>
            <a:ext cx="2093912" cy="53768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84175" y="398463"/>
            <a:ext cx="6129338" cy="5376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2A809F67-BE93-4529-9D9C-5570D8A207C4}" type="slidenum">
              <a:rPr lang="en-GB"/>
              <a:pPr>
                <a:defRPr/>
              </a:pPr>
              <a:t>‹#›</a:t>
            </a:fld>
            <a:endParaRPr lang="en-GB" dirty="0"/>
          </a:p>
        </p:txBody>
      </p:sp>
    </p:spTree>
    <p:extLst>
      <p:ext uri="{BB962C8B-B14F-4D97-AF65-F5344CB8AC3E}">
        <p14:creationId xmlns:p14="http://schemas.microsoft.com/office/powerpoint/2010/main" val="977352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4D45D7CC-69E7-4276-95BC-C88FEA86570E}" type="slidenum">
              <a:rPr lang="en-GB"/>
              <a:pPr>
                <a:defRPr/>
              </a:pPr>
              <a:t>‹#›</a:t>
            </a:fld>
            <a:endParaRPr lang="en-GB" dirty="0"/>
          </a:p>
        </p:txBody>
      </p:sp>
    </p:spTree>
    <p:extLst>
      <p:ext uri="{BB962C8B-B14F-4D97-AF65-F5344CB8AC3E}">
        <p14:creationId xmlns:p14="http://schemas.microsoft.com/office/powerpoint/2010/main" val="1305390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07C70A3B-3D2B-48FA-B9F2-96D73F7AC42A}" type="slidenum">
              <a:rPr lang="en-GB"/>
              <a:pPr>
                <a:defRPr/>
              </a:pPr>
              <a:t>‹#›</a:t>
            </a:fld>
            <a:endParaRPr lang="en-GB" dirty="0"/>
          </a:p>
        </p:txBody>
      </p:sp>
    </p:spTree>
    <p:extLst>
      <p:ext uri="{BB962C8B-B14F-4D97-AF65-F5344CB8AC3E}">
        <p14:creationId xmlns:p14="http://schemas.microsoft.com/office/powerpoint/2010/main" val="3694650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84175" y="1708150"/>
            <a:ext cx="4110038" cy="4067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708150"/>
            <a:ext cx="4111625" cy="4067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567C3ABA-6D10-4B40-9831-8BE22ABF9F67}" type="slidenum">
              <a:rPr lang="en-GB"/>
              <a:pPr>
                <a:defRPr/>
              </a:pPr>
              <a:t>‹#›</a:t>
            </a:fld>
            <a:endParaRPr lang="en-GB" dirty="0"/>
          </a:p>
        </p:txBody>
      </p:sp>
    </p:spTree>
    <p:extLst>
      <p:ext uri="{BB962C8B-B14F-4D97-AF65-F5344CB8AC3E}">
        <p14:creationId xmlns:p14="http://schemas.microsoft.com/office/powerpoint/2010/main" val="433186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CD29D7F5-3957-4CCB-AEEB-190FA70780B5}" type="slidenum">
              <a:rPr lang="en-GB"/>
              <a:pPr>
                <a:defRPr/>
              </a:pPr>
              <a:t>‹#›</a:t>
            </a:fld>
            <a:endParaRPr lang="en-GB" dirty="0"/>
          </a:p>
        </p:txBody>
      </p:sp>
    </p:spTree>
    <p:extLst>
      <p:ext uri="{BB962C8B-B14F-4D97-AF65-F5344CB8AC3E}">
        <p14:creationId xmlns:p14="http://schemas.microsoft.com/office/powerpoint/2010/main" val="2331618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D3518544-253B-45EC-9230-FD2470B1FF6A}" type="slidenum">
              <a:rPr lang="en-GB"/>
              <a:pPr>
                <a:defRPr/>
              </a:pPr>
              <a:t>‹#›</a:t>
            </a:fld>
            <a:endParaRPr lang="en-GB" dirty="0"/>
          </a:p>
        </p:txBody>
      </p:sp>
    </p:spTree>
    <p:extLst>
      <p:ext uri="{BB962C8B-B14F-4D97-AF65-F5344CB8AC3E}">
        <p14:creationId xmlns:p14="http://schemas.microsoft.com/office/powerpoint/2010/main" val="1273047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D743CC2C-5DF9-416A-A5F1-39FAACE9AC15}" type="slidenum">
              <a:rPr lang="en-GB"/>
              <a:pPr>
                <a:defRPr/>
              </a:pPr>
              <a:t>‹#›</a:t>
            </a:fld>
            <a:endParaRPr lang="en-GB" dirty="0"/>
          </a:p>
        </p:txBody>
      </p:sp>
    </p:spTree>
    <p:extLst>
      <p:ext uri="{BB962C8B-B14F-4D97-AF65-F5344CB8AC3E}">
        <p14:creationId xmlns:p14="http://schemas.microsoft.com/office/powerpoint/2010/main" val="263057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8F04DF2-E3B0-4A92-9EFC-F626C97A9B80}" type="slidenum">
              <a:rPr lang="en-GB"/>
              <a:pPr>
                <a:defRPr/>
              </a:pPr>
              <a:t>‹#›</a:t>
            </a:fld>
            <a:endParaRPr lang="en-GB" dirty="0"/>
          </a:p>
        </p:txBody>
      </p:sp>
    </p:spTree>
    <p:extLst>
      <p:ext uri="{BB962C8B-B14F-4D97-AF65-F5344CB8AC3E}">
        <p14:creationId xmlns:p14="http://schemas.microsoft.com/office/powerpoint/2010/main" val="2368275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B0E31E4-F44E-48C1-BE50-F79CEC139E97}" type="slidenum">
              <a:rPr lang="en-GB"/>
              <a:pPr>
                <a:defRPr/>
              </a:pPr>
              <a:t>‹#›</a:t>
            </a:fld>
            <a:endParaRPr lang="en-GB" dirty="0"/>
          </a:p>
        </p:txBody>
      </p:sp>
    </p:spTree>
    <p:extLst>
      <p:ext uri="{BB962C8B-B14F-4D97-AF65-F5344CB8AC3E}">
        <p14:creationId xmlns:p14="http://schemas.microsoft.com/office/powerpoint/2010/main" val="1607091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4175" y="398463"/>
            <a:ext cx="8375650" cy="4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384175" y="1708150"/>
            <a:ext cx="8374063"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30" name="Rectangle 6"/>
          <p:cNvSpPr>
            <a:spLocks noGrp="1" noChangeArrowheads="1"/>
          </p:cNvSpPr>
          <p:nvPr>
            <p:ph type="sldNum" sz="quarter" idx="4"/>
          </p:nvPr>
        </p:nvSpPr>
        <p:spPr bwMode="auto">
          <a:xfrm>
            <a:off x="7862888" y="6451600"/>
            <a:ext cx="90011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000">
                <a:solidFill>
                  <a:schemeClr val="tx2"/>
                </a:solidFill>
              </a:defRPr>
            </a:lvl1pPr>
          </a:lstStyle>
          <a:p>
            <a:pPr>
              <a:defRPr/>
            </a:pPr>
            <a:fld id="{0872A3CF-8BCA-4D24-AB8F-108CCD0577E3}"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4393" r:id="rId1"/>
    <p:sldLayoutId id="2147484383" r:id="rId2"/>
    <p:sldLayoutId id="2147484384" r:id="rId3"/>
    <p:sldLayoutId id="2147484385" r:id="rId4"/>
    <p:sldLayoutId id="2147484386" r:id="rId5"/>
    <p:sldLayoutId id="2147484387" r:id="rId6"/>
    <p:sldLayoutId id="2147484388" r:id="rId7"/>
    <p:sldLayoutId id="2147484389" r:id="rId8"/>
    <p:sldLayoutId id="2147484390" r:id="rId9"/>
    <p:sldLayoutId id="2147484391" r:id="rId10"/>
    <p:sldLayoutId id="2147484392" r:id="rId11"/>
  </p:sldLayoutIdLst>
  <p:txStyles>
    <p:titleStyle>
      <a:lvl1pPr algn="l" rtl="0" eaLnBrk="0" fontAlgn="base" hangingPunct="0">
        <a:spcBef>
          <a:spcPct val="0"/>
        </a:spcBef>
        <a:spcAft>
          <a:spcPct val="0"/>
        </a:spcAft>
        <a:defRPr sz="2600" b="1">
          <a:solidFill>
            <a:schemeClr val="tx2"/>
          </a:solidFill>
          <a:latin typeface="+mj-lt"/>
          <a:ea typeface="+mj-ea"/>
          <a:cs typeface="+mj-cs"/>
        </a:defRPr>
      </a:lvl1pPr>
      <a:lvl2pPr algn="l" rtl="0" eaLnBrk="0" fontAlgn="base" hangingPunct="0">
        <a:spcBef>
          <a:spcPct val="0"/>
        </a:spcBef>
        <a:spcAft>
          <a:spcPct val="0"/>
        </a:spcAft>
        <a:defRPr sz="2600" b="1">
          <a:solidFill>
            <a:schemeClr val="tx2"/>
          </a:solidFill>
          <a:latin typeface="Arial" charset="0"/>
        </a:defRPr>
      </a:lvl2pPr>
      <a:lvl3pPr algn="l" rtl="0" eaLnBrk="0" fontAlgn="base" hangingPunct="0">
        <a:spcBef>
          <a:spcPct val="0"/>
        </a:spcBef>
        <a:spcAft>
          <a:spcPct val="0"/>
        </a:spcAft>
        <a:defRPr sz="2600" b="1">
          <a:solidFill>
            <a:schemeClr val="tx2"/>
          </a:solidFill>
          <a:latin typeface="Arial" charset="0"/>
        </a:defRPr>
      </a:lvl3pPr>
      <a:lvl4pPr algn="l" rtl="0" eaLnBrk="0" fontAlgn="base" hangingPunct="0">
        <a:spcBef>
          <a:spcPct val="0"/>
        </a:spcBef>
        <a:spcAft>
          <a:spcPct val="0"/>
        </a:spcAft>
        <a:defRPr sz="2600" b="1">
          <a:solidFill>
            <a:schemeClr val="tx2"/>
          </a:solidFill>
          <a:latin typeface="Arial" charset="0"/>
        </a:defRPr>
      </a:lvl4pPr>
      <a:lvl5pPr algn="l" rtl="0" eaLnBrk="0" fontAlgn="base" hangingPunct="0">
        <a:spcBef>
          <a:spcPct val="0"/>
        </a:spcBef>
        <a:spcAft>
          <a:spcPct val="0"/>
        </a:spcAft>
        <a:defRPr sz="2600" b="1">
          <a:solidFill>
            <a:schemeClr val="tx2"/>
          </a:solidFill>
          <a:latin typeface="Arial"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69875" indent="-269875" algn="l" rtl="0" eaLnBrk="0" fontAlgn="base" hangingPunct="0">
        <a:spcBef>
          <a:spcPct val="0"/>
        </a:spcBef>
        <a:spcAft>
          <a:spcPct val="75000"/>
        </a:spcAft>
        <a:buChar char="•"/>
        <a:defRPr sz="2000">
          <a:solidFill>
            <a:schemeClr val="tx1"/>
          </a:solidFill>
          <a:latin typeface="+mn-lt"/>
          <a:ea typeface="+mn-ea"/>
          <a:cs typeface="+mn-cs"/>
        </a:defRPr>
      </a:lvl1pPr>
      <a:lvl2pPr marL="538163" indent="-266700" algn="l" rtl="0" eaLnBrk="0" fontAlgn="base" hangingPunct="0">
        <a:spcBef>
          <a:spcPct val="0"/>
        </a:spcBef>
        <a:spcAft>
          <a:spcPct val="75000"/>
        </a:spcAft>
        <a:buChar char="•"/>
        <a:defRPr sz="2000">
          <a:solidFill>
            <a:schemeClr val="tx1"/>
          </a:solidFill>
          <a:latin typeface="+mn-lt"/>
        </a:defRPr>
      </a:lvl2pPr>
      <a:lvl3pPr marL="809625" indent="-269875" algn="l" rtl="0" eaLnBrk="0" fontAlgn="base" hangingPunct="0">
        <a:spcBef>
          <a:spcPct val="0"/>
        </a:spcBef>
        <a:spcAft>
          <a:spcPct val="75000"/>
        </a:spcAft>
        <a:buChar char="•"/>
        <a:defRPr sz="2000">
          <a:solidFill>
            <a:schemeClr val="tx1"/>
          </a:solidFill>
          <a:latin typeface="+mn-lt"/>
        </a:defRPr>
      </a:lvl3pPr>
      <a:lvl4pPr marL="1079500" indent="-268288" algn="l" rtl="0" eaLnBrk="0" fontAlgn="base" hangingPunct="0">
        <a:spcBef>
          <a:spcPct val="0"/>
        </a:spcBef>
        <a:spcAft>
          <a:spcPct val="75000"/>
        </a:spcAft>
        <a:buChar char="•"/>
        <a:defRPr sz="2000">
          <a:solidFill>
            <a:schemeClr val="tx1"/>
          </a:solidFill>
          <a:latin typeface="+mn-lt"/>
        </a:defRPr>
      </a:lvl4pPr>
      <a:lvl5pPr marL="1350963" indent="-269875" algn="l" rtl="0" eaLnBrk="0" fontAlgn="base" hangingPunct="0">
        <a:spcBef>
          <a:spcPct val="0"/>
        </a:spcBef>
        <a:spcAft>
          <a:spcPct val="75000"/>
        </a:spcAft>
        <a:buChar char="•"/>
        <a:defRPr sz="2000">
          <a:solidFill>
            <a:schemeClr val="tx1"/>
          </a:solidFill>
          <a:latin typeface="+mn-lt"/>
        </a:defRPr>
      </a:lvl5pPr>
      <a:lvl6pPr marL="1808163" indent="-269875" algn="l" rtl="0" fontAlgn="base">
        <a:spcBef>
          <a:spcPct val="0"/>
        </a:spcBef>
        <a:spcAft>
          <a:spcPct val="75000"/>
        </a:spcAft>
        <a:buChar char="•"/>
        <a:defRPr sz="2000">
          <a:solidFill>
            <a:schemeClr val="tx1"/>
          </a:solidFill>
          <a:latin typeface="+mn-lt"/>
        </a:defRPr>
      </a:lvl6pPr>
      <a:lvl7pPr marL="2265363" indent="-269875" algn="l" rtl="0" fontAlgn="base">
        <a:spcBef>
          <a:spcPct val="0"/>
        </a:spcBef>
        <a:spcAft>
          <a:spcPct val="75000"/>
        </a:spcAft>
        <a:buChar char="•"/>
        <a:defRPr sz="2000">
          <a:solidFill>
            <a:schemeClr val="tx1"/>
          </a:solidFill>
          <a:latin typeface="+mn-lt"/>
        </a:defRPr>
      </a:lvl7pPr>
      <a:lvl8pPr marL="2722563" indent="-269875" algn="l" rtl="0" fontAlgn="base">
        <a:spcBef>
          <a:spcPct val="0"/>
        </a:spcBef>
        <a:spcAft>
          <a:spcPct val="75000"/>
        </a:spcAft>
        <a:buChar char="•"/>
        <a:defRPr sz="2000">
          <a:solidFill>
            <a:schemeClr val="tx1"/>
          </a:solidFill>
          <a:latin typeface="+mn-lt"/>
        </a:defRPr>
      </a:lvl8pPr>
      <a:lvl9pPr marL="3179763" indent="-269875" algn="l" rtl="0" fontAlgn="base">
        <a:spcBef>
          <a:spcPct val="0"/>
        </a:spcBef>
        <a:spcAft>
          <a:spcPct val="7500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data.protection@admin.cam.ac.uk" TargetMode="External"/><Relationship Id="rId2" Type="http://schemas.openxmlformats.org/officeDocument/2006/relationships/hyperlink" Target="https://www.information-compliance.admin.cam.ac.uk/data-protection/general-data-protection-regulation"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trushieldinsurance.ca/blog/cyber-security/5-tips-better-password-security/"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jerrysjuicebar.com/blog/?p=864"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mailto:stefanie.james@admin.cam.ac.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www.a-affordableair.com/air-conditioning-contractor/top-questions-to-ask-your-ac-contractor/"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notesSlide" Target="../notesSlides/notesSlide8.xml"/><Relationship Id="rId7" Type="http://schemas.openxmlformats.org/officeDocument/2006/relationships/package" Target="../embeddings/Microsoft_Word_Document1.docx"/><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2.png"/><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upload.sms.cam.ac.uk/media/2648700"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training.cam.ac.uk/fin/event/2456251" TargetMode="External"/><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altLang="en-US" dirty="0" smtClean="0"/>
              <a:t/>
            </a:r>
            <a:br>
              <a:rPr lang="en-US" altLang="en-US" dirty="0" smtClean="0"/>
            </a:br>
            <a:r>
              <a:rPr lang="en-US" altLang="en-US" dirty="0" smtClean="0"/>
              <a:t>General Data Protection Regulation: Changes and Implementation</a:t>
            </a:r>
          </a:p>
        </p:txBody>
      </p:sp>
      <p:sp>
        <p:nvSpPr>
          <p:cNvPr id="3075" name="Rectangle 3"/>
          <p:cNvSpPr>
            <a:spLocks noGrp="1" noChangeArrowheads="1"/>
          </p:cNvSpPr>
          <p:nvPr>
            <p:ph type="subTitle" idx="1"/>
          </p:nvPr>
        </p:nvSpPr>
        <p:spPr>
          <a:xfrm>
            <a:off x="323850" y="3213100"/>
            <a:ext cx="8424863" cy="2016125"/>
          </a:xfrm>
        </p:spPr>
        <p:txBody>
          <a:bodyPr/>
          <a:lstStyle/>
          <a:p>
            <a:pPr eaLnBrk="1" hangingPunct="1"/>
            <a:endParaRPr lang="en-US" altLang="en-US" dirty="0" smtClean="0"/>
          </a:p>
          <a:p>
            <a:pPr eaLnBrk="1" hangingPunct="1"/>
            <a:endParaRPr lang="en-US" altLang="en-US" dirty="0" smtClean="0"/>
          </a:p>
          <a:p>
            <a:pPr eaLnBrk="1" hangingPunct="1">
              <a:spcAft>
                <a:spcPct val="0"/>
              </a:spcAft>
            </a:pPr>
            <a:r>
              <a:rPr lang="en-GB" altLang="en-US" dirty="0" smtClean="0"/>
              <a:t>James Knapton, Information Compliance Officer, Registrary’s Office</a:t>
            </a:r>
          </a:p>
          <a:p>
            <a:pPr eaLnBrk="1" hangingPunct="1">
              <a:spcAft>
                <a:spcPct val="0"/>
              </a:spcAft>
            </a:pPr>
            <a:endParaRPr lang="en-GB" altLang="en-US" dirty="0" smtClean="0"/>
          </a:p>
        </p:txBody>
      </p:sp>
      <p:sp>
        <p:nvSpPr>
          <p:cNvPr id="3076" name="Rectangle 4"/>
          <p:cNvSpPr>
            <a:spLocks noChangeArrowheads="1"/>
          </p:cNvSpPr>
          <p:nvPr/>
        </p:nvSpPr>
        <p:spPr bwMode="auto">
          <a:xfrm>
            <a:off x="323850" y="5876925"/>
            <a:ext cx="8569325"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Aft>
                <a:spcPct val="75000"/>
              </a:spcAft>
              <a:buChar char="•"/>
              <a:defRPr sz="2000">
                <a:solidFill>
                  <a:schemeClr val="tx1"/>
                </a:solidFill>
                <a:latin typeface="Arial" charset="0"/>
              </a:defRPr>
            </a:lvl1pPr>
            <a:lvl2pPr marL="742950" indent="-285750" eaLnBrk="0" hangingPunct="0">
              <a:spcAft>
                <a:spcPct val="75000"/>
              </a:spcAft>
              <a:buChar char="•"/>
              <a:defRPr sz="2000">
                <a:solidFill>
                  <a:schemeClr val="tx1"/>
                </a:solidFill>
                <a:latin typeface="Arial" charset="0"/>
              </a:defRPr>
            </a:lvl2pPr>
            <a:lvl3pPr marL="1143000" indent="-228600" eaLnBrk="0" hangingPunct="0">
              <a:spcAft>
                <a:spcPct val="75000"/>
              </a:spcAft>
              <a:buChar char="•"/>
              <a:defRPr sz="2000">
                <a:solidFill>
                  <a:schemeClr val="tx1"/>
                </a:solidFill>
                <a:latin typeface="Arial" charset="0"/>
              </a:defRPr>
            </a:lvl3pPr>
            <a:lvl4pPr marL="1600200" indent="-228600" eaLnBrk="0" hangingPunct="0">
              <a:spcAft>
                <a:spcPct val="75000"/>
              </a:spcAft>
              <a:buChar char="•"/>
              <a:defRPr sz="2000">
                <a:solidFill>
                  <a:schemeClr val="tx1"/>
                </a:solidFill>
                <a:latin typeface="Arial" charset="0"/>
              </a:defRPr>
            </a:lvl4pPr>
            <a:lvl5pPr marL="2057400" indent="-228600" eaLnBrk="0" hangingPunct="0">
              <a:spcAft>
                <a:spcPct val="75000"/>
              </a:spcAft>
              <a:buChar char="•"/>
              <a:defRPr sz="2000">
                <a:solidFill>
                  <a:schemeClr val="tx1"/>
                </a:solidFill>
                <a:latin typeface="Arial" charset="0"/>
              </a:defRPr>
            </a:lvl5pPr>
            <a:lvl6pPr marL="2514600" indent="-228600" eaLnBrk="0" fontAlgn="base" hangingPunct="0">
              <a:spcBef>
                <a:spcPct val="0"/>
              </a:spcBef>
              <a:spcAft>
                <a:spcPct val="75000"/>
              </a:spcAft>
              <a:buChar char="•"/>
              <a:defRPr sz="2000">
                <a:solidFill>
                  <a:schemeClr val="tx1"/>
                </a:solidFill>
                <a:latin typeface="Arial" charset="0"/>
              </a:defRPr>
            </a:lvl6pPr>
            <a:lvl7pPr marL="2971800" indent="-228600" eaLnBrk="0" fontAlgn="base" hangingPunct="0">
              <a:spcBef>
                <a:spcPct val="0"/>
              </a:spcBef>
              <a:spcAft>
                <a:spcPct val="75000"/>
              </a:spcAft>
              <a:buChar char="•"/>
              <a:defRPr sz="2000">
                <a:solidFill>
                  <a:schemeClr val="tx1"/>
                </a:solidFill>
                <a:latin typeface="Arial" charset="0"/>
              </a:defRPr>
            </a:lvl7pPr>
            <a:lvl8pPr marL="3429000" indent="-228600" eaLnBrk="0" fontAlgn="base" hangingPunct="0">
              <a:spcBef>
                <a:spcPct val="0"/>
              </a:spcBef>
              <a:spcAft>
                <a:spcPct val="75000"/>
              </a:spcAft>
              <a:buChar char="•"/>
              <a:defRPr sz="2000">
                <a:solidFill>
                  <a:schemeClr val="tx1"/>
                </a:solidFill>
                <a:latin typeface="Arial" charset="0"/>
              </a:defRPr>
            </a:lvl8pPr>
            <a:lvl9pPr marL="3886200" indent="-228600" eaLnBrk="0" fontAlgn="base" hangingPunct="0">
              <a:spcBef>
                <a:spcPct val="0"/>
              </a:spcBef>
              <a:spcAft>
                <a:spcPct val="75000"/>
              </a:spcAft>
              <a:buChar char="•"/>
              <a:defRPr sz="2000">
                <a:solidFill>
                  <a:schemeClr val="tx1"/>
                </a:solidFill>
                <a:latin typeface="Arial" charset="0"/>
              </a:defRPr>
            </a:lvl9pPr>
          </a:lstStyle>
          <a:p>
            <a:pPr eaLnBrk="1" hangingPunct="1">
              <a:spcAft>
                <a:spcPct val="0"/>
              </a:spcAft>
              <a:buFontTx/>
              <a:buNone/>
            </a:pPr>
            <a:endParaRPr lang="en-GB" altLang="en-US" sz="1800" b="1" dirty="0">
              <a:solidFill>
                <a:schemeClr val="tx2"/>
              </a:solidFill>
            </a:endParaRPr>
          </a:p>
        </p:txBody>
      </p:sp>
    </p:spTree>
    <p:extLst>
      <p:ext uri="{BB962C8B-B14F-4D97-AF65-F5344CB8AC3E}">
        <p14:creationId xmlns:p14="http://schemas.microsoft.com/office/powerpoint/2010/main" val="1750697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82588" y="260648"/>
            <a:ext cx="8375650" cy="423862"/>
          </a:xfrm>
        </p:spPr>
        <p:txBody>
          <a:bodyPr/>
          <a:lstStyle/>
          <a:p>
            <a:r>
              <a:rPr lang="en-GB" altLang="en-US" dirty="0" smtClean="0"/>
              <a:t>Key changes from DPA: Specific research exemptions</a:t>
            </a:r>
          </a:p>
        </p:txBody>
      </p:sp>
      <p:sp>
        <p:nvSpPr>
          <p:cNvPr id="19459" name="Content Placeholder 2"/>
          <p:cNvSpPr>
            <a:spLocks noGrp="1"/>
          </p:cNvSpPr>
          <p:nvPr>
            <p:ph idx="1"/>
          </p:nvPr>
        </p:nvSpPr>
        <p:spPr/>
        <p:txBody>
          <a:bodyPr/>
          <a:lstStyle/>
          <a:p>
            <a:r>
              <a:rPr lang="en-GB" sz="1800" dirty="0" smtClean="0"/>
              <a:t>Member States can vary </a:t>
            </a:r>
            <a:r>
              <a:rPr lang="en-GB" sz="1800" dirty="0"/>
              <a:t>rules for data processing for specific </a:t>
            </a:r>
            <a:r>
              <a:rPr lang="en-GB" sz="1800" dirty="0" smtClean="0"/>
              <a:t>activities</a:t>
            </a:r>
            <a:endParaRPr lang="en-GB" sz="1800" dirty="0"/>
          </a:p>
          <a:p>
            <a:r>
              <a:rPr lang="en-GB" sz="1800" dirty="0" smtClean="0"/>
              <a:t>Research exemptions under GDPR and UK’s DP Bill</a:t>
            </a:r>
          </a:p>
          <a:p>
            <a:pPr lvl="1">
              <a:buFont typeface="Wingdings" panose="05000000000000000000" pitchFamily="2" charset="2"/>
              <a:buChar char="Ø"/>
            </a:pPr>
            <a:r>
              <a:rPr lang="en-GB" sz="1800" dirty="0" smtClean="0"/>
              <a:t>Processing for journalism</a:t>
            </a:r>
            <a:r>
              <a:rPr lang="en-GB" sz="1800" dirty="0"/>
              <a:t>, art and ‘academic purposes’ exempt from </a:t>
            </a:r>
            <a:r>
              <a:rPr lang="en-GB" sz="1800" dirty="0" smtClean="0"/>
              <a:t>all principles</a:t>
            </a:r>
            <a:r>
              <a:rPr lang="en-GB" sz="1800" dirty="0"/>
              <a:t>, legal </a:t>
            </a:r>
            <a:r>
              <a:rPr lang="en-GB" sz="1800" dirty="0" smtClean="0"/>
              <a:t>bases, privacy notices </a:t>
            </a:r>
            <a:r>
              <a:rPr lang="en-GB" sz="1800" dirty="0"/>
              <a:t>and rights</a:t>
            </a:r>
          </a:p>
          <a:p>
            <a:pPr lvl="1">
              <a:buFont typeface="Wingdings" panose="05000000000000000000" pitchFamily="2" charset="2"/>
              <a:buChar char="Ø"/>
            </a:pPr>
            <a:r>
              <a:rPr lang="en-GB" sz="1800" dirty="0" smtClean="0"/>
              <a:t>Processing for archiving, statistics and ‘scientific or historical </a:t>
            </a:r>
            <a:r>
              <a:rPr lang="en-GB" sz="1800" dirty="0"/>
              <a:t>research purposes’ </a:t>
            </a:r>
            <a:r>
              <a:rPr lang="en-GB" sz="1800" dirty="0" smtClean="0"/>
              <a:t>exempt </a:t>
            </a:r>
            <a:r>
              <a:rPr lang="en-GB" sz="1800" dirty="0"/>
              <a:t>from some principles and some rights, but not legal bases or privacy </a:t>
            </a:r>
            <a:r>
              <a:rPr lang="en-GB" sz="1800" dirty="0" smtClean="0"/>
              <a:t>notices</a:t>
            </a:r>
          </a:p>
          <a:p>
            <a:pPr lvl="1">
              <a:buFont typeface="Wingdings" panose="05000000000000000000" pitchFamily="2" charset="2"/>
              <a:buChar char="Ø"/>
            </a:pPr>
            <a:r>
              <a:rPr lang="en-GB" sz="1800" dirty="0" smtClean="0"/>
              <a:t>Accountability requirements still apply</a:t>
            </a:r>
            <a:endParaRPr lang="en-GB" sz="1800" dirty="0"/>
          </a:p>
        </p:txBody>
      </p:sp>
      <p:sp>
        <p:nvSpPr>
          <p:cNvPr id="19460" name="Slide Number Placeholder 1"/>
          <p:cNvSpPr>
            <a:spLocks noGrp="1"/>
          </p:cNvSpPr>
          <p:nvPr>
            <p:ph type="sldNum" sz="quarter" idx="10"/>
          </p:nvPr>
        </p:nvSpPr>
        <p:spPr>
          <a:noFill/>
        </p:spPr>
        <p:txBody>
          <a:bodyPr/>
          <a:lstStyle>
            <a:lvl1pPr eaLnBrk="0" hangingPunct="0">
              <a:spcAft>
                <a:spcPct val="75000"/>
              </a:spcAft>
              <a:buChar char="•"/>
              <a:defRPr sz="2000">
                <a:solidFill>
                  <a:schemeClr val="tx1"/>
                </a:solidFill>
                <a:latin typeface="Arial" charset="0"/>
              </a:defRPr>
            </a:lvl1pPr>
            <a:lvl2pPr marL="742950" indent="-285750" eaLnBrk="0" hangingPunct="0">
              <a:spcAft>
                <a:spcPct val="75000"/>
              </a:spcAft>
              <a:buChar char="•"/>
              <a:defRPr sz="2000">
                <a:solidFill>
                  <a:schemeClr val="tx1"/>
                </a:solidFill>
                <a:latin typeface="Arial" charset="0"/>
              </a:defRPr>
            </a:lvl2pPr>
            <a:lvl3pPr marL="1143000" indent="-228600" eaLnBrk="0" hangingPunct="0">
              <a:spcAft>
                <a:spcPct val="75000"/>
              </a:spcAft>
              <a:buChar char="•"/>
              <a:defRPr sz="2000">
                <a:solidFill>
                  <a:schemeClr val="tx1"/>
                </a:solidFill>
                <a:latin typeface="Arial" charset="0"/>
              </a:defRPr>
            </a:lvl3pPr>
            <a:lvl4pPr marL="1600200" indent="-228600" eaLnBrk="0" hangingPunct="0">
              <a:spcAft>
                <a:spcPct val="75000"/>
              </a:spcAft>
              <a:buChar char="•"/>
              <a:defRPr sz="2000">
                <a:solidFill>
                  <a:schemeClr val="tx1"/>
                </a:solidFill>
                <a:latin typeface="Arial" charset="0"/>
              </a:defRPr>
            </a:lvl4pPr>
            <a:lvl5pPr marL="2057400" indent="-228600" eaLnBrk="0" hangingPunct="0">
              <a:spcAft>
                <a:spcPct val="75000"/>
              </a:spcAft>
              <a:buChar char="•"/>
              <a:defRPr sz="2000">
                <a:solidFill>
                  <a:schemeClr val="tx1"/>
                </a:solidFill>
                <a:latin typeface="Arial" charset="0"/>
              </a:defRPr>
            </a:lvl5pPr>
            <a:lvl6pPr marL="2514600" indent="-228600" eaLnBrk="0" fontAlgn="base" hangingPunct="0">
              <a:spcBef>
                <a:spcPct val="0"/>
              </a:spcBef>
              <a:spcAft>
                <a:spcPct val="75000"/>
              </a:spcAft>
              <a:buChar char="•"/>
              <a:defRPr sz="2000">
                <a:solidFill>
                  <a:schemeClr val="tx1"/>
                </a:solidFill>
                <a:latin typeface="Arial" charset="0"/>
              </a:defRPr>
            </a:lvl6pPr>
            <a:lvl7pPr marL="2971800" indent="-228600" eaLnBrk="0" fontAlgn="base" hangingPunct="0">
              <a:spcBef>
                <a:spcPct val="0"/>
              </a:spcBef>
              <a:spcAft>
                <a:spcPct val="75000"/>
              </a:spcAft>
              <a:buChar char="•"/>
              <a:defRPr sz="2000">
                <a:solidFill>
                  <a:schemeClr val="tx1"/>
                </a:solidFill>
                <a:latin typeface="Arial" charset="0"/>
              </a:defRPr>
            </a:lvl7pPr>
            <a:lvl8pPr marL="3429000" indent="-228600" eaLnBrk="0" fontAlgn="base" hangingPunct="0">
              <a:spcBef>
                <a:spcPct val="0"/>
              </a:spcBef>
              <a:spcAft>
                <a:spcPct val="75000"/>
              </a:spcAft>
              <a:buChar char="•"/>
              <a:defRPr sz="2000">
                <a:solidFill>
                  <a:schemeClr val="tx1"/>
                </a:solidFill>
                <a:latin typeface="Arial" charset="0"/>
              </a:defRPr>
            </a:lvl8pPr>
            <a:lvl9pPr marL="3886200" indent="-228600" eaLnBrk="0" fontAlgn="base" hangingPunct="0">
              <a:spcBef>
                <a:spcPct val="0"/>
              </a:spcBef>
              <a:spcAft>
                <a:spcPct val="75000"/>
              </a:spcAft>
              <a:buChar char="•"/>
              <a:defRPr sz="2000">
                <a:solidFill>
                  <a:schemeClr val="tx1"/>
                </a:solidFill>
                <a:latin typeface="Arial" charset="0"/>
              </a:defRPr>
            </a:lvl9pPr>
          </a:lstStyle>
          <a:p>
            <a:pPr eaLnBrk="1" hangingPunct="1">
              <a:spcAft>
                <a:spcPct val="0"/>
              </a:spcAft>
              <a:buFontTx/>
              <a:buNone/>
            </a:pPr>
            <a:fld id="{4DAFB218-786B-4D3F-A76C-CAE7C3D8DE46}" type="slidenum">
              <a:rPr lang="en-GB" altLang="en-US" sz="1000" smtClean="0">
                <a:solidFill>
                  <a:schemeClr val="tx2"/>
                </a:solidFill>
              </a:rPr>
              <a:pPr eaLnBrk="1" hangingPunct="1">
                <a:spcAft>
                  <a:spcPct val="0"/>
                </a:spcAft>
                <a:buFontTx/>
                <a:buNone/>
              </a:pPr>
              <a:t>10</a:t>
            </a:fld>
            <a:endParaRPr lang="en-GB" altLang="en-US" sz="1000" dirty="0" smtClean="0">
              <a:solidFill>
                <a:schemeClr val="tx2"/>
              </a:solidFill>
            </a:endParaRPr>
          </a:p>
        </p:txBody>
      </p:sp>
    </p:spTree>
    <p:extLst>
      <p:ext uri="{BB962C8B-B14F-4D97-AF65-F5344CB8AC3E}">
        <p14:creationId xmlns:p14="http://schemas.microsoft.com/office/powerpoint/2010/main" val="24764203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GB" altLang="en-US" sz="2800" dirty="0"/>
              <a:t>How the University is managing its </a:t>
            </a:r>
            <a:r>
              <a:rPr lang="en-GB" altLang="en-US" sz="2800" dirty="0" smtClean="0"/>
              <a:t>preparations</a:t>
            </a:r>
            <a:endParaRPr lang="en-GB" altLang="en-US" sz="2800" dirty="0"/>
          </a:p>
        </p:txBody>
      </p:sp>
      <p:sp>
        <p:nvSpPr>
          <p:cNvPr id="25603" name="Content Placeholder 2"/>
          <p:cNvSpPr>
            <a:spLocks noGrp="1"/>
          </p:cNvSpPr>
          <p:nvPr>
            <p:ph idx="1"/>
          </p:nvPr>
        </p:nvSpPr>
        <p:spPr>
          <a:xfrm>
            <a:off x="359282" y="1628800"/>
            <a:ext cx="8461190" cy="4104456"/>
          </a:xfrm>
        </p:spPr>
        <p:txBody>
          <a:bodyPr/>
          <a:lstStyle/>
          <a:p>
            <a:r>
              <a:rPr lang="en-GB" altLang="en-US" sz="1800" dirty="0"/>
              <a:t>GDPR Data Protection Working </a:t>
            </a:r>
            <a:r>
              <a:rPr lang="en-GB" altLang="en-US" sz="1800" dirty="0" smtClean="0"/>
              <a:t>Group established summer 2016</a:t>
            </a:r>
          </a:p>
          <a:p>
            <a:r>
              <a:rPr lang="en-GB" altLang="en-US" sz="1800" dirty="0" smtClean="0"/>
              <a:t>Chaired by Registrary</a:t>
            </a:r>
          </a:p>
          <a:p>
            <a:r>
              <a:rPr lang="en-GB" altLang="en-US" sz="1800" dirty="0" smtClean="0"/>
              <a:t>Members from Registrary’s Office, LSO, Student Registry, CAO, ESP, UIS, CUDAR, Research Office, HR, UL, OIS, </a:t>
            </a:r>
            <a:r>
              <a:rPr lang="en-GB" altLang="en-US" sz="1800" dirty="0"/>
              <a:t>a</a:t>
            </a:r>
            <a:r>
              <a:rPr lang="en-GB" altLang="en-US" sz="1800" dirty="0" smtClean="0"/>
              <a:t>cademic departments, CA, CUP</a:t>
            </a:r>
          </a:p>
          <a:p>
            <a:r>
              <a:rPr lang="en-GB" altLang="en-US" sz="1800" dirty="0" smtClean="0"/>
              <a:t>Terms of Reference: “To </a:t>
            </a:r>
            <a:r>
              <a:rPr lang="en-GB" altLang="en-US" sz="1800" dirty="0"/>
              <a:t>develop, scrutinise and approve the necessary changes to the University’s policies, procedures, guidelines and training in time for the implementation of the EU’s General Data Protection Regulation. Where formal Committee oversight is required for any particular change, to develop, scrutinise and recommend the necessary change to the relevant </a:t>
            </a:r>
            <a:r>
              <a:rPr lang="en-GB" altLang="en-US" sz="1800" dirty="0" smtClean="0"/>
              <a:t>Committee.”</a:t>
            </a:r>
          </a:p>
          <a:p>
            <a:r>
              <a:rPr lang="en-GB" altLang="en-US" sz="1800" dirty="0" smtClean="0"/>
              <a:t>Many changes can be implemented centrally</a:t>
            </a:r>
          </a:p>
          <a:p>
            <a:r>
              <a:rPr lang="en-GB" altLang="en-US" sz="1800" dirty="0" smtClean="0"/>
              <a:t>GDPR Toolkit for Institutions for changes that must be implemented locally</a:t>
            </a:r>
            <a:endParaRPr lang="en-GB" altLang="en-US" sz="1800" dirty="0"/>
          </a:p>
        </p:txBody>
      </p:sp>
      <p:sp>
        <p:nvSpPr>
          <p:cNvPr id="25604" name="Slide Number Placeholder 3"/>
          <p:cNvSpPr>
            <a:spLocks noGrp="1"/>
          </p:cNvSpPr>
          <p:nvPr>
            <p:ph type="sldNum" sz="quarter" idx="10"/>
          </p:nvPr>
        </p:nvSpPr>
        <p:spPr>
          <a:noFill/>
        </p:spPr>
        <p:txBody>
          <a:bodyPr/>
          <a:lstStyle>
            <a:lvl1pPr eaLnBrk="0" hangingPunct="0">
              <a:spcAft>
                <a:spcPct val="75000"/>
              </a:spcAft>
              <a:buChar char="•"/>
              <a:defRPr sz="2000">
                <a:solidFill>
                  <a:schemeClr val="tx1"/>
                </a:solidFill>
                <a:latin typeface="Arial" charset="0"/>
              </a:defRPr>
            </a:lvl1pPr>
            <a:lvl2pPr marL="742950" indent="-285750" eaLnBrk="0" hangingPunct="0">
              <a:spcAft>
                <a:spcPct val="75000"/>
              </a:spcAft>
              <a:buChar char="•"/>
              <a:defRPr sz="2000">
                <a:solidFill>
                  <a:schemeClr val="tx1"/>
                </a:solidFill>
                <a:latin typeface="Arial" charset="0"/>
              </a:defRPr>
            </a:lvl2pPr>
            <a:lvl3pPr marL="1143000" indent="-228600" eaLnBrk="0" hangingPunct="0">
              <a:spcAft>
                <a:spcPct val="75000"/>
              </a:spcAft>
              <a:buChar char="•"/>
              <a:defRPr sz="2000">
                <a:solidFill>
                  <a:schemeClr val="tx1"/>
                </a:solidFill>
                <a:latin typeface="Arial" charset="0"/>
              </a:defRPr>
            </a:lvl3pPr>
            <a:lvl4pPr marL="1600200" indent="-228600" eaLnBrk="0" hangingPunct="0">
              <a:spcAft>
                <a:spcPct val="75000"/>
              </a:spcAft>
              <a:buChar char="•"/>
              <a:defRPr sz="2000">
                <a:solidFill>
                  <a:schemeClr val="tx1"/>
                </a:solidFill>
                <a:latin typeface="Arial" charset="0"/>
              </a:defRPr>
            </a:lvl4pPr>
            <a:lvl5pPr marL="2057400" indent="-228600" eaLnBrk="0" hangingPunct="0">
              <a:spcAft>
                <a:spcPct val="75000"/>
              </a:spcAft>
              <a:buChar char="•"/>
              <a:defRPr sz="2000">
                <a:solidFill>
                  <a:schemeClr val="tx1"/>
                </a:solidFill>
                <a:latin typeface="Arial" charset="0"/>
              </a:defRPr>
            </a:lvl5pPr>
            <a:lvl6pPr marL="2514600" indent="-228600" eaLnBrk="0" fontAlgn="base" hangingPunct="0">
              <a:spcBef>
                <a:spcPct val="0"/>
              </a:spcBef>
              <a:spcAft>
                <a:spcPct val="75000"/>
              </a:spcAft>
              <a:buChar char="•"/>
              <a:defRPr sz="2000">
                <a:solidFill>
                  <a:schemeClr val="tx1"/>
                </a:solidFill>
                <a:latin typeface="Arial" charset="0"/>
              </a:defRPr>
            </a:lvl6pPr>
            <a:lvl7pPr marL="2971800" indent="-228600" eaLnBrk="0" fontAlgn="base" hangingPunct="0">
              <a:spcBef>
                <a:spcPct val="0"/>
              </a:spcBef>
              <a:spcAft>
                <a:spcPct val="75000"/>
              </a:spcAft>
              <a:buChar char="•"/>
              <a:defRPr sz="2000">
                <a:solidFill>
                  <a:schemeClr val="tx1"/>
                </a:solidFill>
                <a:latin typeface="Arial" charset="0"/>
              </a:defRPr>
            </a:lvl7pPr>
            <a:lvl8pPr marL="3429000" indent="-228600" eaLnBrk="0" fontAlgn="base" hangingPunct="0">
              <a:spcBef>
                <a:spcPct val="0"/>
              </a:spcBef>
              <a:spcAft>
                <a:spcPct val="75000"/>
              </a:spcAft>
              <a:buChar char="•"/>
              <a:defRPr sz="2000">
                <a:solidFill>
                  <a:schemeClr val="tx1"/>
                </a:solidFill>
                <a:latin typeface="Arial" charset="0"/>
              </a:defRPr>
            </a:lvl8pPr>
            <a:lvl9pPr marL="3886200" indent="-228600" eaLnBrk="0" fontAlgn="base" hangingPunct="0">
              <a:spcBef>
                <a:spcPct val="0"/>
              </a:spcBef>
              <a:spcAft>
                <a:spcPct val="75000"/>
              </a:spcAft>
              <a:buChar char="•"/>
              <a:defRPr sz="2000">
                <a:solidFill>
                  <a:schemeClr val="tx1"/>
                </a:solidFill>
                <a:latin typeface="Arial" charset="0"/>
              </a:defRPr>
            </a:lvl9pPr>
          </a:lstStyle>
          <a:p>
            <a:pPr eaLnBrk="1" hangingPunct="1">
              <a:spcAft>
                <a:spcPct val="0"/>
              </a:spcAft>
              <a:buFontTx/>
              <a:buNone/>
            </a:pPr>
            <a:fld id="{04862424-3CED-4A27-9BCB-3D794FA3E9CF}" type="slidenum">
              <a:rPr lang="en-GB" altLang="en-US" sz="1000" smtClean="0">
                <a:solidFill>
                  <a:schemeClr val="tx2"/>
                </a:solidFill>
              </a:rPr>
              <a:pPr eaLnBrk="1" hangingPunct="1">
                <a:spcAft>
                  <a:spcPct val="0"/>
                </a:spcAft>
                <a:buFontTx/>
                <a:buNone/>
              </a:pPr>
              <a:t>11</a:t>
            </a:fld>
            <a:endParaRPr lang="en-GB" altLang="en-US" sz="1000" dirty="0" smtClean="0">
              <a:solidFill>
                <a:schemeClr val="tx2"/>
              </a:solidFill>
            </a:endParaRPr>
          </a:p>
        </p:txBody>
      </p:sp>
    </p:spTree>
    <p:extLst>
      <p:ext uri="{BB962C8B-B14F-4D97-AF65-F5344CB8AC3E}">
        <p14:creationId xmlns:p14="http://schemas.microsoft.com/office/powerpoint/2010/main" val="759051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Further information</a:t>
            </a:r>
            <a:endParaRPr lang="en-GB" dirty="0"/>
          </a:p>
        </p:txBody>
      </p:sp>
      <p:sp>
        <p:nvSpPr>
          <p:cNvPr id="3" name="Content Placeholder 2"/>
          <p:cNvSpPr>
            <a:spLocks noGrp="1"/>
          </p:cNvSpPr>
          <p:nvPr>
            <p:ph idx="1"/>
          </p:nvPr>
        </p:nvSpPr>
        <p:spPr/>
        <p:txBody>
          <a:bodyPr/>
          <a:lstStyle/>
          <a:p>
            <a:r>
              <a:rPr lang="en-GB" altLang="en-US" sz="1800" dirty="0" smtClean="0"/>
              <a:t>Website (Raven required)</a:t>
            </a:r>
            <a:endParaRPr lang="en-GB" sz="1800" dirty="0" smtClean="0">
              <a:hlinkClick r:id="rId2"/>
            </a:endParaRPr>
          </a:p>
          <a:p>
            <a:pPr marL="268288" lvl="1" indent="0">
              <a:buNone/>
            </a:pPr>
            <a:r>
              <a:rPr lang="en-GB" sz="1800" dirty="0" smtClean="0">
                <a:hlinkClick r:id="rId2"/>
              </a:rPr>
              <a:t>https</a:t>
            </a:r>
            <a:r>
              <a:rPr lang="en-GB" sz="1800" dirty="0">
                <a:hlinkClick r:id="rId2"/>
              </a:rPr>
              <a:t>://</a:t>
            </a:r>
            <a:r>
              <a:rPr lang="en-GB" sz="1800" dirty="0" smtClean="0">
                <a:hlinkClick r:id="rId2"/>
              </a:rPr>
              <a:t>www.information-compliance.admin.cam.ac.uk/data-protection/general-data-protection-regulation</a:t>
            </a:r>
            <a:r>
              <a:rPr lang="en-GB" sz="1800" dirty="0" smtClean="0"/>
              <a:t> </a:t>
            </a:r>
          </a:p>
          <a:p>
            <a:pPr marL="285750" indent="-285750"/>
            <a:r>
              <a:rPr lang="en-GB" sz="1800" dirty="0" smtClean="0"/>
              <a:t>Email</a:t>
            </a:r>
          </a:p>
          <a:p>
            <a:pPr marL="268288" lvl="1" indent="0">
              <a:buNone/>
            </a:pPr>
            <a:r>
              <a:rPr lang="en-GB" sz="1800" dirty="0" smtClean="0">
                <a:hlinkClick r:id="rId3"/>
              </a:rPr>
              <a:t>data.protection@admin.cam.ac.uk</a:t>
            </a:r>
            <a:r>
              <a:rPr lang="en-GB" sz="1800" dirty="0" smtClean="0"/>
              <a:t> </a:t>
            </a:r>
            <a:endParaRPr lang="en-GB" sz="1800" dirty="0"/>
          </a:p>
        </p:txBody>
      </p:sp>
      <p:sp>
        <p:nvSpPr>
          <p:cNvPr id="4" name="Slide Number Placeholder 3"/>
          <p:cNvSpPr>
            <a:spLocks noGrp="1"/>
          </p:cNvSpPr>
          <p:nvPr>
            <p:ph type="sldNum" sz="quarter" idx="10"/>
          </p:nvPr>
        </p:nvSpPr>
        <p:spPr/>
        <p:txBody>
          <a:bodyPr/>
          <a:lstStyle/>
          <a:p>
            <a:pPr>
              <a:defRPr/>
            </a:pPr>
            <a:fld id="{B89B99DC-50F9-4689-A767-10FB77F53CCF}" type="slidenum">
              <a:rPr lang="en-GB" smtClean="0"/>
              <a:pPr>
                <a:defRPr/>
              </a:pPr>
              <a:t>12</a:t>
            </a:fld>
            <a:endParaRPr lang="en-GB" dirty="0"/>
          </a:p>
        </p:txBody>
      </p:sp>
    </p:spTree>
    <p:extLst>
      <p:ext uri="{BB962C8B-B14F-4D97-AF65-F5344CB8AC3E}">
        <p14:creationId xmlns:p14="http://schemas.microsoft.com/office/powerpoint/2010/main" val="773730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Finance Systems Update</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311962"/>
            <a:ext cx="9144000" cy="4905545"/>
          </a:xfrm>
        </p:spPr>
      </p:pic>
      <p:sp>
        <p:nvSpPr>
          <p:cNvPr id="7" name="TextBox 6"/>
          <p:cNvSpPr txBox="1"/>
          <p:nvPr/>
        </p:nvSpPr>
        <p:spPr>
          <a:xfrm>
            <a:off x="384175" y="4509120"/>
            <a:ext cx="6273080" cy="830997"/>
          </a:xfrm>
          <a:prstGeom prst="rect">
            <a:avLst/>
          </a:prstGeom>
          <a:noFill/>
        </p:spPr>
        <p:txBody>
          <a:bodyPr wrap="square" rtlCol="0">
            <a:spAutoFit/>
          </a:bodyPr>
          <a:lstStyle/>
          <a:p>
            <a:r>
              <a:rPr lang="en-GB" sz="2800" b="1" dirty="0" smtClean="0">
                <a:solidFill>
                  <a:schemeClr val="bg1"/>
                </a:solidFill>
              </a:rPr>
              <a:t>Michelle Bond and Stef James</a:t>
            </a:r>
          </a:p>
          <a:p>
            <a:r>
              <a:rPr lang="en-GB" sz="2000" b="1" dirty="0" smtClean="0">
                <a:solidFill>
                  <a:schemeClr val="bg1"/>
                </a:solidFill>
              </a:rPr>
              <a:t>Financial Systems Group</a:t>
            </a:r>
          </a:p>
        </p:txBody>
      </p:sp>
    </p:spTree>
    <p:extLst>
      <p:ext uri="{BB962C8B-B14F-4D97-AF65-F5344CB8AC3E}">
        <p14:creationId xmlns:p14="http://schemas.microsoft.com/office/powerpoint/2010/main" val="32546943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Java Web Start </a:t>
            </a:r>
            <a:endParaRPr lang="en-GB" dirty="0"/>
          </a:p>
        </p:txBody>
      </p:sp>
      <p:sp>
        <p:nvSpPr>
          <p:cNvPr id="6" name="Rounded Rectangle 5"/>
          <p:cNvSpPr/>
          <p:nvPr/>
        </p:nvSpPr>
        <p:spPr>
          <a:xfrm>
            <a:off x="4572000" y="1556792"/>
            <a:ext cx="4464496" cy="43924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3200" b="1" dirty="0" smtClean="0"/>
              <a:t>From Monday 5</a:t>
            </a:r>
            <a:r>
              <a:rPr lang="en-GB" sz="3200" b="1" baseline="30000" dirty="0" smtClean="0"/>
              <a:t>th</a:t>
            </a:r>
            <a:r>
              <a:rPr lang="en-GB" sz="3200" b="1" dirty="0" smtClean="0"/>
              <a:t> February</a:t>
            </a:r>
          </a:p>
          <a:p>
            <a:pPr algn="ctr"/>
            <a:endParaRPr lang="en-GB" dirty="0"/>
          </a:p>
          <a:p>
            <a:pPr algn="ctr"/>
            <a:r>
              <a:rPr lang="en-GB" dirty="0" smtClean="0"/>
              <a:t>The </a:t>
            </a:r>
            <a:r>
              <a:rPr lang="en-GB" dirty="0"/>
              <a:t>latest version of Java </a:t>
            </a:r>
            <a:r>
              <a:rPr lang="en-GB" dirty="0" smtClean="0"/>
              <a:t>supported </a:t>
            </a:r>
            <a:r>
              <a:rPr lang="en-GB" dirty="0"/>
              <a:t>for use with CUFS </a:t>
            </a:r>
            <a:r>
              <a:rPr lang="en-GB" dirty="0" smtClean="0"/>
              <a:t> </a:t>
            </a:r>
          </a:p>
          <a:p>
            <a:pPr algn="ctr"/>
            <a:r>
              <a:rPr lang="en-GB" sz="2400" b="1" dirty="0" smtClean="0"/>
              <a:t>v 1.8.0_151</a:t>
            </a:r>
          </a:p>
          <a:p>
            <a:pPr algn="ctr"/>
            <a:endParaRPr lang="en-GB" sz="2400" dirty="0" smtClean="0">
              <a:solidFill>
                <a:schemeClr val="bg1"/>
              </a:solidFill>
            </a:endParaRPr>
          </a:p>
          <a:p>
            <a:pPr algn="ctr"/>
            <a:r>
              <a:rPr lang="en-GB" sz="2400" dirty="0" smtClean="0">
                <a:solidFill>
                  <a:schemeClr val="bg1"/>
                </a:solidFill>
              </a:rPr>
              <a:t>There </a:t>
            </a:r>
            <a:r>
              <a:rPr lang="en-GB" sz="2400" dirty="0">
                <a:solidFill>
                  <a:schemeClr val="bg1"/>
                </a:solidFill>
              </a:rPr>
              <a:t>will no longer be a ‘middle’ window, just this pop </a:t>
            </a:r>
            <a:r>
              <a:rPr lang="en-GB" sz="2400" dirty="0" smtClean="0">
                <a:solidFill>
                  <a:schemeClr val="bg1"/>
                </a:solidFill>
              </a:rPr>
              <a:t>up will show and disappear</a:t>
            </a:r>
            <a:endParaRPr lang="en-GB" sz="2400" dirty="0">
              <a:solidFill>
                <a:schemeClr val="bg1"/>
              </a:solidFill>
            </a:endParaRPr>
          </a:p>
          <a:p>
            <a:pPr algn="ctr"/>
            <a:endParaRPr lang="en-GB" sz="2400" b="1" dirty="0"/>
          </a:p>
        </p:txBody>
      </p:sp>
      <p:pic>
        <p:nvPicPr>
          <p:cNvPr id="5" name="Picture 4"/>
          <p:cNvPicPr>
            <a:picLocks noChangeAspect="1"/>
          </p:cNvPicPr>
          <p:nvPr/>
        </p:nvPicPr>
        <p:blipFill>
          <a:blip r:embed="rId3"/>
          <a:stretch>
            <a:fillRect/>
          </a:stretch>
        </p:blipFill>
        <p:spPr>
          <a:xfrm>
            <a:off x="1860724" y="4865290"/>
            <a:ext cx="3019425" cy="1333500"/>
          </a:xfrm>
          <a:prstGeom prst="rect">
            <a:avLst/>
          </a:prstGeom>
        </p:spPr>
      </p:pic>
      <p:pic>
        <p:nvPicPr>
          <p:cNvPr id="7" name="Picture 6"/>
          <p:cNvPicPr>
            <a:picLocks noChangeAspect="1"/>
          </p:cNvPicPr>
          <p:nvPr/>
        </p:nvPicPr>
        <p:blipFill>
          <a:blip r:embed="rId4"/>
          <a:stretch>
            <a:fillRect/>
          </a:stretch>
        </p:blipFill>
        <p:spPr>
          <a:xfrm>
            <a:off x="179512" y="1706289"/>
            <a:ext cx="4268355" cy="2941787"/>
          </a:xfrm>
          <a:prstGeom prst="rect">
            <a:avLst/>
          </a:prstGeom>
        </p:spPr>
      </p:pic>
      <p:sp>
        <p:nvSpPr>
          <p:cNvPr id="8" name="TextBox 7"/>
          <p:cNvSpPr txBox="1"/>
          <p:nvPr/>
        </p:nvSpPr>
        <p:spPr>
          <a:xfrm>
            <a:off x="179512" y="1325959"/>
            <a:ext cx="1656184" cy="461665"/>
          </a:xfrm>
          <a:prstGeom prst="rect">
            <a:avLst/>
          </a:prstGeom>
          <a:noFill/>
        </p:spPr>
        <p:txBody>
          <a:bodyPr wrap="square" rtlCol="0">
            <a:spAutoFit/>
          </a:bodyPr>
          <a:lstStyle/>
          <a:p>
            <a:r>
              <a:rPr lang="en-GB" sz="2400" dirty="0" smtClean="0"/>
              <a:t>Currently:</a:t>
            </a:r>
            <a:r>
              <a:rPr lang="en-GB" dirty="0" smtClean="0"/>
              <a:t> </a:t>
            </a:r>
            <a:endParaRPr lang="en-GB" dirty="0"/>
          </a:p>
        </p:txBody>
      </p:sp>
    </p:spTree>
    <p:extLst>
      <p:ext uri="{BB962C8B-B14F-4D97-AF65-F5344CB8AC3E}">
        <p14:creationId xmlns:p14="http://schemas.microsoft.com/office/powerpoint/2010/main" val="1844191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Planned downtime</a:t>
            </a:r>
            <a:endParaRPr lang="en-GB" dirty="0"/>
          </a:p>
        </p:txBody>
      </p:sp>
      <p:pic>
        <p:nvPicPr>
          <p:cNvPr id="3" name="Picture 2"/>
          <p:cNvPicPr>
            <a:picLocks noChangeAspect="1"/>
          </p:cNvPicPr>
          <p:nvPr/>
        </p:nvPicPr>
        <p:blipFill>
          <a:blip r:embed="rId3"/>
          <a:stretch>
            <a:fillRect/>
          </a:stretch>
        </p:blipFill>
        <p:spPr>
          <a:xfrm>
            <a:off x="0" y="1268760"/>
            <a:ext cx="9143999" cy="4968552"/>
          </a:xfrm>
          <a:prstGeom prst="rect">
            <a:avLst/>
          </a:prstGeom>
        </p:spPr>
      </p:pic>
      <p:sp>
        <p:nvSpPr>
          <p:cNvPr id="5" name="TextBox 4"/>
          <p:cNvSpPr txBox="1"/>
          <p:nvPr/>
        </p:nvSpPr>
        <p:spPr>
          <a:xfrm>
            <a:off x="-1" y="1259384"/>
            <a:ext cx="9143999" cy="1815882"/>
          </a:xfrm>
          <a:prstGeom prst="rect">
            <a:avLst/>
          </a:prstGeom>
          <a:noFill/>
        </p:spPr>
        <p:txBody>
          <a:bodyPr wrap="square" rtlCol="0">
            <a:spAutoFit/>
          </a:bodyPr>
          <a:lstStyle/>
          <a:p>
            <a:pPr algn="ctr"/>
            <a:r>
              <a:rPr lang="en-GB" sz="4000" b="1" dirty="0" smtClean="0">
                <a:solidFill>
                  <a:schemeClr val="bg1"/>
                </a:solidFill>
              </a:rPr>
              <a:t>CUFS Critical Patching</a:t>
            </a:r>
          </a:p>
          <a:p>
            <a:pPr algn="ctr"/>
            <a:r>
              <a:rPr lang="en-GB" sz="3600" b="1" dirty="0" smtClean="0">
                <a:solidFill>
                  <a:schemeClr val="bg1"/>
                </a:solidFill>
              </a:rPr>
              <a:t>Downtime Fri 5pm 2</a:t>
            </a:r>
            <a:r>
              <a:rPr lang="en-GB" sz="3600" b="1" baseline="30000" dirty="0" smtClean="0">
                <a:solidFill>
                  <a:schemeClr val="bg1"/>
                </a:solidFill>
              </a:rPr>
              <a:t>nd</a:t>
            </a:r>
            <a:r>
              <a:rPr lang="en-GB" sz="3600" b="1" dirty="0" smtClean="0">
                <a:solidFill>
                  <a:schemeClr val="bg1"/>
                </a:solidFill>
              </a:rPr>
              <a:t> / Mon 9am 5</a:t>
            </a:r>
            <a:r>
              <a:rPr lang="en-GB" sz="3600" b="1" baseline="30000" dirty="0" smtClean="0">
                <a:solidFill>
                  <a:schemeClr val="bg1"/>
                </a:solidFill>
              </a:rPr>
              <a:t>th</a:t>
            </a:r>
            <a:r>
              <a:rPr lang="en-GB" sz="3600" b="1" dirty="0" smtClean="0">
                <a:solidFill>
                  <a:schemeClr val="bg1"/>
                </a:solidFill>
              </a:rPr>
              <a:t> February 2018</a:t>
            </a:r>
          </a:p>
        </p:txBody>
      </p:sp>
      <p:sp>
        <p:nvSpPr>
          <p:cNvPr id="7" name="TextBox 6"/>
          <p:cNvSpPr txBox="1"/>
          <p:nvPr/>
        </p:nvSpPr>
        <p:spPr>
          <a:xfrm>
            <a:off x="8757" y="4482986"/>
            <a:ext cx="9143999" cy="1815882"/>
          </a:xfrm>
          <a:prstGeom prst="rect">
            <a:avLst/>
          </a:prstGeom>
          <a:noFill/>
        </p:spPr>
        <p:txBody>
          <a:bodyPr wrap="square" rtlCol="0">
            <a:spAutoFit/>
          </a:bodyPr>
          <a:lstStyle/>
          <a:p>
            <a:pPr algn="ctr"/>
            <a:r>
              <a:rPr lang="en-GB" sz="4000" b="1" dirty="0" smtClean="0">
                <a:solidFill>
                  <a:srgbClr val="000810"/>
                </a:solidFill>
              </a:rPr>
              <a:t>CUFS Hardware Refresh</a:t>
            </a:r>
          </a:p>
          <a:p>
            <a:pPr algn="ctr"/>
            <a:r>
              <a:rPr lang="en-GB" sz="3600" b="1" dirty="0" smtClean="0">
                <a:solidFill>
                  <a:schemeClr val="bg1"/>
                </a:solidFill>
              </a:rPr>
              <a:t>Downtime Fri 5pm 27</a:t>
            </a:r>
            <a:r>
              <a:rPr lang="en-GB" sz="3600" b="1" baseline="30000" dirty="0" smtClean="0">
                <a:solidFill>
                  <a:schemeClr val="bg1"/>
                </a:solidFill>
              </a:rPr>
              <a:t>th</a:t>
            </a:r>
            <a:r>
              <a:rPr lang="en-GB" sz="3600" b="1" dirty="0" smtClean="0">
                <a:solidFill>
                  <a:schemeClr val="bg1"/>
                </a:solidFill>
              </a:rPr>
              <a:t> / Mon 9am 30</a:t>
            </a:r>
            <a:r>
              <a:rPr lang="en-GB" sz="3600" b="1" baseline="30000" dirty="0" smtClean="0">
                <a:solidFill>
                  <a:schemeClr val="bg1"/>
                </a:solidFill>
              </a:rPr>
              <a:t>th</a:t>
            </a:r>
            <a:r>
              <a:rPr lang="en-GB" sz="3600" b="1" dirty="0" smtClean="0">
                <a:solidFill>
                  <a:schemeClr val="bg1"/>
                </a:solidFill>
              </a:rPr>
              <a:t>  April 2018</a:t>
            </a:r>
          </a:p>
        </p:txBody>
      </p:sp>
    </p:spTree>
    <p:extLst>
      <p:ext uri="{BB962C8B-B14F-4D97-AF65-F5344CB8AC3E}">
        <p14:creationId xmlns:p14="http://schemas.microsoft.com/office/powerpoint/2010/main" val="37463795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CUFS Password security</a:t>
            </a:r>
            <a:endParaRPr lang="en-GB" dirty="0"/>
          </a:p>
        </p:txBody>
      </p:sp>
      <p:pic>
        <p:nvPicPr>
          <p:cNvPr id="1026" name="Picture 2" descr="Image result for password security">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4175" y="1556792"/>
            <a:ext cx="3696414" cy="23042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4175" y="4484500"/>
            <a:ext cx="8076257" cy="1569660"/>
          </a:xfrm>
          <a:prstGeom prst="rect">
            <a:avLst/>
          </a:prstGeom>
          <a:noFill/>
        </p:spPr>
        <p:txBody>
          <a:bodyPr wrap="square" rtlCol="0">
            <a:spAutoFit/>
          </a:bodyPr>
          <a:lstStyle/>
          <a:p>
            <a:r>
              <a:rPr lang="en-GB" sz="2400" dirty="0" smtClean="0"/>
              <a:t>The length of the password will strengthen security</a:t>
            </a:r>
          </a:p>
          <a:p>
            <a:endParaRPr lang="en-GB" sz="2400" dirty="0"/>
          </a:p>
          <a:p>
            <a:r>
              <a:rPr lang="en-GB" sz="2400" dirty="0"/>
              <a:t>This is in line with Oracle, NIST and Government security websites.</a:t>
            </a:r>
          </a:p>
        </p:txBody>
      </p:sp>
      <p:sp>
        <p:nvSpPr>
          <p:cNvPr id="5" name="TextBox 4"/>
          <p:cNvSpPr txBox="1"/>
          <p:nvPr/>
        </p:nvSpPr>
        <p:spPr>
          <a:xfrm>
            <a:off x="4427984" y="1568500"/>
            <a:ext cx="4331841" cy="2954655"/>
          </a:xfrm>
          <a:prstGeom prst="rect">
            <a:avLst/>
          </a:prstGeom>
          <a:noFill/>
        </p:spPr>
        <p:txBody>
          <a:bodyPr wrap="square" rtlCol="0">
            <a:spAutoFit/>
          </a:bodyPr>
          <a:lstStyle/>
          <a:p>
            <a:r>
              <a:rPr lang="en-GB" sz="2400" dirty="0" smtClean="0"/>
              <a:t>Policy is currently being written to recommend the CUFS password is:- </a:t>
            </a:r>
          </a:p>
          <a:p>
            <a:endParaRPr lang="en-GB" sz="2400" dirty="0" smtClean="0"/>
          </a:p>
          <a:p>
            <a:pPr marL="285750" indent="-285750">
              <a:buFont typeface="Arial" panose="020B0604020202020204" pitchFamily="34" charset="0"/>
              <a:buChar char="•"/>
            </a:pPr>
            <a:r>
              <a:rPr lang="en-GB" sz="2400" dirty="0" smtClean="0"/>
              <a:t>Password is 13 characters or more</a:t>
            </a:r>
          </a:p>
          <a:p>
            <a:pPr marL="285750" indent="-285750">
              <a:buFont typeface="Arial" panose="020B0604020202020204" pitchFamily="34" charset="0"/>
              <a:buChar char="•"/>
            </a:pPr>
            <a:r>
              <a:rPr lang="en-GB" sz="2400" dirty="0" smtClean="0"/>
              <a:t>Password is never changed</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098194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Library Interface - ALMA</a:t>
            </a:r>
            <a:endParaRPr lang="en-GB" dirty="0"/>
          </a:p>
        </p:txBody>
      </p:sp>
      <p:sp>
        <p:nvSpPr>
          <p:cNvPr id="3" name="Content Placeholder 2"/>
          <p:cNvSpPr>
            <a:spLocks noGrp="1"/>
          </p:cNvSpPr>
          <p:nvPr>
            <p:ph idx="1"/>
          </p:nvPr>
        </p:nvSpPr>
        <p:spPr>
          <a:xfrm>
            <a:off x="384175" y="1708150"/>
            <a:ext cx="6276057" cy="4067175"/>
          </a:xfrm>
        </p:spPr>
        <p:txBody>
          <a:bodyPr/>
          <a:lstStyle/>
          <a:p>
            <a:endParaRPr lang="en-GB" dirty="0" smtClean="0"/>
          </a:p>
          <a:p>
            <a:r>
              <a:rPr lang="en-GB" dirty="0" smtClean="0"/>
              <a:t>ALMA </a:t>
            </a:r>
            <a:r>
              <a:rPr lang="en-GB" dirty="0"/>
              <a:t>is the new University Library Management system (old one was Voyager</a:t>
            </a:r>
            <a:r>
              <a:rPr lang="en-GB" dirty="0" smtClean="0"/>
              <a:t>)</a:t>
            </a:r>
          </a:p>
          <a:p>
            <a:r>
              <a:rPr lang="en-GB" dirty="0" smtClean="0"/>
              <a:t>Went LIVE on 17</a:t>
            </a:r>
            <a:r>
              <a:rPr lang="en-GB" baseline="30000" dirty="0" smtClean="0"/>
              <a:t>th</a:t>
            </a:r>
            <a:r>
              <a:rPr lang="en-GB" dirty="0" smtClean="0"/>
              <a:t> January 2018</a:t>
            </a:r>
            <a:endParaRPr lang="en-GB" dirty="0"/>
          </a:p>
          <a:p>
            <a:r>
              <a:rPr lang="en-GB" dirty="0"/>
              <a:t>Able to now pay for </a:t>
            </a:r>
            <a:r>
              <a:rPr lang="en-GB" dirty="0" smtClean="0"/>
              <a:t>Library </a:t>
            </a:r>
            <a:r>
              <a:rPr lang="en-GB" dirty="0"/>
              <a:t>fines via </a:t>
            </a:r>
            <a:r>
              <a:rPr lang="en-GB" dirty="0" smtClean="0"/>
              <a:t>one online payment and this automatically updates your account rather than a manual process</a:t>
            </a:r>
          </a:p>
          <a:p>
            <a:r>
              <a:rPr lang="en-GB" dirty="0" smtClean="0"/>
              <a:t>Part of a wider Library process and system change</a:t>
            </a:r>
          </a:p>
          <a:p>
            <a:endParaRPr lang="en-GB" dirty="0"/>
          </a:p>
          <a:p>
            <a:endParaRPr lang="en-GB" dirty="0"/>
          </a:p>
        </p:txBody>
      </p:sp>
      <p:pic>
        <p:nvPicPr>
          <p:cNvPr id="6" name="Picture 2" descr="Image result for library fines">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1708150"/>
            <a:ext cx="2016224" cy="352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4250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Supplier search and request </a:t>
            </a:r>
            <a:endParaRPr lang="en-GB" dirty="0"/>
          </a:p>
        </p:txBody>
      </p:sp>
      <p:pic>
        <p:nvPicPr>
          <p:cNvPr id="3" name="Content Placeholder 2"/>
          <p:cNvPicPr>
            <a:picLocks noGrp="1" noChangeAspect="1"/>
          </p:cNvPicPr>
          <p:nvPr>
            <p:ph idx="1"/>
          </p:nvPr>
        </p:nvPicPr>
        <p:blipFill>
          <a:blip r:embed="rId2"/>
          <a:stretch>
            <a:fillRect/>
          </a:stretch>
        </p:blipFill>
        <p:spPr>
          <a:xfrm>
            <a:off x="179512" y="1484784"/>
            <a:ext cx="7138566" cy="2958139"/>
          </a:xfrm>
          <a:prstGeom prst="rect">
            <a:avLst/>
          </a:prstGeom>
        </p:spPr>
      </p:pic>
      <p:sp>
        <p:nvSpPr>
          <p:cNvPr id="5" name="TextBox 4"/>
          <p:cNvSpPr txBox="1"/>
          <p:nvPr/>
        </p:nvSpPr>
        <p:spPr>
          <a:xfrm>
            <a:off x="384175" y="4797152"/>
            <a:ext cx="8580313" cy="954107"/>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t>Replace and enhance the current supplier database search and request</a:t>
            </a:r>
          </a:p>
          <a:p>
            <a:pPr marL="285750" indent="-285750">
              <a:buFont typeface="Arial" panose="020B0604020202020204" pitchFamily="34" charset="0"/>
              <a:buChar char="•"/>
            </a:pPr>
            <a:r>
              <a:rPr lang="en-GB" smtClean="0"/>
              <a:t>Dept. </a:t>
            </a:r>
            <a:r>
              <a:rPr lang="en-GB" dirty="0" smtClean="0"/>
              <a:t>users have been invited to a demo of the progress made so far</a:t>
            </a:r>
          </a:p>
          <a:p>
            <a:pPr marL="285750" indent="-285750">
              <a:buFont typeface="Arial" panose="020B0604020202020204" pitchFamily="34" charset="0"/>
              <a:buChar char="•"/>
            </a:pPr>
            <a:r>
              <a:rPr lang="en-GB" dirty="0" smtClean="0"/>
              <a:t>Anticipated this will be LIVE in the summer</a:t>
            </a:r>
            <a:endParaRPr lang="en-GB" dirty="0"/>
          </a:p>
        </p:txBody>
      </p:sp>
    </p:spTree>
    <p:extLst>
      <p:ext uri="{BB962C8B-B14F-4D97-AF65-F5344CB8AC3E}">
        <p14:creationId xmlns:p14="http://schemas.microsoft.com/office/powerpoint/2010/main" val="583387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E-Invoicing expansion</a:t>
            </a:r>
            <a:endParaRPr lang="en-GB" dirty="0"/>
          </a:p>
        </p:txBody>
      </p:sp>
      <p:sp>
        <p:nvSpPr>
          <p:cNvPr id="3" name="Content Placeholder 2"/>
          <p:cNvSpPr>
            <a:spLocks noGrp="1"/>
          </p:cNvSpPr>
          <p:nvPr>
            <p:ph idx="1"/>
          </p:nvPr>
        </p:nvSpPr>
        <p:spPr>
          <a:xfrm>
            <a:off x="384175" y="1708150"/>
            <a:ext cx="3107705" cy="4067175"/>
          </a:xfrm>
        </p:spPr>
        <p:txBody>
          <a:bodyPr/>
          <a:lstStyle/>
          <a:p>
            <a:r>
              <a:rPr lang="en-GB" sz="1400" dirty="0" smtClean="0"/>
              <a:t>PO flip- next 5 suppliers for go live are, </a:t>
            </a:r>
            <a:r>
              <a:rPr lang="en-GB" sz="1400" dirty="0" err="1" smtClean="0"/>
              <a:t>Biolegend</a:t>
            </a:r>
            <a:r>
              <a:rPr lang="en-GB" sz="1400" dirty="0" smtClean="0"/>
              <a:t>, Cambridge Bioscience, Insight Bio, Blackwell and </a:t>
            </a:r>
            <a:r>
              <a:rPr lang="en-GB" sz="1400" dirty="0" err="1" smtClean="0"/>
              <a:t>Miltenyi</a:t>
            </a:r>
            <a:r>
              <a:rPr lang="en-GB" sz="1400" dirty="0" smtClean="0"/>
              <a:t> </a:t>
            </a:r>
            <a:r>
              <a:rPr lang="en-GB" sz="1400" dirty="0" err="1" smtClean="0"/>
              <a:t>Biotec</a:t>
            </a:r>
            <a:r>
              <a:rPr lang="en-GB" sz="1400" dirty="0" smtClean="0"/>
              <a:t>. </a:t>
            </a:r>
          </a:p>
          <a:p>
            <a:r>
              <a:rPr lang="en-GB" sz="1400" dirty="0" smtClean="0"/>
              <a:t>A questionnaire will be issued to understand department ordering processes. </a:t>
            </a:r>
          </a:p>
          <a:p>
            <a:r>
              <a:rPr lang="en-GB" sz="1400" dirty="0" smtClean="0"/>
              <a:t>The results of this questionnaire will be used to inform next steps and the expansion of e-invoicing.</a:t>
            </a:r>
          </a:p>
          <a:p>
            <a:r>
              <a:rPr lang="en-GB" sz="1400" dirty="0" smtClean="0"/>
              <a:t>Look out for the questionnaire, if you specifically have any comments please contact me- Stef James, </a:t>
            </a:r>
            <a:r>
              <a:rPr lang="en-GB" sz="1400" dirty="0" smtClean="0">
                <a:hlinkClick r:id="rId2"/>
              </a:rPr>
              <a:t>stefanie.james@admin.cam.ac.uk</a:t>
            </a:r>
            <a:r>
              <a:rPr lang="en-GB" sz="1400" dirty="0" smtClean="0"/>
              <a:t> </a:t>
            </a:r>
            <a:endParaRPr lang="en-GB" sz="1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0160" y="1916832"/>
            <a:ext cx="5122342" cy="3447336"/>
          </a:xfrm>
          <a:prstGeom prst="rect">
            <a:avLst/>
          </a:prstGeom>
        </p:spPr>
      </p:pic>
    </p:spTree>
    <p:extLst>
      <p:ext uri="{BB962C8B-B14F-4D97-AF65-F5344CB8AC3E}">
        <p14:creationId xmlns:p14="http://schemas.microsoft.com/office/powerpoint/2010/main" val="309881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GB" altLang="en-US" dirty="0" smtClean="0"/>
              <a:t>Contents</a:t>
            </a:r>
          </a:p>
        </p:txBody>
      </p:sp>
      <p:sp>
        <p:nvSpPr>
          <p:cNvPr id="4099" name="Content Placeholder 2"/>
          <p:cNvSpPr>
            <a:spLocks noGrp="1"/>
          </p:cNvSpPr>
          <p:nvPr>
            <p:ph idx="1"/>
          </p:nvPr>
        </p:nvSpPr>
        <p:spPr/>
        <p:txBody>
          <a:bodyPr/>
          <a:lstStyle/>
          <a:p>
            <a:r>
              <a:rPr lang="en-GB" altLang="en-US" sz="1800" dirty="0" smtClean="0"/>
              <a:t>What is the GDPR?</a:t>
            </a:r>
          </a:p>
          <a:p>
            <a:r>
              <a:rPr lang="en-GB" altLang="en-US" sz="1800" dirty="0" smtClean="0"/>
              <a:t>Key changes from the Data Protection Act 1998</a:t>
            </a:r>
          </a:p>
          <a:p>
            <a:r>
              <a:rPr lang="en-GB" altLang="en-US" sz="1800" dirty="0" smtClean="0"/>
              <a:t>How the University is managing its preparations</a:t>
            </a:r>
          </a:p>
        </p:txBody>
      </p:sp>
      <p:sp>
        <p:nvSpPr>
          <p:cNvPr id="4100" name="Slide Number Placeholder 1"/>
          <p:cNvSpPr>
            <a:spLocks noGrp="1"/>
          </p:cNvSpPr>
          <p:nvPr>
            <p:ph type="sldNum" sz="quarter" idx="10"/>
          </p:nvPr>
        </p:nvSpPr>
        <p:spPr>
          <a:noFill/>
        </p:spPr>
        <p:txBody>
          <a:bodyPr/>
          <a:lstStyle>
            <a:lvl1pPr eaLnBrk="0" hangingPunct="0">
              <a:spcAft>
                <a:spcPct val="75000"/>
              </a:spcAft>
              <a:buChar char="•"/>
              <a:defRPr sz="2000">
                <a:solidFill>
                  <a:schemeClr val="tx1"/>
                </a:solidFill>
                <a:latin typeface="Arial" charset="0"/>
              </a:defRPr>
            </a:lvl1pPr>
            <a:lvl2pPr marL="742950" indent="-285750" eaLnBrk="0" hangingPunct="0">
              <a:spcAft>
                <a:spcPct val="75000"/>
              </a:spcAft>
              <a:buChar char="•"/>
              <a:defRPr sz="2000">
                <a:solidFill>
                  <a:schemeClr val="tx1"/>
                </a:solidFill>
                <a:latin typeface="Arial" charset="0"/>
              </a:defRPr>
            </a:lvl2pPr>
            <a:lvl3pPr marL="1143000" indent="-228600" eaLnBrk="0" hangingPunct="0">
              <a:spcAft>
                <a:spcPct val="75000"/>
              </a:spcAft>
              <a:buChar char="•"/>
              <a:defRPr sz="2000">
                <a:solidFill>
                  <a:schemeClr val="tx1"/>
                </a:solidFill>
                <a:latin typeface="Arial" charset="0"/>
              </a:defRPr>
            </a:lvl3pPr>
            <a:lvl4pPr marL="1600200" indent="-228600" eaLnBrk="0" hangingPunct="0">
              <a:spcAft>
                <a:spcPct val="75000"/>
              </a:spcAft>
              <a:buChar char="•"/>
              <a:defRPr sz="2000">
                <a:solidFill>
                  <a:schemeClr val="tx1"/>
                </a:solidFill>
                <a:latin typeface="Arial" charset="0"/>
              </a:defRPr>
            </a:lvl4pPr>
            <a:lvl5pPr marL="2057400" indent="-228600" eaLnBrk="0" hangingPunct="0">
              <a:spcAft>
                <a:spcPct val="75000"/>
              </a:spcAft>
              <a:buChar char="•"/>
              <a:defRPr sz="2000">
                <a:solidFill>
                  <a:schemeClr val="tx1"/>
                </a:solidFill>
                <a:latin typeface="Arial" charset="0"/>
              </a:defRPr>
            </a:lvl5pPr>
            <a:lvl6pPr marL="2514600" indent="-228600" eaLnBrk="0" fontAlgn="base" hangingPunct="0">
              <a:spcBef>
                <a:spcPct val="0"/>
              </a:spcBef>
              <a:spcAft>
                <a:spcPct val="75000"/>
              </a:spcAft>
              <a:buChar char="•"/>
              <a:defRPr sz="2000">
                <a:solidFill>
                  <a:schemeClr val="tx1"/>
                </a:solidFill>
                <a:latin typeface="Arial" charset="0"/>
              </a:defRPr>
            </a:lvl6pPr>
            <a:lvl7pPr marL="2971800" indent="-228600" eaLnBrk="0" fontAlgn="base" hangingPunct="0">
              <a:spcBef>
                <a:spcPct val="0"/>
              </a:spcBef>
              <a:spcAft>
                <a:spcPct val="75000"/>
              </a:spcAft>
              <a:buChar char="•"/>
              <a:defRPr sz="2000">
                <a:solidFill>
                  <a:schemeClr val="tx1"/>
                </a:solidFill>
                <a:latin typeface="Arial" charset="0"/>
              </a:defRPr>
            </a:lvl7pPr>
            <a:lvl8pPr marL="3429000" indent="-228600" eaLnBrk="0" fontAlgn="base" hangingPunct="0">
              <a:spcBef>
                <a:spcPct val="0"/>
              </a:spcBef>
              <a:spcAft>
                <a:spcPct val="75000"/>
              </a:spcAft>
              <a:buChar char="•"/>
              <a:defRPr sz="2000">
                <a:solidFill>
                  <a:schemeClr val="tx1"/>
                </a:solidFill>
                <a:latin typeface="Arial" charset="0"/>
              </a:defRPr>
            </a:lvl8pPr>
            <a:lvl9pPr marL="3886200" indent="-228600" eaLnBrk="0" fontAlgn="base" hangingPunct="0">
              <a:spcBef>
                <a:spcPct val="0"/>
              </a:spcBef>
              <a:spcAft>
                <a:spcPct val="75000"/>
              </a:spcAft>
              <a:buChar char="•"/>
              <a:defRPr sz="2000">
                <a:solidFill>
                  <a:schemeClr val="tx1"/>
                </a:solidFill>
                <a:latin typeface="Arial" charset="0"/>
              </a:defRPr>
            </a:lvl9pPr>
          </a:lstStyle>
          <a:p>
            <a:pPr eaLnBrk="1" hangingPunct="1">
              <a:spcAft>
                <a:spcPct val="0"/>
              </a:spcAft>
              <a:buFontTx/>
              <a:buNone/>
            </a:pPr>
            <a:fld id="{89CA2546-24C1-4D76-9776-E33AB8F42F29}" type="slidenum">
              <a:rPr lang="en-GB" altLang="en-US" sz="1000" smtClean="0">
                <a:solidFill>
                  <a:schemeClr val="tx2"/>
                </a:solidFill>
              </a:rPr>
              <a:pPr eaLnBrk="1" hangingPunct="1">
                <a:spcAft>
                  <a:spcPct val="0"/>
                </a:spcAft>
                <a:buFontTx/>
                <a:buNone/>
              </a:pPr>
              <a:t>2</a:t>
            </a:fld>
            <a:endParaRPr lang="en-GB" altLang="en-US" sz="1000" dirty="0" smtClean="0">
              <a:solidFill>
                <a:schemeClr val="tx2"/>
              </a:solidFill>
            </a:endParaRPr>
          </a:p>
        </p:txBody>
      </p:sp>
    </p:spTree>
    <p:extLst>
      <p:ext uri="{BB962C8B-B14F-4D97-AF65-F5344CB8AC3E}">
        <p14:creationId xmlns:p14="http://schemas.microsoft.com/office/powerpoint/2010/main" val="25445703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Chart of Accounts review- draft notes</a:t>
            </a:r>
            <a:endParaRPr lang="en-GB" dirty="0"/>
          </a:p>
        </p:txBody>
      </p:sp>
      <p:sp>
        <p:nvSpPr>
          <p:cNvPr id="3" name="Content Placeholder 2"/>
          <p:cNvSpPr>
            <a:spLocks noGrp="1"/>
          </p:cNvSpPr>
          <p:nvPr>
            <p:ph idx="1"/>
          </p:nvPr>
        </p:nvSpPr>
        <p:spPr/>
        <p:txBody>
          <a:bodyPr/>
          <a:lstStyle/>
          <a:p>
            <a:r>
              <a:rPr lang="en-GB" dirty="0" smtClean="0"/>
              <a:t>A project is currently underway to review the Chart of Accounts. </a:t>
            </a:r>
          </a:p>
          <a:p>
            <a:r>
              <a:rPr lang="en-GB" dirty="0" smtClean="0"/>
              <a:t>A questionnaire will be released to key department contacts at the beginning of February. </a:t>
            </a:r>
          </a:p>
          <a:p>
            <a:r>
              <a:rPr lang="en-GB" dirty="0" smtClean="0"/>
              <a:t>This questionnaire is looking to investigate whether the Chart of Accounts would benefit from minor tweaks or more prominent changes.</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3861048"/>
            <a:ext cx="3168352" cy="2251197"/>
          </a:xfrm>
          <a:prstGeom prst="rect">
            <a:avLst/>
          </a:prstGeom>
        </p:spPr>
      </p:pic>
    </p:spTree>
    <p:extLst>
      <p:ext uri="{BB962C8B-B14F-4D97-AF65-F5344CB8AC3E}">
        <p14:creationId xmlns:p14="http://schemas.microsoft.com/office/powerpoint/2010/main" val="4237261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890"/>
            <a:ext cx="9144000" cy="6882890"/>
          </a:xfrm>
          <a:prstGeom prst="rect">
            <a:avLst/>
          </a:prstGeom>
        </p:spPr>
      </p:pic>
      <p:pic>
        <p:nvPicPr>
          <p:cNvPr id="1026" name="Picture 2" descr="Image result for it question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5" y="-206206"/>
            <a:ext cx="8548065" cy="6875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8743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Project Pectus - Intro</a:t>
            </a:r>
            <a:endParaRPr lang="en-GB" dirty="0"/>
          </a:p>
        </p:txBody>
      </p:sp>
      <p:sp>
        <p:nvSpPr>
          <p:cNvPr id="3" name="Content Placeholder 2"/>
          <p:cNvSpPr>
            <a:spLocks noGrp="1"/>
          </p:cNvSpPr>
          <p:nvPr>
            <p:ph idx="1"/>
          </p:nvPr>
        </p:nvSpPr>
        <p:spPr/>
        <p:txBody>
          <a:bodyPr/>
          <a:lstStyle/>
          <a:p>
            <a:r>
              <a:rPr lang="en-GB" dirty="0" smtClean="0"/>
              <a:t>Spin-off from FIDF work</a:t>
            </a:r>
          </a:p>
          <a:p>
            <a:r>
              <a:rPr lang="en-GB" dirty="0" smtClean="0"/>
              <a:t>Small project team (all Fin Div)</a:t>
            </a:r>
          </a:p>
          <a:p>
            <a:r>
              <a:rPr lang="en-GB" dirty="0" smtClean="0"/>
              <a:t>Currently have a pilot in 2017/18 to trial processing ALLOCATION as Income</a:t>
            </a:r>
          </a:p>
          <a:p>
            <a:r>
              <a:rPr lang="en-GB" dirty="0" smtClean="0"/>
              <a:t>Cross-section of institutions (c.10) included in the pilot</a:t>
            </a:r>
          </a:p>
          <a:p>
            <a:r>
              <a:rPr lang="en-GB" dirty="0" smtClean="0"/>
              <a:t>Possible </a:t>
            </a:r>
            <a:r>
              <a:rPr lang="en-GB" dirty="0"/>
              <a:t>rollout </a:t>
            </a:r>
            <a:r>
              <a:rPr lang="en-GB" dirty="0" smtClean="0"/>
              <a:t>University-wide for 2018/19</a:t>
            </a:r>
          </a:p>
        </p:txBody>
      </p:sp>
      <p:sp>
        <p:nvSpPr>
          <p:cNvPr id="4" name="Slide Number Placeholder 3"/>
          <p:cNvSpPr>
            <a:spLocks noGrp="1"/>
          </p:cNvSpPr>
          <p:nvPr>
            <p:ph type="sldNum" sz="quarter" idx="10"/>
          </p:nvPr>
        </p:nvSpPr>
        <p:spPr/>
        <p:txBody>
          <a:bodyPr/>
          <a:lstStyle/>
          <a:p>
            <a:pPr>
              <a:defRPr/>
            </a:pPr>
            <a:fld id="{756F6144-E0D4-45F9-B88E-F2144D42FD38}" type="slidenum">
              <a:rPr lang="en-GB" smtClean="0"/>
              <a:pPr>
                <a:defRPr/>
              </a:pPr>
              <a:t>22</a:t>
            </a:fld>
            <a:endParaRPr lang="en-GB" dirty="0"/>
          </a:p>
        </p:txBody>
      </p:sp>
    </p:spTree>
    <p:extLst>
      <p:ext uri="{BB962C8B-B14F-4D97-AF65-F5344CB8AC3E}">
        <p14:creationId xmlns:p14="http://schemas.microsoft.com/office/powerpoint/2010/main" val="35311107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Project Pectus – Intro(2)</a:t>
            </a:r>
            <a:endParaRPr lang="en-GB" dirty="0"/>
          </a:p>
        </p:txBody>
      </p:sp>
      <p:sp>
        <p:nvSpPr>
          <p:cNvPr id="3" name="Content Placeholder 2"/>
          <p:cNvSpPr>
            <a:spLocks noGrp="1"/>
          </p:cNvSpPr>
          <p:nvPr>
            <p:ph idx="1"/>
          </p:nvPr>
        </p:nvSpPr>
        <p:spPr/>
        <p:txBody>
          <a:bodyPr/>
          <a:lstStyle/>
          <a:p>
            <a:r>
              <a:rPr lang="en-GB" dirty="0"/>
              <a:t>Pilot involves operating traditional approach using Budget as well as posting Actual journals</a:t>
            </a:r>
          </a:p>
          <a:p>
            <a:r>
              <a:rPr lang="en-GB" dirty="0" smtClean="0"/>
              <a:t>Aims to facilitate reporting and/or monitoring against PLAN consistently regardless of General Ledger </a:t>
            </a:r>
            <a:r>
              <a:rPr lang="en-GB" dirty="0" err="1" smtClean="0"/>
              <a:t>SoF</a:t>
            </a:r>
            <a:r>
              <a:rPr lang="en-GB" dirty="0" smtClean="0"/>
              <a:t> (A to L)</a:t>
            </a:r>
          </a:p>
          <a:p>
            <a:r>
              <a:rPr lang="en-GB" dirty="0" smtClean="0"/>
              <a:t>Should also simplify part of y/e </a:t>
            </a:r>
            <a:r>
              <a:rPr lang="en-GB" dirty="0"/>
              <a:t>r</a:t>
            </a:r>
            <a:r>
              <a:rPr lang="en-GB" dirty="0" smtClean="0"/>
              <a:t>oll-forward</a:t>
            </a:r>
          </a:p>
          <a:p>
            <a:r>
              <a:rPr lang="en-GB" dirty="0" smtClean="0"/>
              <a:t>Requires some Cognos reporting tweaks</a:t>
            </a:r>
          </a:p>
        </p:txBody>
      </p:sp>
      <p:sp>
        <p:nvSpPr>
          <p:cNvPr id="4" name="Slide Number Placeholder 3"/>
          <p:cNvSpPr>
            <a:spLocks noGrp="1"/>
          </p:cNvSpPr>
          <p:nvPr>
            <p:ph type="sldNum" sz="quarter" idx="10"/>
          </p:nvPr>
        </p:nvSpPr>
        <p:spPr/>
        <p:txBody>
          <a:bodyPr/>
          <a:lstStyle/>
          <a:p>
            <a:pPr>
              <a:defRPr/>
            </a:pPr>
            <a:fld id="{756F6144-E0D4-45F9-B88E-F2144D42FD38}" type="slidenum">
              <a:rPr lang="en-GB" smtClean="0"/>
              <a:pPr>
                <a:defRPr/>
              </a:pPr>
              <a:t>23</a:t>
            </a:fld>
            <a:endParaRPr lang="en-GB" dirty="0"/>
          </a:p>
        </p:txBody>
      </p:sp>
    </p:spTree>
    <p:extLst>
      <p:ext uri="{BB962C8B-B14F-4D97-AF65-F5344CB8AC3E}">
        <p14:creationId xmlns:p14="http://schemas.microsoft.com/office/powerpoint/2010/main" val="2649109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68300" y="1989138"/>
            <a:ext cx="8374063" cy="935037"/>
          </a:xfrm>
        </p:spPr>
        <p:txBody>
          <a:bodyPr/>
          <a:lstStyle/>
          <a:p>
            <a:pPr eaLnBrk="1" hangingPunct="1"/>
            <a:r>
              <a:rPr lang="en-GB" altLang="en-US" sz="4000" dirty="0" smtClean="0"/>
              <a:t>Finance Division Update</a:t>
            </a:r>
            <a:br>
              <a:rPr lang="en-GB" altLang="en-US" sz="4000" dirty="0" smtClean="0"/>
            </a:br>
            <a:r>
              <a:rPr lang="en-GB" altLang="en-US" sz="4000" dirty="0" smtClean="0"/>
              <a:t/>
            </a:r>
            <a:br>
              <a:rPr lang="en-GB" altLang="en-US" sz="4000" dirty="0" smtClean="0"/>
            </a:br>
            <a:r>
              <a:rPr lang="en-GB" altLang="en-US" sz="4000" dirty="0" smtClean="0"/>
              <a:t/>
            </a:r>
            <a:br>
              <a:rPr lang="en-GB" altLang="en-US" sz="4000" dirty="0" smtClean="0"/>
            </a:br>
            <a:r>
              <a:rPr lang="en-GB" altLang="en-US" sz="2800" dirty="0" smtClean="0"/>
              <a:t>Chris Patten</a:t>
            </a:r>
            <a:br>
              <a:rPr lang="en-GB" altLang="en-US" sz="2800" dirty="0" smtClean="0"/>
            </a:br>
            <a:r>
              <a:rPr lang="en-GB" altLang="en-US" sz="2800" dirty="0" smtClean="0"/>
              <a:t>Stephen Kent-Taylor</a:t>
            </a:r>
            <a:br>
              <a:rPr lang="en-GB" altLang="en-US" sz="2800" dirty="0" smtClean="0"/>
            </a:br>
            <a:r>
              <a:rPr lang="en-GB" altLang="en-US" sz="2800" dirty="0" smtClean="0"/>
              <a:t>Bernie Parsons</a:t>
            </a:r>
            <a:br>
              <a:rPr lang="en-GB" altLang="en-US" sz="2800" dirty="0" smtClean="0"/>
            </a:br>
            <a:r>
              <a:rPr lang="en-GB" altLang="en-US" sz="2800" dirty="0" smtClean="0"/>
              <a:t/>
            </a:r>
            <a:br>
              <a:rPr lang="en-GB" altLang="en-US" sz="2800" dirty="0" smtClean="0"/>
            </a:br>
            <a:endParaRPr lang="en-GB" altLang="en-US" sz="2000" dirty="0" smtClean="0"/>
          </a:p>
        </p:txBody>
      </p:sp>
      <p:sp>
        <p:nvSpPr>
          <p:cNvPr id="3075" name="Rectangle 4"/>
          <p:cNvSpPr>
            <a:spLocks noChangeArrowheads="1"/>
          </p:cNvSpPr>
          <p:nvPr/>
        </p:nvSpPr>
        <p:spPr bwMode="auto">
          <a:xfrm>
            <a:off x="384175" y="5548313"/>
            <a:ext cx="8374063"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Aft>
                <a:spcPct val="75000"/>
              </a:spcAft>
              <a:buChar char="•"/>
              <a:defRPr sz="2000">
                <a:solidFill>
                  <a:schemeClr val="tx1"/>
                </a:solidFill>
                <a:latin typeface="Arial" charset="0"/>
              </a:defRPr>
            </a:lvl1pPr>
            <a:lvl2pPr marL="742950" indent="-285750" eaLnBrk="0" hangingPunct="0">
              <a:spcAft>
                <a:spcPct val="75000"/>
              </a:spcAft>
              <a:buChar char="•"/>
              <a:defRPr sz="2000">
                <a:solidFill>
                  <a:schemeClr val="tx1"/>
                </a:solidFill>
                <a:latin typeface="Arial" charset="0"/>
              </a:defRPr>
            </a:lvl2pPr>
            <a:lvl3pPr marL="1143000" indent="-228600" eaLnBrk="0" hangingPunct="0">
              <a:spcAft>
                <a:spcPct val="75000"/>
              </a:spcAft>
              <a:buChar char="•"/>
              <a:defRPr sz="2000">
                <a:solidFill>
                  <a:schemeClr val="tx1"/>
                </a:solidFill>
                <a:latin typeface="Arial" charset="0"/>
              </a:defRPr>
            </a:lvl3pPr>
            <a:lvl4pPr marL="1600200" indent="-228600" eaLnBrk="0" hangingPunct="0">
              <a:spcAft>
                <a:spcPct val="75000"/>
              </a:spcAft>
              <a:buChar char="•"/>
              <a:defRPr sz="2000">
                <a:solidFill>
                  <a:schemeClr val="tx1"/>
                </a:solidFill>
                <a:latin typeface="Arial" charset="0"/>
              </a:defRPr>
            </a:lvl4pPr>
            <a:lvl5pPr marL="2057400" indent="-228600" eaLnBrk="0" hangingPunct="0">
              <a:spcAft>
                <a:spcPct val="75000"/>
              </a:spcAft>
              <a:buChar char="•"/>
              <a:defRPr sz="2000">
                <a:solidFill>
                  <a:schemeClr val="tx1"/>
                </a:solidFill>
                <a:latin typeface="Arial" charset="0"/>
              </a:defRPr>
            </a:lvl5pPr>
            <a:lvl6pPr marL="2514600" indent="-228600" eaLnBrk="0" fontAlgn="base" hangingPunct="0">
              <a:spcBef>
                <a:spcPct val="0"/>
              </a:spcBef>
              <a:spcAft>
                <a:spcPct val="75000"/>
              </a:spcAft>
              <a:buChar char="•"/>
              <a:defRPr sz="2000">
                <a:solidFill>
                  <a:schemeClr val="tx1"/>
                </a:solidFill>
                <a:latin typeface="Arial" charset="0"/>
              </a:defRPr>
            </a:lvl6pPr>
            <a:lvl7pPr marL="2971800" indent="-228600" eaLnBrk="0" fontAlgn="base" hangingPunct="0">
              <a:spcBef>
                <a:spcPct val="0"/>
              </a:spcBef>
              <a:spcAft>
                <a:spcPct val="75000"/>
              </a:spcAft>
              <a:buChar char="•"/>
              <a:defRPr sz="2000">
                <a:solidFill>
                  <a:schemeClr val="tx1"/>
                </a:solidFill>
                <a:latin typeface="Arial" charset="0"/>
              </a:defRPr>
            </a:lvl7pPr>
            <a:lvl8pPr marL="3429000" indent="-228600" eaLnBrk="0" fontAlgn="base" hangingPunct="0">
              <a:spcBef>
                <a:spcPct val="0"/>
              </a:spcBef>
              <a:spcAft>
                <a:spcPct val="75000"/>
              </a:spcAft>
              <a:buChar char="•"/>
              <a:defRPr sz="2000">
                <a:solidFill>
                  <a:schemeClr val="tx1"/>
                </a:solidFill>
                <a:latin typeface="Arial" charset="0"/>
              </a:defRPr>
            </a:lvl8pPr>
            <a:lvl9pPr marL="3886200" indent="-228600" eaLnBrk="0" fontAlgn="base" hangingPunct="0">
              <a:spcBef>
                <a:spcPct val="0"/>
              </a:spcBef>
              <a:spcAft>
                <a:spcPct val="75000"/>
              </a:spcAft>
              <a:buChar char="•"/>
              <a:defRPr sz="2000">
                <a:solidFill>
                  <a:schemeClr val="tx1"/>
                </a:solidFill>
                <a:latin typeface="Arial" charset="0"/>
              </a:defRPr>
            </a:lvl9pPr>
          </a:lstStyle>
          <a:p>
            <a:pPr eaLnBrk="1" hangingPunct="1">
              <a:spcAft>
                <a:spcPct val="0"/>
              </a:spcAft>
              <a:buFontTx/>
              <a:buNone/>
            </a:pPr>
            <a:r>
              <a:rPr lang="en-GB" altLang="en-US" sz="1800" b="1">
                <a:solidFill>
                  <a:schemeClr val="tx2"/>
                </a:solidFill>
              </a:rPr>
              <a:t>Finance Division</a:t>
            </a:r>
          </a:p>
        </p:txBody>
      </p:sp>
    </p:spTree>
    <p:extLst>
      <p:ext uri="{BB962C8B-B14F-4D97-AF65-F5344CB8AC3E}">
        <p14:creationId xmlns:p14="http://schemas.microsoft.com/office/powerpoint/2010/main" val="449349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Sort Code Change</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8233" y="1708150"/>
            <a:ext cx="4265946" cy="4067175"/>
          </a:xfrm>
        </p:spPr>
      </p:pic>
    </p:spTree>
    <p:extLst>
      <p:ext uri="{BB962C8B-B14F-4D97-AF65-F5344CB8AC3E}">
        <p14:creationId xmlns:p14="http://schemas.microsoft.com/office/powerpoint/2010/main" val="36069539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Shared Services	</a:t>
            </a:r>
            <a:endParaRPr lang="en-GB"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71800" y="1628800"/>
            <a:ext cx="3369870" cy="3650693"/>
          </a:xfrm>
        </p:spPr>
      </p:pic>
    </p:spTree>
    <p:extLst>
      <p:ext uri="{BB962C8B-B14F-4D97-AF65-F5344CB8AC3E}">
        <p14:creationId xmlns:p14="http://schemas.microsoft.com/office/powerpoint/2010/main" val="31043035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data:image/jpeg;base64,/9j/4AAQSkZJRgABAQAAAQABAAD/2wCEAAkGBhQSEBUUExQUFRUUFBQXFRUUFxUUFhQUFBQVFRUUFBQXHCYeGBokGRQVHy8gIycpLSwsFR4xNTAqNSYrLCkBCQoKDgwOGg8PGiwkHyQpLCwsLCwsLCwsLCwqLCwsLCwsLCwsLCwsKSwsLCkpLCksLCwsLCwsLCksLCwsLCwsLP/AABEIAMIBAwMBIgACEQEDEQH/xAAcAAABBQEBAQAAAAAAAAAAAAADAQIEBQYABwj/xABDEAABAwIDBAcGBQEGBQUAAAABAAIRAyEEEjEFQVFhBhMicYGRoQcUIzKx8EJSwdHhYhUzcoKS8SRDU2PSCCU0orL/xAAaAQADAQEBAQAAAAAAAAAAAAACAwQBBQAG/8QALhEAAgIBAwIFAwMFAQAAAAAAAAECEQMSITEEQRMiMlFhcYHBkbHwFCM0QuFE/9oADAMBAAIRAxEAPwDzCjsgBTqOCaNyktooraS5Usrfc7EcUY8IYykBuRmsShqcAkNjkK1qeITUoCBhDwnhNATg1AzRwCVNypTZCbY6U4FDD0uZeaPJ2EkJZCFnTg8IaNCAhPBCFIShnNZR4MlDUAsKQErKPEnq0haUHrClFcrKZ4flKaZXe8JPeFtM8IXlNNZONYJarY+YZZve1vFHGLfCBckuWBNZJ14Q6mMpDV7fU/QKM7HUvzjyd+yesEvYX40Pcm9YE0uUL3yn+cfT6ogcDo4HxXnhkuUeWSMuGSCUxyjufG9CdjAN6xQfYJtIkkJjgortot4pv9pt4pixy9gPEj7kgsXKN/abOK5Fol7Ga4e5YBidlSyntCnbGDQxPFNKAnhA2aN6kJwopyULLZ4Z1KcKSI1qe0IdRpGLCo9VxVmoOOEaJmOe+4vJFtbAablJY9RKbTEqVRdKonFMmxzcWFELiwJzQFzsMVI1T3LVJPgC6gkFI8U80nBN7QRWaLdOa8hN60p7cQN6x/Q8OFZEa4IFfGMaJcQFS1NtPqEii0QJBe+zW+O874E9yKGGU+BWTNGHPJqaWCDm5yWU6Y1qVHBjByDjdx5NBPJEwGIwrnZcNQxG0Kkx2Gmjhwebz2j45VkqO1sJSdnxQqY2qPlYXZKLe8XJHK3gnbQ9qmNqt6ugW4akLCnhmimANIL/AJj5q/F0ySv9/wCfghydS3/w3e1MHjabfjV8BsxhHyUgx1WOZEvP+orz7bmIwrXn/iK2KN5e4mm0nk35uOsLO1m1Kjpe8knWSXE/ume6NBvM+SrUFd/z9RDk2Tjtel+Gk0d+d31ciM2nI0YP8gUEUmj8P6pQRwCP6Ar6k47R4hh/ykfQrhXafwgc2Og+RUPOOH35pJHBe3CtPuTuunR08nWPgQoz6ZOhPj++hTWu8RzunCO6fFp7xqs2M0sGaXEppp81Owrabjlqgjg4Xjv/ADDnqjVujMiaT2vHI3TItPYXKLRVdSeK5GfseqDGUrluwNM2IYnNalanhfOtnfEDURrEiXOhNHBicGJgel6xDTPBQE8NUcVkvvKzSzSQWKPicPISHEphxK1RaPAmU4Qy3KVOpbMqvuGwOLrKwb0bcRdw8ASqo5EluR5MbvYrGXFkehV3FT6XRrL+P0/lLU2L/V6IJyhLY9BSi7I0Bd1QRv7P/qTPd4/EptPsVa0AqYYKo2tjG0hGrjoP3U7bO0G0WSDLjZo58TyWNq4gyXG7zvO7+forOnwOW8uCfNnUdo8jcVXk5qpn+gWj/FGncL9yhV8a99hZo0AsAOQGiVwBPE+Jknc0ff6LQbM6MWzVpHCmNf8AOf0H8LqNxgrZz9MpsocFsl1Q9lubidGjvKv8J0eaLvJdyb2W+ep9FfUsO2IFgNBEDwS1MKNx81Fkz5JbLYsx4scedyDUeylTORrW23CD4nUrFYmrLyea3OP2W5zCGkE87euiw2Pwr6boe0tPA/pxTukS3vkX1b2VcD6dwmkQg0KsFTKjJEhWkAApClTStPCSnsqoZSEr1WapNEtpQhWcx0tJaeVk/DsLmkgHs/T+PvRc98XIndHf/MIFs6GvzRs2WB2tTqU2ucQHEXHMWPqFywnXDgkSvAfZmrP8G3bikvvKX3UJfdFy7gdemIMSnDEJzMIET3UIXKJtMF1yXrUYYYJ3uaHVE2iK56TMVL9zXDBr2tHqA4ai57g1oklazZ2w2UwCe07edw5AKP0d2flBfxkfTT19FdMfO5KnO3SBYSnhwf5XOpxpommr980vXzEpYI2pT/hQ6gsptXTxUSqbrUZRWY/Eim0uOiw22ul3aGQZnT2s3yAz8oAMu5klbfbOD6yk5skT4xzgLyDaOAfRqZagIOoO5w/M07wul0WOE+eSTqJyjwXL8S6uRUIgnsgNbALt5DQoeNaaY7VjvE9ry3KNh8Y8Czi1o3i3kVEqS50CTJtxK6UcdP4I3O18mq6L1KTRnIzVNxOjRyHHmtN780rEbMwz2C41VvRlKnijJ3Y2M3FVRoOvHJOFUKj68hL7ylvAMWUuzUQsTSZVblqNDm893MHce5VfvPNN95PFB4LQXiJmb27sc4d9iSx3yu7tWnmJQcJidxWk2g3raTmHvbO5w0/UeKx72ljiDYhW425Rp8kmSKi9uCxxFLeNEEo2GrgsM7h6qC3EQeSNC2EJSILql0rXIjDXdBcI2r1rHaOdh2jvqPfS+lR3ks/iWRmHCfRT+jWO6uo0zA6xryOIphxb/wDYqBjaklx4k+pU0U/ElfwU2vDX3IS5IlVJMeiAJwCcAlXzbZ9Cc0IgTQngoGac0IoTQV2e6zk0M1OQ05jJIHEgeaGj1mlwdGKTBynzvHqjhtkRtKLDd9wERtDj9hJsWB6qRfX9krKIGtzH3ARHsggRyG/vWfw9SrVLj12X4tVoHVB1mPgGc43Ru3FHFX3MexeVGD74qJXZJ+/JV+IfVo5XOqsqMc9jD2SxzXPNpEuBHl3qPjcU99TIx2QNawvcGh7i54zBlMGw7IBJIOvJMUH7gtk14VZjtlsqtLXtBB1BUnD7KLrCvVD7QKmSo1/EfKC090DdZCwWKztvqC4EcC0wY9POLwmRtbxYL32ZRVuhtA/hiNwLo8phKzo1TpiWNAjXj4lXe1KdqOUlsvc0kHV0dnNY2GsIVF/bDagvaReCDFweFx3W5Ev8Wco8i9EU+Cmfhgdyb7vG5EpUyynV3lhc1skn/mBrSSdYDgfBMp7MBMuLnHeS4g+GWA0dyOMnHuY1fYaMKOCa7CiVKfQDAILiHEiHEkzGmbXTf42i8XEYFoYHDPZzZ+JUjKTH5u5NWZ+4LxoYcGOKYcFzUqhhA24mTrJc7T/ESiFq947PeEiv9zPFVO0MAK7nNbHXU9R+duocPBaQNWa6UtdSrMqsJaSIkcR/Dj5JuHI5ToXlglGzOukSDbiE0LR4QU8XEw2qNeDuYTsVsIMa47wNFfrXcj0PlGaAKc0GUei9xPZ1R8Q2xLjJ0stbBoHhXwfBTcA2m55FQ2jyJ3qDhWE2AklBdma69ihqwrpFhV2S7MctxNjxC5BZtZwELlvmM2N51gTmvCigpC9cDSd8nteE0vUNtVL1yzQeJnWpW1AofWJwes0mlvs7BVK78lMEnfwAkCTykjzW3PQlmHo9a4uqP7EHMGsa4kSWtAl0X1O7RUXQXBjJVquJAAMOkgRTbLtD/wBwLQHBFgZLrllxcyQBJuY1JuFs1GEHtuTyk5SpMHTFp3ogBg+XgiilAuQJ+h+qUubEAgi++65w4D1RLgNZP3CyGzcc2kwB+dryXuLeqrkjO8vFwwg2I36yNy2Hpb9tEOpRm5JnfJMJsJJbMFp9jKYlz65YGsc2m2o2oXVAWOqOpzlbTpu7YbmMlzw3kCj4nZ7qRNVoc9rm082UZ303sbk+QXLSNYvcRMFXRpACd/780N8acOUpvidlwDpM+/bJHyU6jnyA0Op1aTAeL3vaIA4CSUzZmCLG9q5JLi6IBe4y6OW5XFVjY3AjiCD4T96KMzEMcS1rgXNgOAN2yLSItbijUtqiga9yPtJpNNhAnJVa4i05CDJA33A04ppoh9MNdYt+R+9p4T+W5tz0iQpJYgUsQ105XZoJaYv2gYIPcUUXsefJW0cMZeKkEPzZo3SZkDiCGnXiJUesH09BnHFpb6h7h53nkp2L2lSYcrntaeEiedhcDmYTKOLY8S1zXdxB14wbJ+/NC7XBWuL3kS0taLwSC5zjaTlJAHijVaE03N1ltu8EEfRTKsAEmwAk8ANSfKUB1VpbmBBaBM8hqVvPB4jtaYXQhVNqU/zj1/QIf9oMvE2EmGvteOH2EWh+xmpe5JaLqr6VYTPhnEa0yHeE5T6H0UobRZxP+h//AIqSHCqxwMw4FpkEaiDZwBWxThJSPSqUWjzKnULSCDBGhG5bjo/t2liYpV3NpVIhrzZj7aO4FZbE7HNOxMnkoXUmYXWaUuDmpuLN1tbox1LnN7IJ3tMg9xWax2BfTBmCFDo4h4gBzgBukwPBSH4pxEFxPesqgr1EvYLPmPd5KXjcPTcLkKmFYjQppetrez3ajn7PE2cFyb1g4pEVgUjYh8pwCYNJhK0ErjNHcCQlaubTKOzCyluSQYMEIzIKUYJW3RzZDX1u1cNBdHEhLlKNXZpYbE6SMwIDMTTqGlVJcHU4kfIHNc0xI7LTYg3Ou7WUK1KuetoHMwtGVxBbvdIg8I38FTbc2HTxNMMdIi7XN1af1HJWHRTZHUYUUcxdDnknQHM6bN3dkgET9UqWVTxU+fwIcKnZU7XoitjaVMVKrWNoVajuqqOp5u2xjLtNxObzKJW6Kgs+HXxLHwMrnVqjwSdAWPJB52QMbtejS2hXdVexmWlh6bc0tDgC6o/ISIMFzE7EdKestgwatQ/LlBbTpxo+pVIyjd2WyTB0F1lTSSjxX29/ye8u9lZXxrquALnTncafaYXN7fX5DGU6ENnheIWrwwGXkHOsTNpIm6qG9HnswQYwF7mOpPgWz5HFzoHCSXcYjekpdJKLJa8uab2cyqHDU5SA09qbdmRwJmVkvNaj7v8ABq25G1GD+0XwPwUQ6LTLnG/hpw85oaQwpfVNYYeeuqn4hpZ4zWkOgkXPHTlCutiCpUxRrOaaeZ1PK1xEtYxpDc2oBM6boHNA2fgXZn52EfFrWcII+ITF/MRa6Ypaf0BasraRo9e33QANLT1nV/3ZMdgD8JdmvaSI14ydnACrWAA/+RVPfMcOc+au6NMBwMRBFzpEyYm/+6pauejUfmpVTmqVHgsDXtIJ1Dp/pnxHMDVPVseqi0ojtt/xD1+/VZ6hLaGIy2cxuIywbg55t/qVlhtquNRoNKq24OZ4YAIvucSh4ajkrVmuEsdUqibEOp1ALg8ZErY+Xkx7kTZuGaxoDRFhMauJuS46m5Oq6vRDnTAB4wJI0IP3u5BDqU30eyAarRZrmlodA0DmuLd2+Z3X1Meu91YgFhYwEHK7K5z3Dm0kNbpvme67krd2BfYdtZ/wwyY6xwBkgdgXcZnw8UM4hoLSHN7Z0zCQ/dAnQj9OCJWoOdVuJY2mGA2g5oc+R3wL8ESlgKYmWNg2JDQCJ4EBFaSMA4ofCJEyx7HjebOh3oV1OmCI4hw9Clo0yA9rtC0tnjaziO+PJMoggX9FvY8QW13COxNgJzNGltDdSsI8n5m5fEO+iZiWuzEsDYJJ7WaR5JGdZI+QCbxmJI5TCN7ozuZ7pPUy1nDQEB07zIv6ys67Efl81edM712xuptB83FZ80yulhXkX0IMr8zCDEnkVzsQeCY0KQ1ohMdC1ZHNYpheUSrTg2QoWmHLl0Llp49NDBwRGUwmhwT2uC+adn0R3VoraabZLmQOzR+Uq16OP+O0G0hw9FVBykYXFmm4PAktMxxQNHjX7SxIpNzHuAFy5xsGtG8lScHinU3ZHthz2Z2iZgtjOLWs0tPcHHco2zNoYfFZatNwc5kwD8zCRBlu4qB00ovfQL6ZIqUXCo0tMHs/NBG+CT4IEt9L29xb9zYtfIkngPI/ygAzcCxIIndEaSFmehvTqjiWtp1IbVBHYJADjxpHQg/l1G6QtbTeHE+A328EM8coSqSBi090dUba4G6IgwOP8oFaZMTawuR32Vg13CB3aW+9FW1WGTccWxF95S2bF2Q3MiOcki3nZQn79D48NysKxudCYgQd3BQqreE319VqYRBcRE2H3uQagM+MKQ5ton9TdC6u2/XhHIJsQGRnhBeO5S62vl52UV7uafEBkaoglv6qQ8IVRv3+yagGgUppT3BMcmJggntQnIzkEo0zAZTKj8oJOgE+CDjdo06Y7TgDuAuT4KkftN2JeGjssBk8+9MjBtX2Mveu5PqYUVO24Xdfu4DyUDGbHBFgrbrkxxBS45Jp2UuEWqoyVbA5ToguaAtRXw4Kr6uzgVdDPfJDPp64KBxTMquXbLCBUw7RuT1kT4J3hkuSu6tcpnVBcj1AaDcsfyTwJQhVsmddC4OmzukgthcHoTMXxRm1AdCsaa5PBaVRSWqK2mkeXBLavgIhYvY76dTrcM8sdrAMX5H9F6UHufhKT3tio6m0vER2iL29VRdFNkuqnPU/uwbDe4/stjV7UTEGwHhdBlm5VF9u/wCBaik20eNdJOjjmPc+kLTJA3d37IGzfaJjcMMgqZ2jRtYdZHc49oea9E2ts/UEW815x0p2aKcElouY/MR4bh+qv6bKsiWPIrJc0HHzRdGkwPtyqsbD8Mx7uIe5g3RYh3PfvR8J7aRUqBtaj1THfjpOzOaToSHCCBv7l5hisG5p+WJAI4wQCPqowYeCsfRYJL0kf9RkT5Poik95dYhzbEOGhBvZFqG/dru1TMPQIosA3MYI3wAErjC+be7OxVEXIbHiTM7+5QNs4zqqD6k3DDHfuVm5wJ3ced1genm1Jd1LSYF3/oP1VODG8k0hOSWlWF6ObTqPrFr3l8sJE7i2DbwlaGosdsN+XEUjp2wD3OGU/VbB51VGdVPYCG8QRAQXp70N7kCZrGvG9BrvGQ3TiUKsJEJqBPP8Z0irZjD8sE/LbfvUV21qztaj/MhE2lhQKzx/UUNlONy7SUatI5zcrqxaFBzzfzKtcMMggf7qtFQp7cQUE4uQyElEvaVaU/OqRmMKMMWVM8LK45izdV5oD6sKOKk8UopzvKFQSCc2xKlWVHe1SvdXcQVxoEbkxNIBxbIXULlLgcFyLUwdCLYVuNk8tBFigOplMa3hqo6XYsthnWXU6i5tbiE51EagrPqe+ganUcND5qXgq01GB5hpe0OPBpIBM9yhUwd90UAjRKkkGj1/C4UAZcuUNgACIiN3HvT6gAI0Wd9n+Br08O/rnk03FpoU3X6ttySN7QZ00gc1S+0Dpz1c4fDk59KlQH5OLG/1cTu010kWFyyaIbinOlchOm/TWnRLqVKH1dC6xbT/AHdy3b+C80w2GqYusASXOeYknjYnuE+oQAwvdHmde8r07or0ZGFZSqVbOdVoufp8OmHtcB37ye9dZKHTJJcsk82Z78I9Rxns9wtVrWuaYaGiLEdkAaEcgvO+iXQOhjquNdZtOniS2mGtAEMBY0w0iJDSTxzL2PG4gMpPeTAaxzpEWDWkyPJYX2L0P+Ac861KhJ8LfuqpY46qXcmjJ6W2I4ZAf6fpyUF9cHT/AHCgbQ6XYVmJqUHVcjm1DTIeLAi0zoW8+aI6uCOw5rhxaQR5hfNvFKO8kdfWnwxuLrhjHO0gEk925eTYmualUuJu5xK3/SrF5cK7i637rA4el2h3Lp9HHTFyJcztpF1UpQ2QbjKQtW2uKjGuGjhPjv8AVU+I2URSzEfhH0UvYb5ols/K70Knm1JWNSoPUYUCopRcor33Qo8wRcg1SdyLiBlZm4blm8T0zY0w1pd6XVOOEp+lCpSjHkpekFItxDucHzCrm1CjbS2ka1QvIid3BRwe9diCaikznSacm0GFRKKiEntW0amGYQplOiCq7wUrDutvSpodjavcliiQigOCjtcf913XEbklplKaQcVjwSOr94TWVJTg3u+iGqCuxvXc0iVzb71y3YzcmuokHsu80/rC35vPVN96B1Annb1S5+9I37jkl2DMqA/wjU6XAg+ig5r8Pp5KTSfy8QglH2CUgrqRWz6J9EW9WK2JaXF12UjIGXc5+8zItw1UboX0bNc9bU/umkwD/wAwjXX8I05m3FanpR0jZg6BqOgudLabNM749GjUndbeRMWScm/Djya2uSn6edMfdqfVUj8Z4tF+qZ+Y8zu815BVcSeJOpNzf9UbGYx9V7qlR2Z7ySSd5PLhy4K16I9GnYyuGCcoh1Rw/C2fqV08WOPTwt/chlJ5JUi/9nfQ7r3CtUb8Jh0M/FqDTkGtn0Phvtp4EuDgIgi51M7gPverTBYZtJjabAAxoADeAHEeBQMSBFp0+zPFcjLklklqZXCKiqR5Jt7aeNpOqURVrii7MAwPfkLTbKBOkWha/wBkG3678UzDG1FmFqZmzZzxVzB4t2XfEiJiB5Stq7N6zMCBNot9Torb2VdFDRqVcQTqDSYI1AcC9xPe0DwK6fS9Q5tRkT54KKbPLPbNsB2G2g98dms4vaRpDrx3i48Faey5oOCqT/1jf/KLK+/9RmFBbhXXzF1RvKGiR6uPmqj2aNDdnEn/AKrkXV7YNPzQvp98l/APpy74bGzvJWSwrjmELS9Na0hnKVmcI/tjgs6Zf2RmR+c9JxuCqHDNcWnL1bSTxG5UmxDBeBvbPkV6Fi6//t40I6lv/wCV5hs7ERUPcfqudjtqSKmWlSso78QotXEKM7EKiMBTZMxFWWkcivNKtnO7yt6KqwuPbFR3eV0OkVWiPqN6BNCK0IIT2uVpKg4auyeCaKiI1ywJDwzn5o1Cke/uTablIw5EpcnsOgtwrKRHEeBRqdNvEecKQynOh8rp4Zxg94UjmWxiBbhAdCuOD5ohwo3CO4wu6ojRx8bodXyHXwC93+5K5GyniPJIvWzaFdTBFx5JG4Mi7HSOB/dOa7j56eqLk/jcUFtG0mAdTO9v6jzCveiPR9+KrZS2KbIL3ixjcxp/MYPcATwBjbKwNWrVbTbBzfm/CN7jG4D9t69W2dhmYekKTLAXJ0JJ+Zx527rAaBTZ87gqXLNUSRi8XSw9BzjFOjSaY4NaLBrRvNwAN5I4rwzpLt9+Mrmo+co7NNhM5GTZvNx1J3nlAFt086ZHFvFKmfgUzbd1r/znkLhvIk77Zamwz9n0+9eao6Xp/DWuXLI8s9T0rgkbO2a6tVbSY3M9xgAX8+QXu3RXom3BUBSsXntVX/mdEgA8tI/dR/Zb0F93pCvVE1qgkf8AbYdB37z/ALLaOpS6IkOncPEG33K9m1ZEvb9wYtRfyUtWkRA3X7xbzUSoIGkzbnyn6K7xVAgwBYTuHOTbms1tzadLCYd9aqTlpiQ3QucfkYOZJHqdAVzZwalp7lcJWrMp7Q+k/udEMpmK9Zpyga02aGoeB1A5jkvR/Z3TDNl4QTJ6hjj3uGZ0+JK+Xds7XqYvEPrVTL6h0vDRo1jZ/CBAC+ptnvbhsPSY6exSpiLD8I4Ls48X9PBLu+SGU/Fb9jz72+VwThW6iKxjh8gWY6H4/Lgiwada4qb7Ysd1uJpCDDaRif6nfws/0frkYfLNsxMJWZa8X3G4/LOvgf0pxGYNVDgq3bHerLpBUkBUVA9oJ+CP9ugMsvOe2vxrfcmC5mlxXneDrRVd4q3oYqn7u0F98mknVZvDVu2fFc/FjrUVSlwTalRR6j7pKj0J7lVGIpsN1qye1GxVd3rQvq5RJWbx1fO8kKrAqZNmewAFPaU0J7QqiYeHJ4Q8ie1qwJEimVKw+qh054KwwzS25BCTMfjVsntdy+h+iIKg4+aA188/VODhy8/0KkaLkw8pDKaBG5cShoM6fv7K5Nzd65ePWOp/M3nrz70dwuuXJcuQ4ms9m4+PV5UxHKXiYVx7QnkYGrBIsBa1nPpgjuIJEcyuXKCf+RH6r8Bf6v7/ALHjX36rSdAGA47DyAfiHXkwket0q5dvL6WcuHqPpOlr4fqitaM5MXgXXLlsOF9fwJl3K/bFhZeIe2yoYw4kwTWJE2JHVgEjiA435lcuUH/sX1f7Fa/x3/O55dh/nb3j6r6T23UOalc/Kzf/AEpFy6XUcInwdzyrp68nFCST2Br3lQdlf3filXKfJ6EUQ9QDbmgVHS1XLk3D6BWX1mlZ/cBRMN85XLlMv9ij2C1CglcuTEAyFtU/DVEEi5V4vSSZfUPaiNXLk1i0PCI1KuQsNE/ChTAuXKWfJbj4CxZKRK5clDiLVMPgW7rKQTZcuRvhGLkSVy5cgG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data:image/jpeg;base64,/9j/4AAQSkZJRgABAQAAAQABAAD/2wCEAAkGBhQSEBUUExQUFRUUFBQXFRUUFxUUFhQUFBQVFRUUFBQXHCYeGBokGRQVHy8gIycpLSwsFR4xNTAqNSYrLCkBCQoKDgwOGg8PGiwkHyQpLCwsLCwsLCwsLCwqLCwsLCwsLCwsLCwsKSwsLCkpLCksLCwsLCwsLCksLCwsLCwsLP/AABEIAMIBAwMBIgACEQEDEQH/xAAcAAABBQEBAQAAAAAAAAAAAAADAQIEBQYABwj/xABDEAABAwIDBAcGBQEGBQUAAAABAAIRAyEEEjEFQVFhBhMicYGRoQcUIzKx8EJSwdHhYhUzcoKS8SRDU2PSCCU0orL/xAAaAQADAQEBAQAAAAAAAAAAAAACAwQBBQAG/8QALhEAAgIBAwIFAwMFAQAAAAAAAAECEQMSITEEQRMiMlFhcYHBkbHwFCM0QuFE/9oADAMBAAIRAxEAPwDzCjsgBTqOCaNyktooraS5Usrfc7EcUY8IYykBuRmsShqcAkNjkK1qeITUoCBhDwnhNATg1AzRwCVNypTZCbY6U4FDD0uZeaPJ2EkJZCFnTg8IaNCAhPBCFIShnNZR4MlDUAsKQErKPEnq0haUHrClFcrKZ4flKaZXe8JPeFtM8IXlNNZONYJarY+YZZve1vFHGLfCBckuWBNZJ14Q6mMpDV7fU/QKM7HUvzjyd+yesEvYX40Pcm9YE0uUL3yn+cfT6ogcDo4HxXnhkuUeWSMuGSCUxyjufG9CdjAN6xQfYJtIkkJjgortot4pv9pt4pixy9gPEj7kgsXKN/abOK5Fol7Ga4e5YBidlSyntCnbGDQxPFNKAnhA2aN6kJwopyULLZ4Z1KcKSI1qe0IdRpGLCo9VxVmoOOEaJmOe+4vJFtbAablJY9RKbTEqVRdKonFMmxzcWFELiwJzQFzsMVI1T3LVJPgC6gkFI8U80nBN7QRWaLdOa8hN60p7cQN6x/Q8OFZEa4IFfGMaJcQFS1NtPqEii0QJBe+zW+O874E9yKGGU+BWTNGHPJqaWCDm5yWU6Y1qVHBjByDjdx5NBPJEwGIwrnZcNQxG0Kkx2Gmjhwebz2j45VkqO1sJSdnxQqY2qPlYXZKLe8XJHK3gnbQ9qmNqt6ugW4akLCnhmimANIL/AJj5q/F0ySv9/wCfghydS3/w3e1MHjabfjV8BsxhHyUgx1WOZEvP+orz7bmIwrXn/iK2KN5e4mm0nk35uOsLO1m1Kjpe8knWSXE/ume6NBvM+SrUFd/z9RDk2Tjtel+Gk0d+d31ciM2nI0YP8gUEUmj8P6pQRwCP6Ar6k47R4hh/ykfQrhXafwgc2Og+RUPOOH35pJHBe3CtPuTuunR08nWPgQoz6ZOhPj++hTWu8RzunCO6fFp7xqs2M0sGaXEppp81Owrabjlqgjg4Xjv/ADDnqjVujMiaT2vHI3TItPYXKLRVdSeK5GfseqDGUrluwNM2IYnNalanhfOtnfEDURrEiXOhNHBicGJgel6xDTPBQE8NUcVkvvKzSzSQWKPicPISHEphxK1RaPAmU4Qy3KVOpbMqvuGwOLrKwb0bcRdw8ASqo5EluR5MbvYrGXFkehV3FT6XRrL+P0/lLU2L/V6IJyhLY9BSi7I0Bd1QRv7P/qTPd4/EptPsVa0AqYYKo2tjG0hGrjoP3U7bO0G0WSDLjZo58TyWNq4gyXG7zvO7+forOnwOW8uCfNnUdo8jcVXk5qpn+gWj/FGncL9yhV8a99hZo0AsAOQGiVwBPE+Jknc0ff6LQbM6MWzVpHCmNf8AOf0H8LqNxgrZz9MpsocFsl1Q9lubidGjvKv8J0eaLvJdyb2W+ep9FfUsO2IFgNBEDwS1MKNx81Fkz5JbLYsx4scedyDUeylTORrW23CD4nUrFYmrLyea3OP2W5zCGkE87euiw2Pwr6boe0tPA/pxTukS3vkX1b2VcD6dwmkQg0KsFTKjJEhWkAApClTStPCSnsqoZSEr1WapNEtpQhWcx0tJaeVk/DsLmkgHs/T+PvRc98XIndHf/MIFs6GvzRs2WB2tTqU2ucQHEXHMWPqFywnXDgkSvAfZmrP8G3bikvvKX3UJfdFy7gdemIMSnDEJzMIET3UIXKJtMF1yXrUYYYJ3uaHVE2iK56TMVL9zXDBr2tHqA4ai57g1oklazZ2w2UwCe07edw5AKP0d2flBfxkfTT19FdMfO5KnO3SBYSnhwf5XOpxpommr980vXzEpYI2pT/hQ6gsptXTxUSqbrUZRWY/Eim0uOiw22ul3aGQZnT2s3yAz8oAMu5klbfbOD6yk5skT4xzgLyDaOAfRqZagIOoO5w/M07wul0WOE+eSTqJyjwXL8S6uRUIgnsgNbALt5DQoeNaaY7VjvE9ry3KNh8Y8Czi1o3i3kVEqS50CTJtxK6UcdP4I3O18mq6L1KTRnIzVNxOjRyHHmtN780rEbMwz2C41VvRlKnijJ3Y2M3FVRoOvHJOFUKj68hL7ylvAMWUuzUQsTSZVblqNDm893MHce5VfvPNN95PFB4LQXiJmb27sc4d9iSx3yu7tWnmJQcJidxWk2g3raTmHvbO5w0/UeKx72ljiDYhW425Rp8kmSKi9uCxxFLeNEEo2GrgsM7h6qC3EQeSNC2EJSILql0rXIjDXdBcI2r1rHaOdh2jvqPfS+lR3ks/iWRmHCfRT+jWO6uo0zA6xryOIphxb/wDYqBjaklx4k+pU0U/ElfwU2vDX3IS5IlVJMeiAJwCcAlXzbZ9Cc0IgTQngoGac0IoTQV2e6zk0M1OQ05jJIHEgeaGj1mlwdGKTBynzvHqjhtkRtKLDd9wERtDj9hJsWB6qRfX9krKIGtzH3ARHsggRyG/vWfw9SrVLj12X4tVoHVB1mPgGc43Ru3FHFX3MexeVGD74qJXZJ+/JV+IfVo5XOqsqMc9jD2SxzXPNpEuBHl3qPjcU99TIx2QNawvcGh7i54zBlMGw7IBJIOvJMUH7gtk14VZjtlsqtLXtBB1BUnD7KLrCvVD7QKmSo1/EfKC090DdZCwWKztvqC4EcC0wY9POLwmRtbxYL32ZRVuhtA/hiNwLo8phKzo1TpiWNAjXj4lXe1KdqOUlsvc0kHV0dnNY2GsIVF/bDagvaReCDFweFx3W5Ev8Wco8i9EU+Cmfhgdyb7vG5EpUyynV3lhc1skn/mBrSSdYDgfBMp7MBMuLnHeS4g+GWA0dyOMnHuY1fYaMKOCa7CiVKfQDAILiHEiHEkzGmbXTf42i8XEYFoYHDPZzZ+JUjKTH5u5NWZ+4LxoYcGOKYcFzUqhhA24mTrJc7T/ESiFq947PeEiv9zPFVO0MAK7nNbHXU9R+duocPBaQNWa6UtdSrMqsJaSIkcR/Dj5JuHI5ToXlglGzOukSDbiE0LR4QU8XEw2qNeDuYTsVsIMa47wNFfrXcj0PlGaAKc0GUei9xPZ1R8Q2xLjJ0stbBoHhXwfBTcA2m55FQ2jyJ3qDhWE2AklBdma69ihqwrpFhV2S7MctxNjxC5BZtZwELlvmM2N51gTmvCigpC9cDSd8nteE0vUNtVL1yzQeJnWpW1AofWJwes0mlvs7BVK78lMEnfwAkCTykjzW3PQlmHo9a4uqP7EHMGsa4kSWtAl0X1O7RUXQXBjJVquJAAMOkgRTbLtD/wBwLQHBFgZLrllxcyQBJuY1JuFs1GEHtuTyk5SpMHTFp3ogBg+XgiilAuQJ+h+qUubEAgi++65w4D1RLgNZP3CyGzcc2kwB+dryXuLeqrkjO8vFwwg2I36yNy2Hpb9tEOpRm5JnfJMJsJJbMFp9jKYlz65YGsc2m2o2oXVAWOqOpzlbTpu7YbmMlzw3kCj4nZ7qRNVoc9rm082UZ303sbk+QXLSNYvcRMFXRpACd/780N8acOUpvidlwDpM+/bJHyU6jnyA0Op1aTAeL3vaIA4CSUzZmCLG9q5JLi6IBe4y6OW5XFVjY3AjiCD4T96KMzEMcS1rgXNgOAN2yLSItbijUtqiga9yPtJpNNhAnJVa4i05CDJA33A04ppoh9MNdYt+R+9p4T+W5tz0iQpJYgUsQ105XZoJaYv2gYIPcUUXsefJW0cMZeKkEPzZo3SZkDiCGnXiJUesH09BnHFpb6h7h53nkp2L2lSYcrntaeEiedhcDmYTKOLY8S1zXdxB14wbJ+/NC7XBWuL3kS0taLwSC5zjaTlJAHijVaE03N1ltu8EEfRTKsAEmwAk8ANSfKUB1VpbmBBaBM8hqVvPB4jtaYXQhVNqU/zj1/QIf9oMvE2EmGvteOH2EWh+xmpe5JaLqr6VYTPhnEa0yHeE5T6H0UobRZxP+h//AIqSHCqxwMw4FpkEaiDZwBWxThJSPSqUWjzKnULSCDBGhG5bjo/t2liYpV3NpVIhrzZj7aO4FZbE7HNOxMnkoXUmYXWaUuDmpuLN1tbox1LnN7IJ3tMg9xWax2BfTBmCFDo4h4gBzgBukwPBSH4pxEFxPesqgr1EvYLPmPd5KXjcPTcLkKmFYjQppetrez3ajn7PE2cFyb1g4pEVgUjYh8pwCYNJhK0ErjNHcCQlaubTKOzCyluSQYMEIzIKUYJW3RzZDX1u1cNBdHEhLlKNXZpYbE6SMwIDMTTqGlVJcHU4kfIHNc0xI7LTYg3Ou7WUK1KuetoHMwtGVxBbvdIg8I38FTbc2HTxNMMdIi7XN1af1HJWHRTZHUYUUcxdDnknQHM6bN3dkgET9UqWVTxU+fwIcKnZU7XoitjaVMVKrWNoVajuqqOp5u2xjLtNxObzKJW6Kgs+HXxLHwMrnVqjwSdAWPJB52QMbtejS2hXdVexmWlh6bc0tDgC6o/ISIMFzE7EdKestgwatQ/LlBbTpxo+pVIyjd2WyTB0F1lTSSjxX29/ye8u9lZXxrquALnTncafaYXN7fX5DGU6ENnheIWrwwGXkHOsTNpIm6qG9HnswQYwF7mOpPgWz5HFzoHCSXcYjekpdJKLJa8uab2cyqHDU5SA09qbdmRwJmVkvNaj7v8ABq25G1GD+0XwPwUQ6LTLnG/hpw85oaQwpfVNYYeeuqn4hpZ4zWkOgkXPHTlCutiCpUxRrOaaeZ1PK1xEtYxpDc2oBM6boHNA2fgXZn52EfFrWcII+ITF/MRa6Ypaf0BasraRo9e33QANLT1nV/3ZMdgD8JdmvaSI14ydnACrWAA/+RVPfMcOc+au6NMBwMRBFzpEyYm/+6pauejUfmpVTmqVHgsDXtIJ1Dp/pnxHMDVPVseqi0ojtt/xD1+/VZ6hLaGIy2cxuIywbg55t/qVlhtquNRoNKq24OZ4YAIvucSh4ajkrVmuEsdUqibEOp1ALg8ZErY+Xkx7kTZuGaxoDRFhMauJuS46m5Oq6vRDnTAB4wJI0IP3u5BDqU30eyAarRZrmlodA0DmuLd2+Z3X1Meu91YgFhYwEHK7K5z3Dm0kNbpvme67krd2BfYdtZ/wwyY6xwBkgdgXcZnw8UM4hoLSHN7Z0zCQ/dAnQj9OCJWoOdVuJY2mGA2g5oc+R3wL8ESlgKYmWNg2JDQCJ4EBFaSMA4ofCJEyx7HjebOh3oV1OmCI4hw9Clo0yA9rtC0tnjaziO+PJMoggX9FvY8QW13COxNgJzNGltDdSsI8n5m5fEO+iZiWuzEsDYJJ7WaR5JGdZI+QCbxmJI5TCN7ozuZ7pPUy1nDQEB07zIv6ys67Efl81edM712xuptB83FZ80yulhXkX0IMr8zCDEnkVzsQeCY0KQ1ohMdC1ZHNYpheUSrTg2QoWmHLl0Llp49NDBwRGUwmhwT2uC+adn0R3VoraabZLmQOzR+Uq16OP+O0G0hw9FVBykYXFmm4PAktMxxQNHjX7SxIpNzHuAFy5xsGtG8lScHinU3ZHthz2Z2iZgtjOLWs0tPcHHco2zNoYfFZatNwc5kwD8zCRBlu4qB00ovfQL6ZIqUXCo0tMHs/NBG+CT4IEt9L29xb9zYtfIkngPI/ygAzcCxIIndEaSFmehvTqjiWtp1IbVBHYJADjxpHQg/l1G6QtbTeHE+A328EM8coSqSBi090dUba4G6IgwOP8oFaZMTawuR32Vg13CB3aW+9FW1WGTccWxF95S2bF2Q3MiOcki3nZQn79D48NysKxudCYgQd3BQqreE319VqYRBcRE2H3uQagM+MKQ5ton9TdC6u2/XhHIJsQGRnhBeO5S62vl52UV7uafEBkaoglv6qQ8IVRv3+yagGgUppT3BMcmJggntQnIzkEo0zAZTKj8oJOgE+CDjdo06Y7TgDuAuT4KkftN2JeGjssBk8+9MjBtX2Mveu5PqYUVO24Xdfu4DyUDGbHBFgrbrkxxBS45Jp2UuEWqoyVbA5ToguaAtRXw4Kr6uzgVdDPfJDPp64KBxTMquXbLCBUw7RuT1kT4J3hkuSu6tcpnVBcj1AaDcsfyTwJQhVsmddC4OmzukgthcHoTMXxRm1AdCsaa5PBaVRSWqK2mkeXBLavgIhYvY76dTrcM8sdrAMX5H9F6UHufhKT3tio6m0vER2iL29VRdFNkuqnPU/uwbDe4/stjV7UTEGwHhdBlm5VF9u/wCBaik20eNdJOjjmPc+kLTJA3d37IGzfaJjcMMgqZ2jRtYdZHc49oea9E2ts/UEW815x0p2aKcElouY/MR4bh+qv6bKsiWPIrJc0HHzRdGkwPtyqsbD8Mx7uIe5g3RYh3PfvR8J7aRUqBtaj1THfjpOzOaToSHCCBv7l5hisG5p+WJAI4wQCPqowYeCsfRYJL0kf9RkT5Poik95dYhzbEOGhBvZFqG/dru1TMPQIosA3MYI3wAErjC+be7OxVEXIbHiTM7+5QNs4zqqD6k3DDHfuVm5wJ3ced1genm1Jd1LSYF3/oP1VODG8k0hOSWlWF6ObTqPrFr3l8sJE7i2DbwlaGosdsN+XEUjp2wD3OGU/VbB51VGdVPYCG8QRAQXp70N7kCZrGvG9BrvGQ3TiUKsJEJqBPP8Z0irZjD8sE/LbfvUV21qztaj/MhE2lhQKzx/UUNlONy7SUatI5zcrqxaFBzzfzKtcMMggf7qtFQp7cQUE4uQyElEvaVaU/OqRmMKMMWVM8LK45izdV5oD6sKOKk8UopzvKFQSCc2xKlWVHe1SvdXcQVxoEbkxNIBxbIXULlLgcFyLUwdCLYVuNk8tBFigOplMa3hqo6XYsthnWXU6i5tbiE51EagrPqe+ganUcND5qXgq01GB5hpe0OPBpIBM9yhUwd90UAjRKkkGj1/C4UAZcuUNgACIiN3HvT6gAI0Wd9n+Br08O/rnk03FpoU3X6ttySN7QZ00gc1S+0Dpz1c4fDk59KlQH5OLG/1cTu010kWFyyaIbinOlchOm/TWnRLqVKH1dC6xbT/AHdy3b+C80w2GqYusASXOeYknjYnuE+oQAwvdHmde8r07or0ZGFZSqVbOdVoufp8OmHtcB37ye9dZKHTJJcsk82Z78I9Rxns9wtVrWuaYaGiLEdkAaEcgvO+iXQOhjquNdZtOniS2mGtAEMBY0w0iJDSTxzL2PG4gMpPeTAaxzpEWDWkyPJYX2L0P+Ac861KhJ8LfuqpY46qXcmjJ6W2I4ZAf6fpyUF9cHT/AHCgbQ6XYVmJqUHVcjm1DTIeLAi0zoW8+aI6uCOw5rhxaQR5hfNvFKO8kdfWnwxuLrhjHO0gEk925eTYmualUuJu5xK3/SrF5cK7i637rA4el2h3Lp9HHTFyJcztpF1UpQ2QbjKQtW2uKjGuGjhPjv8AVU+I2URSzEfhH0UvYb5ols/K70Knm1JWNSoPUYUCopRcor33Qo8wRcg1SdyLiBlZm4blm8T0zY0w1pd6XVOOEp+lCpSjHkpekFItxDucHzCrm1CjbS2ka1QvIid3BRwe9diCaikznSacm0GFRKKiEntW0amGYQplOiCq7wUrDutvSpodjavcliiQigOCjtcf913XEbklplKaQcVjwSOr94TWVJTg3u+iGqCuxvXc0iVzb71y3YzcmuokHsu80/rC35vPVN96B1Annb1S5+9I37jkl2DMqA/wjU6XAg+ig5r8Pp5KTSfy8QglH2CUgrqRWz6J9EW9WK2JaXF12UjIGXc5+8zItw1UboX0bNc9bU/umkwD/wAwjXX8I05m3FanpR0jZg6BqOgudLabNM749GjUndbeRMWScm/Djya2uSn6edMfdqfVUj8Z4tF+qZ+Y8zu815BVcSeJOpNzf9UbGYx9V7qlR2Z7ySSd5PLhy4K16I9GnYyuGCcoh1Rw/C2fqV08WOPTwt/chlJ5JUi/9nfQ7r3CtUb8Jh0M/FqDTkGtn0Phvtp4EuDgIgi51M7gPverTBYZtJjabAAxoADeAHEeBQMSBFp0+zPFcjLklklqZXCKiqR5Jt7aeNpOqURVrii7MAwPfkLTbKBOkWha/wBkG3678UzDG1FmFqZmzZzxVzB4t2XfEiJiB5Stq7N6zMCBNot9Torb2VdFDRqVcQTqDSYI1AcC9xPe0DwK6fS9Q5tRkT54KKbPLPbNsB2G2g98dms4vaRpDrx3i48Faey5oOCqT/1jf/KLK+/9RmFBbhXXzF1RvKGiR6uPmqj2aNDdnEn/AKrkXV7YNPzQvp98l/APpy74bGzvJWSwrjmELS9Na0hnKVmcI/tjgs6Zf2RmR+c9JxuCqHDNcWnL1bSTxG5UmxDBeBvbPkV6Fi6//t40I6lv/wCV5hs7ERUPcfqudjtqSKmWlSso78QotXEKM7EKiMBTZMxFWWkcivNKtnO7yt6KqwuPbFR3eV0OkVWiPqN6BNCK0IIT2uVpKg4auyeCaKiI1ywJDwzn5o1Cke/uTablIw5EpcnsOgtwrKRHEeBRqdNvEecKQynOh8rp4Zxg94UjmWxiBbhAdCuOD5ohwo3CO4wu6ojRx8bodXyHXwC93+5K5GyniPJIvWzaFdTBFx5JG4Mi7HSOB/dOa7j56eqLk/jcUFtG0mAdTO9v6jzCveiPR9+KrZS2KbIL3ixjcxp/MYPcATwBjbKwNWrVbTbBzfm/CN7jG4D9t69W2dhmYekKTLAXJ0JJ+Zx527rAaBTZ87gqXLNUSRi8XSw9BzjFOjSaY4NaLBrRvNwAN5I4rwzpLt9+Mrmo+co7NNhM5GTZvNx1J3nlAFt086ZHFvFKmfgUzbd1r/znkLhvIk77Zamwz9n0+9eao6Xp/DWuXLI8s9T0rgkbO2a6tVbSY3M9xgAX8+QXu3RXom3BUBSsXntVX/mdEgA8tI/dR/Zb0F93pCvVE1qgkf8AbYdB37z/ALLaOpS6IkOncPEG33K9m1ZEvb9wYtRfyUtWkRA3X7xbzUSoIGkzbnyn6K7xVAgwBYTuHOTbms1tzadLCYd9aqTlpiQ3QucfkYOZJHqdAVzZwalp7lcJWrMp7Q+k/udEMpmK9Zpyga02aGoeB1A5jkvR/Z3TDNl4QTJ6hjj3uGZ0+JK+Xds7XqYvEPrVTL6h0vDRo1jZ/CBAC+ptnvbhsPSY6exSpiLD8I4Ls48X9PBLu+SGU/Fb9jz72+VwThW6iKxjh8gWY6H4/Lgiwada4qb7Ysd1uJpCDDaRif6nfws/0frkYfLNsxMJWZa8X3G4/LOvgf0pxGYNVDgq3bHerLpBUkBUVA9oJ+CP9ugMsvOe2vxrfcmC5mlxXneDrRVd4q3oYqn7u0F98mknVZvDVu2fFc/FjrUVSlwTalRR6j7pKj0J7lVGIpsN1qye1GxVd3rQvq5RJWbx1fO8kKrAqZNmewAFPaU0J7QqiYeHJ4Q8ie1qwJEimVKw+qh054KwwzS25BCTMfjVsntdy+h+iIKg4+aA188/VODhy8/0KkaLkw8pDKaBG5cShoM6fv7K5Nzd65ePWOp/M3nrz70dwuuXJcuQ4ms9m4+PV5UxHKXiYVx7QnkYGrBIsBa1nPpgjuIJEcyuXKCf+RH6r8Bf6v7/ALHjX36rSdAGA47DyAfiHXkwket0q5dvL6WcuHqPpOlr4fqitaM5MXgXXLlsOF9fwJl3K/bFhZeIe2yoYw4kwTWJE2JHVgEjiA435lcuUH/sX1f7Fa/x3/O55dh/nb3j6r6T23UOalc/Kzf/AEpFy6XUcInwdzyrp68nFCST2Br3lQdlf3filXKfJ6EUQ9QDbmgVHS1XLk3D6BWX1mlZ/cBRMN85XLlMv9ij2C1CglcuTEAyFtU/DVEEi5V4vSSZfUPaiNXLk1i0PCI1KuQsNE/ChTAuXKWfJbj4CxZKRK5clDiLVMPgW7rKQTZcuRvhGLkSVy5cgGH/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5863" y="125782"/>
            <a:ext cx="4673311" cy="65678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2852936"/>
            <a:ext cx="2592288"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60375" y="2852936"/>
            <a:ext cx="2108269" cy="369332"/>
          </a:xfrm>
          <a:prstGeom prst="rect">
            <a:avLst/>
          </a:prstGeom>
          <a:noFill/>
        </p:spPr>
        <p:txBody>
          <a:bodyPr wrap="none" rtlCol="0">
            <a:spAutoFit/>
          </a:bodyPr>
          <a:lstStyle/>
          <a:p>
            <a:r>
              <a:rPr lang="en-GB" dirty="0" smtClean="0"/>
              <a:t>Eternal vigilance…</a:t>
            </a:r>
            <a:endParaRPr lang="en-GB" dirty="0"/>
          </a:p>
        </p:txBody>
      </p:sp>
    </p:spTree>
    <p:extLst>
      <p:ext uri="{BB962C8B-B14F-4D97-AF65-F5344CB8AC3E}">
        <p14:creationId xmlns:p14="http://schemas.microsoft.com/office/powerpoint/2010/main" val="19411226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data:image/jpeg;base64,/9j/4AAQSkZJRgABAQAAAQABAAD/2wCEAAkGBhQSEBUUExQUFRUUFBQXFRUUFxUUFhQUFBQVFRUUFBQXHCYeGBokGRQVHy8gIycpLSwsFR4xNTAqNSYrLCkBCQoKDgwOGg8PGiwkHyQpLCwsLCwsLCwsLCwqLCwsLCwsLCwsLCwsKSwsLCkpLCksLCwsLCwsLCksLCwsLCwsLP/AABEIAMIBAwMBIgACEQEDEQH/xAAcAAABBQEBAQAAAAAAAAAAAAADAQIEBQYABwj/xABDEAABAwIDBAcGBQEGBQUAAAABAAIRAyEEEjEFQVFhBhMicYGRoQcUIzKx8EJSwdHhYhUzcoKS8SRDU2PSCCU0orL/xAAaAQADAQEBAQAAAAAAAAAAAAACAwQBBQAG/8QALhEAAgIBAwIFAwMFAQAAAAAAAAECEQMSITEEQRMiMlFhcYHBkbHwFCM0QuFE/9oADAMBAAIRAxEAPwDzCjsgBTqOCaNyktooraS5Usrfc7EcUY8IYykBuRmsShqcAkNjkK1qeITUoCBhDwnhNATg1AzRwCVNypTZCbY6U4FDD0uZeaPJ2EkJZCFnTg8IaNCAhPBCFIShnNZR4MlDUAsKQErKPEnq0haUHrClFcrKZ4flKaZXe8JPeFtM8IXlNNZONYJarY+YZZve1vFHGLfCBckuWBNZJ14Q6mMpDV7fU/QKM7HUvzjyd+yesEvYX40Pcm9YE0uUL3yn+cfT6ogcDo4HxXnhkuUeWSMuGSCUxyjufG9CdjAN6xQfYJtIkkJjgortot4pv9pt4pixy9gPEj7kgsXKN/abOK5Fol7Ga4e5YBidlSyntCnbGDQxPFNKAnhA2aN6kJwopyULLZ4Z1KcKSI1qe0IdRpGLCo9VxVmoOOEaJmOe+4vJFtbAablJY9RKbTEqVRdKonFMmxzcWFELiwJzQFzsMVI1T3LVJPgC6gkFI8U80nBN7QRWaLdOa8hN60p7cQN6x/Q8OFZEa4IFfGMaJcQFS1NtPqEii0QJBe+zW+O874E9yKGGU+BWTNGHPJqaWCDm5yWU6Y1qVHBjByDjdx5NBPJEwGIwrnZcNQxG0Kkx2Gmjhwebz2j45VkqO1sJSdnxQqY2qPlYXZKLe8XJHK3gnbQ9qmNqt6ugW4akLCnhmimANIL/AJj5q/F0ySv9/wCfghydS3/w3e1MHjabfjV8BsxhHyUgx1WOZEvP+orz7bmIwrXn/iK2KN5e4mm0nk35uOsLO1m1Kjpe8knWSXE/ume6NBvM+SrUFd/z9RDk2Tjtel+Gk0d+d31ciM2nI0YP8gUEUmj8P6pQRwCP6Ar6k47R4hh/ykfQrhXafwgc2Og+RUPOOH35pJHBe3CtPuTuunR08nWPgQoz6ZOhPj++hTWu8RzunCO6fFp7xqs2M0sGaXEppp81Owrabjlqgjg4Xjv/ADDnqjVujMiaT2vHI3TItPYXKLRVdSeK5GfseqDGUrluwNM2IYnNalanhfOtnfEDURrEiXOhNHBicGJgel6xDTPBQE8NUcVkvvKzSzSQWKPicPISHEphxK1RaPAmU4Qy3KVOpbMqvuGwOLrKwb0bcRdw8ASqo5EluR5MbvYrGXFkehV3FT6XRrL+P0/lLU2L/V6IJyhLY9BSi7I0Bd1QRv7P/qTPd4/EptPsVa0AqYYKo2tjG0hGrjoP3U7bO0G0WSDLjZo58TyWNq4gyXG7zvO7+forOnwOW8uCfNnUdo8jcVXk5qpn+gWj/FGncL9yhV8a99hZo0AsAOQGiVwBPE+Jknc0ff6LQbM6MWzVpHCmNf8AOf0H8LqNxgrZz9MpsocFsl1Q9lubidGjvKv8J0eaLvJdyb2W+ep9FfUsO2IFgNBEDwS1MKNx81Fkz5JbLYsx4scedyDUeylTORrW23CD4nUrFYmrLyea3OP2W5zCGkE87euiw2Pwr6boe0tPA/pxTukS3vkX1b2VcD6dwmkQg0KsFTKjJEhWkAApClTStPCSnsqoZSEr1WapNEtpQhWcx0tJaeVk/DsLmkgHs/T+PvRc98XIndHf/MIFs6GvzRs2WB2tTqU2ucQHEXHMWPqFywnXDgkSvAfZmrP8G3bikvvKX3UJfdFy7gdemIMSnDEJzMIET3UIXKJtMF1yXrUYYYJ3uaHVE2iK56TMVL9zXDBr2tHqA4ai57g1oklazZ2w2UwCe07edw5AKP0d2flBfxkfTT19FdMfO5KnO3SBYSnhwf5XOpxpommr980vXzEpYI2pT/hQ6gsptXTxUSqbrUZRWY/Eim0uOiw22ul3aGQZnT2s3yAz8oAMu5klbfbOD6yk5skT4xzgLyDaOAfRqZagIOoO5w/M07wul0WOE+eSTqJyjwXL8S6uRUIgnsgNbALt5DQoeNaaY7VjvE9ry3KNh8Y8Czi1o3i3kVEqS50CTJtxK6UcdP4I3O18mq6L1KTRnIzVNxOjRyHHmtN780rEbMwz2C41VvRlKnijJ3Y2M3FVRoOvHJOFUKj68hL7ylvAMWUuzUQsTSZVblqNDm893MHce5VfvPNN95PFB4LQXiJmb27sc4d9iSx3yu7tWnmJQcJidxWk2g3raTmHvbO5w0/UeKx72ljiDYhW425Rp8kmSKi9uCxxFLeNEEo2GrgsM7h6qC3EQeSNC2EJSILql0rXIjDXdBcI2r1rHaOdh2jvqPfS+lR3ks/iWRmHCfRT+jWO6uo0zA6xryOIphxb/wDYqBjaklx4k+pU0U/ElfwU2vDX3IS5IlVJMeiAJwCcAlXzbZ9Cc0IgTQngoGac0IoTQV2e6zk0M1OQ05jJIHEgeaGj1mlwdGKTBynzvHqjhtkRtKLDd9wERtDj9hJsWB6qRfX9krKIGtzH3ARHsggRyG/vWfw9SrVLj12X4tVoHVB1mPgGc43Ru3FHFX3MexeVGD74qJXZJ+/JV+IfVo5XOqsqMc9jD2SxzXPNpEuBHl3qPjcU99TIx2QNawvcGh7i54zBlMGw7IBJIOvJMUH7gtk14VZjtlsqtLXtBB1BUnD7KLrCvVD7QKmSo1/EfKC090DdZCwWKztvqC4EcC0wY9POLwmRtbxYL32ZRVuhtA/hiNwLo8phKzo1TpiWNAjXj4lXe1KdqOUlsvc0kHV0dnNY2GsIVF/bDagvaReCDFweFx3W5Ev8Wco8i9EU+Cmfhgdyb7vG5EpUyynV3lhc1skn/mBrSSdYDgfBMp7MBMuLnHeS4g+GWA0dyOMnHuY1fYaMKOCa7CiVKfQDAILiHEiHEkzGmbXTf42i8XEYFoYHDPZzZ+JUjKTH5u5NWZ+4LxoYcGOKYcFzUqhhA24mTrJc7T/ESiFq947PeEiv9zPFVO0MAK7nNbHXU9R+duocPBaQNWa6UtdSrMqsJaSIkcR/Dj5JuHI5ToXlglGzOukSDbiE0LR4QU8XEw2qNeDuYTsVsIMa47wNFfrXcj0PlGaAKc0GUei9xPZ1R8Q2xLjJ0stbBoHhXwfBTcA2m55FQ2jyJ3qDhWE2AklBdma69ihqwrpFhV2S7MctxNjxC5BZtZwELlvmM2N51gTmvCigpC9cDSd8nteE0vUNtVL1yzQeJnWpW1AofWJwes0mlvs7BVK78lMEnfwAkCTykjzW3PQlmHo9a4uqP7EHMGsa4kSWtAl0X1O7RUXQXBjJVquJAAMOkgRTbLtD/wBwLQHBFgZLrllxcyQBJuY1JuFs1GEHtuTyk5SpMHTFp3ogBg+XgiilAuQJ+h+qUubEAgi++65w4D1RLgNZP3CyGzcc2kwB+dryXuLeqrkjO8vFwwg2I36yNy2Hpb9tEOpRm5JnfJMJsJJbMFp9jKYlz65YGsc2m2o2oXVAWOqOpzlbTpu7YbmMlzw3kCj4nZ7qRNVoc9rm082UZ303sbk+QXLSNYvcRMFXRpACd/780N8acOUpvidlwDpM+/bJHyU6jnyA0Op1aTAeL3vaIA4CSUzZmCLG9q5JLi6IBe4y6OW5XFVjY3AjiCD4T96KMzEMcS1rgXNgOAN2yLSItbijUtqiga9yPtJpNNhAnJVa4i05CDJA33A04ppoh9MNdYt+R+9p4T+W5tz0iQpJYgUsQ105XZoJaYv2gYIPcUUXsefJW0cMZeKkEPzZo3SZkDiCGnXiJUesH09BnHFpb6h7h53nkp2L2lSYcrntaeEiedhcDmYTKOLY8S1zXdxB14wbJ+/NC7XBWuL3kS0taLwSC5zjaTlJAHijVaE03N1ltu8EEfRTKsAEmwAk8ANSfKUB1VpbmBBaBM8hqVvPB4jtaYXQhVNqU/zj1/QIf9oMvE2EmGvteOH2EWh+xmpe5JaLqr6VYTPhnEa0yHeE5T6H0UobRZxP+h//AIqSHCqxwMw4FpkEaiDZwBWxThJSPSqUWjzKnULSCDBGhG5bjo/t2liYpV3NpVIhrzZj7aO4FZbE7HNOxMnkoXUmYXWaUuDmpuLN1tbox1LnN7IJ3tMg9xWax2BfTBmCFDo4h4gBzgBukwPBSH4pxEFxPesqgr1EvYLPmPd5KXjcPTcLkKmFYjQppetrez3ajn7PE2cFyb1g4pEVgUjYh8pwCYNJhK0ErjNHcCQlaubTKOzCyluSQYMEIzIKUYJW3RzZDX1u1cNBdHEhLlKNXZpYbE6SMwIDMTTqGlVJcHU4kfIHNc0xI7LTYg3Ou7WUK1KuetoHMwtGVxBbvdIg8I38FTbc2HTxNMMdIi7XN1af1HJWHRTZHUYUUcxdDnknQHM6bN3dkgET9UqWVTxU+fwIcKnZU7XoitjaVMVKrWNoVajuqqOp5u2xjLtNxObzKJW6Kgs+HXxLHwMrnVqjwSdAWPJB52QMbtejS2hXdVexmWlh6bc0tDgC6o/ISIMFzE7EdKestgwatQ/LlBbTpxo+pVIyjd2WyTB0F1lTSSjxX29/ye8u9lZXxrquALnTncafaYXN7fX5DGU6ENnheIWrwwGXkHOsTNpIm6qG9HnswQYwF7mOpPgWz5HFzoHCSXcYjekpdJKLJa8uab2cyqHDU5SA09qbdmRwJmVkvNaj7v8ABq25G1GD+0XwPwUQ6LTLnG/hpw85oaQwpfVNYYeeuqn4hpZ4zWkOgkXPHTlCutiCpUxRrOaaeZ1PK1xEtYxpDc2oBM6boHNA2fgXZn52EfFrWcII+ITF/MRa6Ypaf0BasraRo9e33QANLT1nV/3ZMdgD8JdmvaSI14ydnACrWAA/+RVPfMcOc+au6NMBwMRBFzpEyYm/+6pauejUfmpVTmqVHgsDXtIJ1Dp/pnxHMDVPVseqi0ojtt/xD1+/VZ6hLaGIy2cxuIywbg55t/qVlhtquNRoNKq24OZ4YAIvucSh4ajkrVmuEsdUqibEOp1ALg8ZErY+Xkx7kTZuGaxoDRFhMauJuS46m5Oq6vRDnTAB4wJI0IP3u5BDqU30eyAarRZrmlodA0DmuLd2+Z3X1Meu91YgFhYwEHK7K5z3Dm0kNbpvme67krd2BfYdtZ/wwyY6xwBkgdgXcZnw8UM4hoLSHN7Z0zCQ/dAnQj9OCJWoOdVuJY2mGA2g5oc+R3wL8ESlgKYmWNg2JDQCJ4EBFaSMA4ofCJEyx7HjebOh3oV1OmCI4hw9Clo0yA9rtC0tnjaziO+PJMoggX9FvY8QW13COxNgJzNGltDdSsI8n5m5fEO+iZiWuzEsDYJJ7WaR5JGdZI+QCbxmJI5TCN7ozuZ7pPUy1nDQEB07zIv6ys67Efl81edM712xuptB83FZ80yulhXkX0IMr8zCDEnkVzsQeCY0KQ1ohMdC1ZHNYpheUSrTg2QoWmHLl0Llp49NDBwRGUwmhwT2uC+adn0R3VoraabZLmQOzR+Uq16OP+O0G0hw9FVBykYXFmm4PAktMxxQNHjX7SxIpNzHuAFy5xsGtG8lScHinU3ZHthz2Z2iZgtjOLWs0tPcHHco2zNoYfFZatNwc5kwD8zCRBlu4qB00ovfQL6ZIqUXCo0tMHs/NBG+CT4IEt9L29xb9zYtfIkngPI/ygAzcCxIIndEaSFmehvTqjiWtp1IbVBHYJADjxpHQg/l1G6QtbTeHE+A328EM8coSqSBi090dUba4G6IgwOP8oFaZMTawuR32Vg13CB3aW+9FW1WGTccWxF95S2bF2Q3MiOcki3nZQn79D48NysKxudCYgQd3BQqreE319VqYRBcRE2H3uQagM+MKQ5ton9TdC6u2/XhHIJsQGRnhBeO5S62vl52UV7uafEBkaoglv6qQ8IVRv3+yagGgUppT3BMcmJggntQnIzkEo0zAZTKj8oJOgE+CDjdo06Y7TgDuAuT4KkftN2JeGjssBk8+9MjBtX2Mveu5PqYUVO24Xdfu4DyUDGbHBFgrbrkxxBS45Jp2UuEWqoyVbA5ToguaAtRXw4Kr6uzgVdDPfJDPp64KBxTMquXbLCBUw7RuT1kT4J3hkuSu6tcpnVBcj1AaDcsfyTwJQhVsmddC4OmzukgthcHoTMXxRm1AdCsaa5PBaVRSWqK2mkeXBLavgIhYvY76dTrcM8sdrAMX5H9F6UHufhKT3tio6m0vER2iL29VRdFNkuqnPU/uwbDe4/stjV7UTEGwHhdBlm5VF9u/wCBaik20eNdJOjjmPc+kLTJA3d37IGzfaJjcMMgqZ2jRtYdZHc49oea9E2ts/UEW815x0p2aKcElouY/MR4bh+qv6bKsiWPIrJc0HHzRdGkwPtyqsbD8Mx7uIe5g3RYh3PfvR8J7aRUqBtaj1THfjpOzOaToSHCCBv7l5hisG5p+WJAI4wQCPqowYeCsfRYJL0kf9RkT5Poik95dYhzbEOGhBvZFqG/dru1TMPQIosA3MYI3wAErjC+be7OxVEXIbHiTM7+5QNs4zqqD6k3DDHfuVm5wJ3ced1genm1Jd1LSYF3/oP1VODG8k0hOSWlWF6ObTqPrFr3l8sJE7i2DbwlaGosdsN+XEUjp2wD3OGU/VbB51VGdVPYCG8QRAQXp70N7kCZrGvG9BrvGQ3TiUKsJEJqBPP8Z0irZjD8sE/LbfvUV21qztaj/MhE2lhQKzx/UUNlONy7SUatI5zcrqxaFBzzfzKtcMMggf7qtFQp7cQUE4uQyElEvaVaU/OqRmMKMMWVM8LK45izdV5oD6sKOKk8UopzvKFQSCc2xKlWVHe1SvdXcQVxoEbkxNIBxbIXULlLgcFyLUwdCLYVuNk8tBFigOplMa3hqo6XYsthnWXU6i5tbiE51EagrPqe+ganUcND5qXgq01GB5hpe0OPBpIBM9yhUwd90UAjRKkkGj1/C4UAZcuUNgACIiN3HvT6gAI0Wd9n+Br08O/rnk03FpoU3X6ttySN7QZ00gc1S+0Dpz1c4fDk59KlQH5OLG/1cTu010kWFyyaIbinOlchOm/TWnRLqVKH1dC6xbT/AHdy3b+C80w2GqYusASXOeYknjYnuE+oQAwvdHmde8r07or0ZGFZSqVbOdVoufp8OmHtcB37ye9dZKHTJJcsk82Z78I9Rxns9wtVrWuaYaGiLEdkAaEcgvO+iXQOhjquNdZtOniS2mGtAEMBY0w0iJDSTxzL2PG4gMpPeTAaxzpEWDWkyPJYX2L0P+Ac861KhJ8LfuqpY46qXcmjJ6W2I4ZAf6fpyUF9cHT/AHCgbQ6XYVmJqUHVcjm1DTIeLAi0zoW8+aI6uCOw5rhxaQR5hfNvFKO8kdfWnwxuLrhjHO0gEk925eTYmualUuJu5xK3/SrF5cK7i637rA4el2h3Lp9HHTFyJcztpF1UpQ2QbjKQtW2uKjGuGjhPjv8AVU+I2URSzEfhH0UvYb5ols/K70Knm1JWNSoPUYUCopRcor33Qo8wRcg1SdyLiBlZm4blm8T0zY0w1pd6XVOOEp+lCpSjHkpekFItxDucHzCrm1CjbS2ka1QvIid3BRwe9diCaikznSacm0GFRKKiEntW0amGYQplOiCq7wUrDutvSpodjavcliiQigOCjtcf913XEbklplKaQcVjwSOr94TWVJTg3u+iGqCuxvXc0iVzb71y3YzcmuokHsu80/rC35vPVN96B1Annb1S5+9I37jkl2DMqA/wjU6XAg+ig5r8Pp5KTSfy8QglH2CUgrqRWz6J9EW9WK2JaXF12UjIGXc5+8zItw1UboX0bNc9bU/umkwD/wAwjXX8I05m3FanpR0jZg6BqOgudLabNM749GjUndbeRMWScm/Djya2uSn6edMfdqfVUj8Z4tF+qZ+Y8zu815BVcSeJOpNzf9UbGYx9V7qlR2Z7ySSd5PLhy4K16I9GnYyuGCcoh1Rw/C2fqV08WOPTwt/chlJ5JUi/9nfQ7r3CtUb8Jh0M/FqDTkGtn0Phvtp4EuDgIgi51M7gPverTBYZtJjabAAxoADeAHEeBQMSBFp0+zPFcjLklklqZXCKiqR5Jt7aeNpOqURVrii7MAwPfkLTbKBOkWha/wBkG3678UzDG1FmFqZmzZzxVzB4t2XfEiJiB5Stq7N6zMCBNot9Torb2VdFDRqVcQTqDSYI1AcC9xPe0DwK6fS9Q5tRkT54KKbPLPbNsB2G2g98dms4vaRpDrx3i48Faey5oOCqT/1jf/KLK+/9RmFBbhXXzF1RvKGiR6uPmqj2aNDdnEn/AKrkXV7YNPzQvp98l/APpy74bGzvJWSwrjmELS9Na0hnKVmcI/tjgs6Zf2RmR+c9JxuCqHDNcWnL1bSTxG5UmxDBeBvbPkV6Fi6//t40I6lv/wCV5hs7ERUPcfqudjtqSKmWlSso78QotXEKM7EKiMBTZMxFWWkcivNKtnO7yt6KqwuPbFR3eV0OkVWiPqN6BNCK0IIT2uVpKg4auyeCaKiI1ywJDwzn5o1Cke/uTablIw5EpcnsOgtwrKRHEeBRqdNvEecKQynOh8rp4Zxg94UjmWxiBbhAdCuOD5ohwo3CO4wu6ojRx8bodXyHXwC93+5K5GyniPJIvWzaFdTBFx5JG4Mi7HSOB/dOa7j56eqLk/jcUFtG0mAdTO9v6jzCveiPR9+KrZS2KbIL3ixjcxp/MYPcATwBjbKwNWrVbTbBzfm/CN7jG4D9t69W2dhmYekKTLAXJ0JJ+Zx527rAaBTZ87gqXLNUSRi8XSw9BzjFOjSaY4NaLBrRvNwAN5I4rwzpLt9+Mrmo+co7NNhM5GTZvNx1J3nlAFt086ZHFvFKmfgUzbd1r/znkLhvIk77Zamwz9n0+9eao6Xp/DWuXLI8s9T0rgkbO2a6tVbSY3M9xgAX8+QXu3RXom3BUBSsXntVX/mdEgA8tI/dR/Zb0F93pCvVE1qgkf8AbYdB37z/ALLaOpS6IkOncPEG33K9m1ZEvb9wYtRfyUtWkRA3X7xbzUSoIGkzbnyn6K7xVAgwBYTuHOTbms1tzadLCYd9aqTlpiQ3QucfkYOZJHqdAVzZwalp7lcJWrMp7Q+k/udEMpmK9Zpyga02aGoeB1A5jkvR/Z3TDNl4QTJ6hjj3uGZ0+JK+Xds7XqYvEPrVTL6h0vDRo1jZ/CBAC+ptnvbhsPSY6exSpiLD8I4Ls48X9PBLu+SGU/Fb9jz72+VwThW6iKxjh8gWY6H4/Lgiwada4qb7Ysd1uJpCDDaRif6nfws/0frkYfLNsxMJWZa8X3G4/LOvgf0pxGYNVDgq3bHerLpBUkBUVA9oJ+CP9ugMsvOe2vxrfcmC5mlxXneDrRVd4q3oYqn7u0F98mknVZvDVu2fFc/FjrUVSlwTalRR6j7pKj0J7lVGIpsN1qye1GxVd3rQvq5RJWbx1fO8kKrAqZNmewAFPaU0J7QqiYeHJ4Q8ie1qwJEimVKw+qh054KwwzS25BCTMfjVsntdy+h+iIKg4+aA188/VODhy8/0KkaLkw8pDKaBG5cShoM6fv7K5Nzd65ePWOp/M3nrz70dwuuXJcuQ4ms9m4+PV5UxHKXiYVx7QnkYGrBIsBa1nPpgjuIJEcyuXKCf+RH6r8Bf6v7/ALHjX36rSdAGA47DyAfiHXkwket0q5dvL6WcuHqPpOlr4fqitaM5MXgXXLlsOF9fwJl3K/bFhZeIe2yoYw4kwTWJE2JHVgEjiA435lcuUH/sX1f7Fa/x3/O55dh/nb3j6r6T23UOalc/Kzf/AEpFy6XUcInwdzyrp68nFCST2Br3lQdlf3filXKfJ6EUQ9QDbmgVHS1XLk3D6BWX1mlZ/cBRMN85XLlMv9ij2C1CglcuTEAyFtU/DVEEi5V4vSSZfUPaiNXLk1i0PCI1KuQsNE/ChTAuXKWfJbj4CxZKRK5clDiLVMPgW7rKQTZcuRvhGLkSVy5cgG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data:image/jpeg;base64,/9j/4AAQSkZJRgABAQAAAQABAAD/2wCEAAkGBhQSEBUUExQUFRUUFBQXFRUUFxUUFhQUFBQVFRUUFBQXHCYeGBokGRQVHy8gIycpLSwsFR4xNTAqNSYrLCkBCQoKDgwOGg8PGiwkHyQpLCwsLCwsLCwsLCwqLCwsLCwsLCwsLCwsKSwsLCkpLCksLCwsLCwsLCksLCwsLCwsLP/AABEIAMIBAwMBIgACEQEDEQH/xAAcAAABBQEBAQAAAAAAAAAAAAADAQIEBQYABwj/xABDEAABAwIDBAcGBQEGBQUAAAABAAIRAyEEEjEFQVFhBhMicYGRoQcUIzKx8EJSwdHhYhUzcoKS8SRDU2PSCCU0orL/xAAaAQADAQEBAQAAAAAAAAAAAAACAwQBBQAG/8QALhEAAgIBAwIFAwMFAQAAAAAAAAECEQMSITEEQRMiMlFhcYHBkbHwFCM0QuFE/9oADAMBAAIRAxEAPwDzCjsgBTqOCaNyktooraS5Usrfc7EcUY8IYykBuRmsShqcAkNjkK1qeITUoCBhDwnhNATg1AzRwCVNypTZCbY6U4FDD0uZeaPJ2EkJZCFnTg8IaNCAhPBCFIShnNZR4MlDUAsKQErKPEnq0haUHrClFcrKZ4flKaZXe8JPeFtM8IXlNNZONYJarY+YZZve1vFHGLfCBckuWBNZJ14Q6mMpDV7fU/QKM7HUvzjyd+yesEvYX40Pcm9YE0uUL3yn+cfT6ogcDo4HxXnhkuUeWSMuGSCUxyjufG9CdjAN6xQfYJtIkkJjgortot4pv9pt4pixy9gPEj7kgsXKN/abOK5Fol7Ga4e5YBidlSyntCnbGDQxPFNKAnhA2aN6kJwopyULLZ4Z1KcKSI1qe0IdRpGLCo9VxVmoOOEaJmOe+4vJFtbAablJY9RKbTEqVRdKonFMmxzcWFELiwJzQFzsMVI1T3LVJPgC6gkFI8U80nBN7QRWaLdOa8hN60p7cQN6x/Q8OFZEa4IFfGMaJcQFS1NtPqEii0QJBe+zW+O874E9yKGGU+BWTNGHPJqaWCDm5yWU6Y1qVHBjByDjdx5NBPJEwGIwrnZcNQxG0Kkx2Gmjhwebz2j45VkqO1sJSdnxQqY2qPlYXZKLe8XJHK3gnbQ9qmNqt6ugW4akLCnhmimANIL/AJj5q/F0ySv9/wCfghydS3/w3e1MHjabfjV8BsxhHyUgx1WOZEvP+orz7bmIwrXn/iK2KN5e4mm0nk35uOsLO1m1Kjpe8knWSXE/ume6NBvM+SrUFd/z9RDk2Tjtel+Gk0d+d31ciM2nI0YP8gUEUmj8P6pQRwCP6Ar6k47R4hh/ykfQrhXafwgc2Og+RUPOOH35pJHBe3CtPuTuunR08nWPgQoz6ZOhPj++hTWu8RzunCO6fFp7xqs2M0sGaXEppp81Owrabjlqgjg4Xjv/ADDnqjVujMiaT2vHI3TItPYXKLRVdSeK5GfseqDGUrluwNM2IYnNalanhfOtnfEDURrEiXOhNHBicGJgel6xDTPBQE8NUcVkvvKzSzSQWKPicPISHEphxK1RaPAmU4Qy3KVOpbMqvuGwOLrKwb0bcRdw8ASqo5EluR5MbvYrGXFkehV3FT6XRrL+P0/lLU2L/V6IJyhLY9BSi7I0Bd1QRv7P/qTPd4/EptPsVa0AqYYKo2tjG0hGrjoP3U7bO0G0WSDLjZo58TyWNq4gyXG7zvO7+forOnwOW8uCfNnUdo8jcVXk5qpn+gWj/FGncL9yhV8a99hZo0AsAOQGiVwBPE+Jknc0ff6LQbM6MWzVpHCmNf8AOf0H8LqNxgrZz9MpsocFsl1Q9lubidGjvKv8J0eaLvJdyb2W+ep9FfUsO2IFgNBEDwS1MKNx81Fkz5JbLYsx4scedyDUeylTORrW23CD4nUrFYmrLyea3OP2W5zCGkE87euiw2Pwr6boe0tPA/pxTukS3vkX1b2VcD6dwmkQg0KsFTKjJEhWkAApClTStPCSnsqoZSEr1WapNEtpQhWcx0tJaeVk/DsLmkgHs/T+PvRc98XIndHf/MIFs6GvzRs2WB2tTqU2ucQHEXHMWPqFywnXDgkSvAfZmrP8G3bikvvKX3UJfdFy7gdemIMSnDEJzMIET3UIXKJtMF1yXrUYYYJ3uaHVE2iK56TMVL9zXDBr2tHqA4ai57g1oklazZ2w2UwCe07edw5AKP0d2flBfxkfTT19FdMfO5KnO3SBYSnhwf5XOpxpommr980vXzEpYI2pT/hQ6gsptXTxUSqbrUZRWY/Eim0uOiw22ul3aGQZnT2s3yAz8oAMu5klbfbOD6yk5skT4xzgLyDaOAfRqZagIOoO5w/M07wul0WOE+eSTqJyjwXL8S6uRUIgnsgNbALt5DQoeNaaY7VjvE9ry3KNh8Y8Czi1o3i3kVEqS50CTJtxK6UcdP4I3O18mq6L1KTRnIzVNxOjRyHHmtN780rEbMwz2C41VvRlKnijJ3Y2M3FVRoOvHJOFUKj68hL7ylvAMWUuzUQsTSZVblqNDm893MHce5VfvPNN95PFB4LQXiJmb27sc4d9iSx3yu7tWnmJQcJidxWk2g3raTmHvbO5w0/UeKx72ljiDYhW425Rp8kmSKi9uCxxFLeNEEo2GrgsM7h6qC3EQeSNC2EJSILql0rXIjDXdBcI2r1rHaOdh2jvqPfS+lR3ks/iWRmHCfRT+jWO6uo0zA6xryOIphxb/wDYqBjaklx4k+pU0U/ElfwU2vDX3IS5IlVJMeiAJwCcAlXzbZ9Cc0IgTQngoGac0IoTQV2e6zk0M1OQ05jJIHEgeaGj1mlwdGKTBynzvHqjhtkRtKLDd9wERtDj9hJsWB6qRfX9krKIGtzH3ARHsggRyG/vWfw9SrVLj12X4tVoHVB1mPgGc43Ru3FHFX3MexeVGD74qJXZJ+/JV+IfVo5XOqsqMc9jD2SxzXPNpEuBHl3qPjcU99TIx2QNawvcGh7i54zBlMGw7IBJIOvJMUH7gtk14VZjtlsqtLXtBB1BUnD7KLrCvVD7QKmSo1/EfKC090DdZCwWKztvqC4EcC0wY9POLwmRtbxYL32ZRVuhtA/hiNwLo8phKzo1TpiWNAjXj4lXe1KdqOUlsvc0kHV0dnNY2GsIVF/bDagvaReCDFweFx3W5Ev8Wco8i9EU+Cmfhgdyb7vG5EpUyynV3lhc1skn/mBrSSdYDgfBMp7MBMuLnHeS4g+GWA0dyOMnHuY1fYaMKOCa7CiVKfQDAILiHEiHEkzGmbXTf42i8XEYFoYHDPZzZ+JUjKTH5u5NWZ+4LxoYcGOKYcFzUqhhA24mTrJc7T/ESiFq947PeEiv9zPFVO0MAK7nNbHXU9R+duocPBaQNWa6UtdSrMqsJaSIkcR/Dj5JuHI5ToXlglGzOukSDbiE0LR4QU8XEw2qNeDuYTsVsIMa47wNFfrXcj0PlGaAKc0GUei9xPZ1R8Q2xLjJ0stbBoHhXwfBTcA2m55FQ2jyJ3qDhWE2AklBdma69ihqwrpFhV2S7MctxNjxC5BZtZwELlvmM2N51gTmvCigpC9cDSd8nteE0vUNtVL1yzQeJnWpW1AofWJwes0mlvs7BVK78lMEnfwAkCTykjzW3PQlmHo9a4uqP7EHMGsa4kSWtAl0X1O7RUXQXBjJVquJAAMOkgRTbLtD/wBwLQHBFgZLrllxcyQBJuY1JuFs1GEHtuTyk5SpMHTFp3ogBg+XgiilAuQJ+h+qUubEAgi++65w4D1RLgNZP3CyGzcc2kwB+dryXuLeqrkjO8vFwwg2I36yNy2Hpb9tEOpRm5JnfJMJsJJbMFp9jKYlz65YGsc2m2o2oXVAWOqOpzlbTpu7YbmMlzw3kCj4nZ7qRNVoc9rm082UZ303sbk+QXLSNYvcRMFXRpACd/780N8acOUpvidlwDpM+/bJHyU6jnyA0Op1aTAeL3vaIA4CSUzZmCLG9q5JLi6IBe4y6OW5XFVjY3AjiCD4T96KMzEMcS1rgXNgOAN2yLSItbijUtqiga9yPtJpNNhAnJVa4i05CDJA33A04ppoh9MNdYt+R+9p4T+W5tz0iQpJYgUsQ105XZoJaYv2gYIPcUUXsefJW0cMZeKkEPzZo3SZkDiCGnXiJUesH09BnHFpb6h7h53nkp2L2lSYcrntaeEiedhcDmYTKOLY8S1zXdxB14wbJ+/NC7XBWuL3kS0taLwSC5zjaTlJAHijVaE03N1ltu8EEfRTKsAEmwAk8ANSfKUB1VpbmBBaBM8hqVvPB4jtaYXQhVNqU/zj1/QIf9oMvE2EmGvteOH2EWh+xmpe5JaLqr6VYTPhnEa0yHeE5T6H0UobRZxP+h//AIqSHCqxwMw4FpkEaiDZwBWxThJSPSqUWjzKnULSCDBGhG5bjo/t2liYpV3NpVIhrzZj7aO4FZbE7HNOxMnkoXUmYXWaUuDmpuLN1tbox1LnN7IJ3tMg9xWax2BfTBmCFDo4h4gBzgBukwPBSH4pxEFxPesqgr1EvYLPmPd5KXjcPTcLkKmFYjQppetrez3ajn7PE2cFyb1g4pEVgUjYh8pwCYNJhK0ErjNHcCQlaubTKOzCyluSQYMEIzIKUYJW3RzZDX1u1cNBdHEhLlKNXZpYbE6SMwIDMTTqGlVJcHU4kfIHNc0xI7LTYg3Ou7WUK1KuetoHMwtGVxBbvdIg8I38FTbc2HTxNMMdIi7XN1af1HJWHRTZHUYUUcxdDnknQHM6bN3dkgET9UqWVTxU+fwIcKnZU7XoitjaVMVKrWNoVajuqqOp5u2xjLtNxObzKJW6Kgs+HXxLHwMrnVqjwSdAWPJB52QMbtejS2hXdVexmWlh6bc0tDgC6o/ISIMFzE7EdKestgwatQ/LlBbTpxo+pVIyjd2WyTB0F1lTSSjxX29/ye8u9lZXxrquALnTncafaYXN7fX5DGU6ENnheIWrwwGXkHOsTNpIm6qG9HnswQYwF7mOpPgWz5HFzoHCSXcYjekpdJKLJa8uab2cyqHDU5SA09qbdmRwJmVkvNaj7v8ABq25G1GD+0XwPwUQ6LTLnG/hpw85oaQwpfVNYYeeuqn4hpZ4zWkOgkXPHTlCutiCpUxRrOaaeZ1PK1xEtYxpDc2oBM6boHNA2fgXZn52EfFrWcII+ITF/MRa6Ypaf0BasraRo9e33QANLT1nV/3ZMdgD8JdmvaSI14ydnACrWAA/+RVPfMcOc+au6NMBwMRBFzpEyYm/+6pauejUfmpVTmqVHgsDXtIJ1Dp/pnxHMDVPVseqi0ojtt/xD1+/VZ6hLaGIy2cxuIywbg55t/qVlhtquNRoNKq24OZ4YAIvucSh4ajkrVmuEsdUqibEOp1ALg8ZErY+Xkx7kTZuGaxoDRFhMauJuS46m5Oq6vRDnTAB4wJI0IP3u5BDqU30eyAarRZrmlodA0DmuLd2+Z3X1Meu91YgFhYwEHK7K5z3Dm0kNbpvme67krd2BfYdtZ/wwyY6xwBkgdgXcZnw8UM4hoLSHN7Z0zCQ/dAnQj9OCJWoOdVuJY2mGA2g5oc+R3wL8ESlgKYmWNg2JDQCJ4EBFaSMA4ofCJEyx7HjebOh3oV1OmCI4hw9Clo0yA9rtC0tnjaziO+PJMoggX9FvY8QW13COxNgJzNGltDdSsI8n5m5fEO+iZiWuzEsDYJJ7WaR5JGdZI+QCbxmJI5TCN7ozuZ7pPUy1nDQEB07zIv6ys67Efl81edM712xuptB83FZ80yulhXkX0IMr8zCDEnkVzsQeCY0KQ1ohMdC1ZHNYpheUSrTg2QoWmHLl0Llp49NDBwRGUwmhwT2uC+adn0R3VoraabZLmQOzR+Uq16OP+O0G0hw9FVBykYXFmm4PAktMxxQNHjX7SxIpNzHuAFy5xsGtG8lScHinU3ZHthz2Z2iZgtjOLWs0tPcHHco2zNoYfFZatNwc5kwD8zCRBlu4qB00ovfQL6ZIqUXCo0tMHs/NBG+CT4IEt9L29xb9zYtfIkngPI/ygAzcCxIIndEaSFmehvTqjiWtp1IbVBHYJADjxpHQg/l1G6QtbTeHE+A328EM8coSqSBi090dUba4G6IgwOP8oFaZMTawuR32Vg13CB3aW+9FW1WGTccWxF95S2bF2Q3MiOcki3nZQn79D48NysKxudCYgQd3BQqreE319VqYRBcRE2H3uQagM+MKQ5ton9TdC6u2/XhHIJsQGRnhBeO5S62vl52UV7uafEBkaoglv6qQ8IVRv3+yagGgUppT3BMcmJggntQnIzkEo0zAZTKj8oJOgE+CDjdo06Y7TgDuAuT4KkftN2JeGjssBk8+9MjBtX2Mveu5PqYUVO24Xdfu4DyUDGbHBFgrbrkxxBS45Jp2UuEWqoyVbA5ToguaAtRXw4Kr6uzgVdDPfJDPp64KBxTMquXbLCBUw7RuT1kT4J3hkuSu6tcpnVBcj1AaDcsfyTwJQhVsmddC4OmzukgthcHoTMXxRm1AdCsaa5PBaVRSWqK2mkeXBLavgIhYvY76dTrcM8sdrAMX5H9F6UHufhKT3tio6m0vER2iL29VRdFNkuqnPU/uwbDe4/stjV7UTEGwHhdBlm5VF9u/wCBaik20eNdJOjjmPc+kLTJA3d37IGzfaJjcMMgqZ2jRtYdZHc49oea9E2ts/UEW815x0p2aKcElouY/MR4bh+qv6bKsiWPIrJc0HHzRdGkwPtyqsbD8Mx7uIe5g3RYh3PfvR8J7aRUqBtaj1THfjpOzOaToSHCCBv7l5hisG5p+WJAI4wQCPqowYeCsfRYJL0kf9RkT5Poik95dYhzbEOGhBvZFqG/dru1TMPQIosA3MYI3wAErjC+be7OxVEXIbHiTM7+5QNs4zqqD6k3DDHfuVm5wJ3ced1genm1Jd1LSYF3/oP1VODG8k0hOSWlWF6ObTqPrFr3l8sJE7i2DbwlaGosdsN+XEUjp2wD3OGU/VbB51VGdVPYCG8QRAQXp70N7kCZrGvG9BrvGQ3TiUKsJEJqBPP8Z0irZjD8sE/LbfvUV21qztaj/MhE2lhQKzx/UUNlONy7SUatI5zcrqxaFBzzfzKtcMMggf7qtFQp7cQUE4uQyElEvaVaU/OqRmMKMMWVM8LK45izdV5oD6sKOKk8UopzvKFQSCc2xKlWVHe1SvdXcQVxoEbkxNIBxbIXULlLgcFyLUwdCLYVuNk8tBFigOplMa3hqo6XYsthnWXU6i5tbiE51EagrPqe+ganUcND5qXgq01GB5hpe0OPBpIBM9yhUwd90UAjRKkkGj1/C4UAZcuUNgACIiN3HvT6gAI0Wd9n+Br08O/rnk03FpoU3X6ttySN7QZ00gc1S+0Dpz1c4fDk59KlQH5OLG/1cTu010kWFyyaIbinOlchOm/TWnRLqVKH1dC6xbT/AHdy3b+C80w2GqYusASXOeYknjYnuE+oQAwvdHmde8r07or0ZGFZSqVbOdVoufp8OmHtcB37ye9dZKHTJJcsk82Z78I9Rxns9wtVrWuaYaGiLEdkAaEcgvO+iXQOhjquNdZtOniS2mGtAEMBY0w0iJDSTxzL2PG4gMpPeTAaxzpEWDWkyPJYX2L0P+Ac861KhJ8LfuqpY46qXcmjJ6W2I4ZAf6fpyUF9cHT/AHCgbQ6XYVmJqUHVcjm1DTIeLAi0zoW8+aI6uCOw5rhxaQR5hfNvFKO8kdfWnwxuLrhjHO0gEk925eTYmualUuJu5xK3/SrF5cK7i637rA4el2h3Lp9HHTFyJcztpF1UpQ2QbjKQtW2uKjGuGjhPjv8AVU+I2URSzEfhH0UvYb5ols/K70Knm1JWNSoPUYUCopRcor33Qo8wRcg1SdyLiBlZm4blm8T0zY0w1pd6XVOOEp+lCpSjHkpekFItxDucHzCrm1CjbS2ka1QvIid3BRwe9diCaikznSacm0GFRKKiEntW0amGYQplOiCq7wUrDutvSpodjavcliiQigOCjtcf913XEbklplKaQcVjwSOr94TWVJTg3u+iGqCuxvXc0iVzb71y3YzcmuokHsu80/rC35vPVN96B1Annb1S5+9I37jkl2DMqA/wjU6XAg+ig5r8Pp5KTSfy8QglH2CUgrqRWz6J9EW9WK2JaXF12UjIGXc5+8zItw1UboX0bNc9bU/umkwD/wAwjXX8I05m3FanpR0jZg6BqOgudLabNM749GjUndbeRMWScm/Djya2uSn6edMfdqfVUj8Z4tF+qZ+Y8zu815BVcSeJOpNzf9UbGYx9V7qlR2Z7ySSd5PLhy4K16I9GnYyuGCcoh1Rw/C2fqV08WOPTwt/chlJ5JUi/9nfQ7r3CtUb8Jh0M/FqDTkGtn0Phvtp4EuDgIgi51M7gPverTBYZtJjabAAxoADeAHEeBQMSBFp0+zPFcjLklklqZXCKiqR5Jt7aeNpOqURVrii7MAwPfkLTbKBOkWha/wBkG3678UzDG1FmFqZmzZzxVzB4t2XfEiJiB5Stq7N6zMCBNot9Torb2VdFDRqVcQTqDSYI1AcC9xPe0DwK6fS9Q5tRkT54KKbPLPbNsB2G2g98dms4vaRpDrx3i48Faey5oOCqT/1jf/KLK+/9RmFBbhXXzF1RvKGiR6uPmqj2aNDdnEn/AKrkXV7YNPzQvp98l/APpy74bGzvJWSwrjmELS9Na0hnKVmcI/tjgs6Zf2RmR+c9JxuCqHDNcWnL1bSTxG5UmxDBeBvbPkV6Fi6//t40I6lv/wCV5hs7ERUPcfqudjtqSKmWlSso78QotXEKM7EKiMBTZMxFWWkcivNKtnO7yt6KqwuPbFR3eV0OkVWiPqN6BNCK0IIT2uVpKg4auyeCaKiI1ywJDwzn5o1Cke/uTablIw5EpcnsOgtwrKRHEeBRqdNvEecKQynOh8rp4Zxg94UjmWxiBbhAdCuOD5ohwo3CO4wu6ojRx8bodXyHXwC93+5K5GyniPJIvWzaFdTBFx5JG4Mi7HSOB/dOa7j56eqLk/jcUFtG0mAdTO9v6jzCveiPR9+KrZS2KbIL3ixjcxp/MYPcATwBjbKwNWrVbTbBzfm/CN7jG4D9t69W2dhmYekKTLAXJ0JJ+Zx527rAaBTZ87gqXLNUSRi8XSw9BzjFOjSaY4NaLBrRvNwAN5I4rwzpLt9+Mrmo+co7NNhM5GTZvNx1J3nlAFt086ZHFvFKmfgUzbd1r/znkLhvIk77Zamwz9n0+9eao6Xp/DWuXLI8s9T0rgkbO2a6tVbSY3M9xgAX8+QXu3RXom3BUBSsXntVX/mdEgA8tI/dR/Zb0F93pCvVE1qgkf8AbYdB37z/ALLaOpS6IkOncPEG33K9m1ZEvb9wYtRfyUtWkRA3X7xbzUSoIGkzbnyn6K7xVAgwBYTuHOTbms1tzadLCYd9aqTlpiQ3QucfkYOZJHqdAVzZwalp7lcJWrMp7Q+k/udEMpmK9Zpyga02aGoeB1A5jkvR/Z3TDNl4QTJ6hjj3uGZ0+JK+Xds7XqYvEPrVTL6h0vDRo1jZ/CBAC+ptnvbhsPSY6exSpiLD8I4Ls48X9PBLu+SGU/Fb9jz72+VwThW6iKxjh8gWY6H4/Lgiwada4qb7Ysd1uJpCDDaRif6nfws/0frkYfLNsxMJWZa8X3G4/LOvgf0pxGYNVDgq3bHerLpBUkBUVA9oJ+CP9ugMsvOe2vxrfcmC5mlxXneDrRVd4q3oYqn7u0F98mknVZvDVu2fFc/FjrUVSlwTalRR6j7pKj0J7lVGIpsN1qye1GxVd3rQvq5RJWbx1fO8kKrAqZNmewAFPaU0J7QqiYeHJ4Q8ie1qwJEimVKw+qh054KwwzS25BCTMfjVsntdy+h+iIKg4+aA188/VODhy8/0KkaLkw8pDKaBG5cShoM6fv7K5Nzd65ePWOp/M3nrz70dwuuXJcuQ4ms9m4+PV5UxHKXiYVx7QnkYGrBIsBa1nPpgjuIJEcyuXKCf+RH6r8Bf6v7/ALHjX36rSdAGA47DyAfiHXkwket0q5dvL6WcuHqPpOlr4fqitaM5MXgXXLlsOF9fwJl3K/bFhZeIe2yoYw4kwTWJE2JHVgEjiA435lcuUH/sX1f7Fa/x3/O55dh/nb3j6r6T23UOalc/Kzf/AEpFy6XUcInwdzyrp68nFCST2Br3lQdlf3filXKfJ6EUQ9QDbmgVHS1XLk3D6BWX1mlZ/cBRMN85XLlMv9ij2C1CglcuTEAyFtU/DVEEi5V4vSSZfUPaiNXLk1i0PCI1KuQsNE/ChTAuXKWfJbj4CxZKRK5clDiLVMPgW7rKQTZcuRvhGLkSVy5cgGH/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149218"/>
            <a:ext cx="5256584" cy="65652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654210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6561" y="116632"/>
            <a:ext cx="5983337" cy="66216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115026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GB" altLang="en-US" dirty="0" smtClean="0"/>
              <a:t>What is the GDPR?</a:t>
            </a:r>
          </a:p>
        </p:txBody>
      </p:sp>
      <p:sp>
        <p:nvSpPr>
          <p:cNvPr id="5123" name="Content Placeholder 2"/>
          <p:cNvSpPr>
            <a:spLocks noGrp="1"/>
          </p:cNvSpPr>
          <p:nvPr>
            <p:ph idx="1"/>
          </p:nvPr>
        </p:nvSpPr>
        <p:spPr>
          <a:xfrm>
            <a:off x="395288" y="1412776"/>
            <a:ext cx="8364537" cy="4680519"/>
          </a:xfrm>
        </p:spPr>
        <p:txBody>
          <a:bodyPr/>
          <a:lstStyle/>
          <a:p>
            <a:r>
              <a:rPr lang="en-GB" altLang="en-US" sz="1800" dirty="0" smtClean="0"/>
              <a:t>EU General Data Protection Regulation applies </a:t>
            </a:r>
            <a:r>
              <a:rPr lang="en-GB" altLang="en-US" sz="1800" i="1" dirty="0" smtClean="0"/>
              <a:t>in full </a:t>
            </a:r>
            <a:r>
              <a:rPr lang="en-GB" altLang="en-US" sz="1800" dirty="0" smtClean="0"/>
              <a:t>from 25 May 2018</a:t>
            </a:r>
          </a:p>
          <a:p>
            <a:r>
              <a:rPr lang="en-GB" altLang="en-US" sz="1800" dirty="0" smtClean="0"/>
              <a:t>Data Protection Act 1998 repealed on same date</a:t>
            </a:r>
          </a:p>
          <a:p>
            <a:r>
              <a:rPr lang="en-GB" altLang="en-US" sz="1800" dirty="0" smtClean="0"/>
              <a:t>Will apply in UK despite and beyond Brexit</a:t>
            </a:r>
          </a:p>
          <a:p>
            <a:r>
              <a:rPr lang="en-GB" altLang="en-US" sz="1800" dirty="0"/>
              <a:t>Sets standards for handling (‘processing’) </a:t>
            </a:r>
            <a:r>
              <a:rPr lang="en-GB" altLang="en-US" sz="1800" dirty="0" smtClean="0"/>
              <a:t>of information </a:t>
            </a:r>
            <a:r>
              <a:rPr lang="en-GB" altLang="en-US" sz="1800" dirty="0"/>
              <a:t>(‘personal data’) about living identifiable individuals (‘data subjects’) by organisations (‘data controllers’)</a:t>
            </a:r>
          </a:p>
          <a:p>
            <a:pPr lvl="1">
              <a:buFont typeface="Wingdings" panose="05000000000000000000" pitchFamily="2" charset="2"/>
              <a:buChar char="Ø"/>
            </a:pPr>
            <a:r>
              <a:rPr lang="en-GB" altLang="en-US" sz="1800" dirty="0"/>
              <a:t>Uses existing concepts of data protection principles and data subject rights</a:t>
            </a:r>
          </a:p>
          <a:p>
            <a:pPr lvl="1">
              <a:buFont typeface="Wingdings" panose="05000000000000000000" pitchFamily="2" charset="2"/>
              <a:buChar char="Ø"/>
            </a:pPr>
            <a:r>
              <a:rPr lang="en-GB" altLang="en-US" sz="1800" dirty="0"/>
              <a:t>Certain types of activity exempt from certain aspects of the standards</a:t>
            </a:r>
          </a:p>
          <a:p>
            <a:r>
              <a:rPr lang="en-GB" altLang="en-US" sz="1800" dirty="0"/>
              <a:t>More prescriptive and punitive than DPA: </a:t>
            </a:r>
            <a:r>
              <a:rPr lang="en-GB" altLang="en-US" sz="1800" dirty="0" smtClean="0"/>
              <a:t>Information Commissioner’s Office (ICO) fines </a:t>
            </a:r>
            <a:r>
              <a:rPr lang="en-GB" altLang="en-US" sz="1800" dirty="0"/>
              <a:t>up to €20m instead of £500k</a:t>
            </a:r>
          </a:p>
          <a:p>
            <a:r>
              <a:rPr lang="en-GB" altLang="en-US" sz="1800" dirty="0"/>
              <a:t>Supplemented by new UK Data Protection Bill (published September 2017 to apply by May 2018) that adds additional rules and </a:t>
            </a:r>
            <a:r>
              <a:rPr lang="en-GB" altLang="en-US" sz="1800" dirty="0" smtClean="0"/>
              <a:t>exemptions</a:t>
            </a:r>
          </a:p>
          <a:p>
            <a:endParaRPr lang="en-GB" altLang="en-US" sz="1800" dirty="0" smtClean="0"/>
          </a:p>
        </p:txBody>
      </p:sp>
      <p:sp>
        <p:nvSpPr>
          <p:cNvPr id="5124" name="Slide Number Placeholder 1"/>
          <p:cNvSpPr>
            <a:spLocks noGrp="1"/>
          </p:cNvSpPr>
          <p:nvPr>
            <p:ph type="sldNum" sz="quarter" idx="10"/>
          </p:nvPr>
        </p:nvSpPr>
        <p:spPr>
          <a:noFill/>
        </p:spPr>
        <p:txBody>
          <a:bodyPr/>
          <a:lstStyle>
            <a:lvl1pPr eaLnBrk="0" hangingPunct="0">
              <a:spcAft>
                <a:spcPct val="75000"/>
              </a:spcAft>
              <a:buChar char="•"/>
              <a:defRPr sz="2000">
                <a:solidFill>
                  <a:schemeClr val="tx1"/>
                </a:solidFill>
                <a:latin typeface="Arial" charset="0"/>
              </a:defRPr>
            </a:lvl1pPr>
            <a:lvl2pPr marL="742950" indent="-285750" eaLnBrk="0" hangingPunct="0">
              <a:spcAft>
                <a:spcPct val="75000"/>
              </a:spcAft>
              <a:buChar char="•"/>
              <a:defRPr sz="2000">
                <a:solidFill>
                  <a:schemeClr val="tx1"/>
                </a:solidFill>
                <a:latin typeface="Arial" charset="0"/>
              </a:defRPr>
            </a:lvl2pPr>
            <a:lvl3pPr marL="1143000" indent="-228600" eaLnBrk="0" hangingPunct="0">
              <a:spcAft>
                <a:spcPct val="75000"/>
              </a:spcAft>
              <a:buChar char="•"/>
              <a:defRPr sz="2000">
                <a:solidFill>
                  <a:schemeClr val="tx1"/>
                </a:solidFill>
                <a:latin typeface="Arial" charset="0"/>
              </a:defRPr>
            </a:lvl3pPr>
            <a:lvl4pPr marL="1600200" indent="-228600" eaLnBrk="0" hangingPunct="0">
              <a:spcAft>
                <a:spcPct val="75000"/>
              </a:spcAft>
              <a:buChar char="•"/>
              <a:defRPr sz="2000">
                <a:solidFill>
                  <a:schemeClr val="tx1"/>
                </a:solidFill>
                <a:latin typeface="Arial" charset="0"/>
              </a:defRPr>
            </a:lvl4pPr>
            <a:lvl5pPr marL="2057400" indent="-228600" eaLnBrk="0" hangingPunct="0">
              <a:spcAft>
                <a:spcPct val="75000"/>
              </a:spcAft>
              <a:buChar char="•"/>
              <a:defRPr sz="2000">
                <a:solidFill>
                  <a:schemeClr val="tx1"/>
                </a:solidFill>
                <a:latin typeface="Arial" charset="0"/>
              </a:defRPr>
            </a:lvl5pPr>
            <a:lvl6pPr marL="2514600" indent="-228600" eaLnBrk="0" fontAlgn="base" hangingPunct="0">
              <a:spcBef>
                <a:spcPct val="0"/>
              </a:spcBef>
              <a:spcAft>
                <a:spcPct val="75000"/>
              </a:spcAft>
              <a:buChar char="•"/>
              <a:defRPr sz="2000">
                <a:solidFill>
                  <a:schemeClr val="tx1"/>
                </a:solidFill>
                <a:latin typeface="Arial" charset="0"/>
              </a:defRPr>
            </a:lvl6pPr>
            <a:lvl7pPr marL="2971800" indent="-228600" eaLnBrk="0" fontAlgn="base" hangingPunct="0">
              <a:spcBef>
                <a:spcPct val="0"/>
              </a:spcBef>
              <a:spcAft>
                <a:spcPct val="75000"/>
              </a:spcAft>
              <a:buChar char="•"/>
              <a:defRPr sz="2000">
                <a:solidFill>
                  <a:schemeClr val="tx1"/>
                </a:solidFill>
                <a:latin typeface="Arial" charset="0"/>
              </a:defRPr>
            </a:lvl7pPr>
            <a:lvl8pPr marL="3429000" indent="-228600" eaLnBrk="0" fontAlgn="base" hangingPunct="0">
              <a:spcBef>
                <a:spcPct val="0"/>
              </a:spcBef>
              <a:spcAft>
                <a:spcPct val="75000"/>
              </a:spcAft>
              <a:buChar char="•"/>
              <a:defRPr sz="2000">
                <a:solidFill>
                  <a:schemeClr val="tx1"/>
                </a:solidFill>
                <a:latin typeface="Arial" charset="0"/>
              </a:defRPr>
            </a:lvl8pPr>
            <a:lvl9pPr marL="3886200" indent="-228600" eaLnBrk="0" fontAlgn="base" hangingPunct="0">
              <a:spcBef>
                <a:spcPct val="0"/>
              </a:spcBef>
              <a:spcAft>
                <a:spcPct val="75000"/>
              </a:spcAft>
              <a:buChar char="•"/>
              <a:defRPr sz="2000">
                <a:solidFill>
                  <a:schemeClr val="tx1"/>
                </a:solidFill>
                <a:latin typeface="Arial" charset="0"/>
              </a:defRPr>
            </a:lvl9pPr>
          </a:lstStyle>
          <a:p>
            <a:pPr eaLnBrk="1" hangingPunct="1">
              <a:spcAft>
                <a:spcPct val="0"/>
              </a:spcAft>
              <a:buFontTx/>
              <a:buNone/>
            </a:pPr>
            <a:fld id="{9C4634A1-0092-4DC9-BDF7-DA2A3EF69386}" type="slidenum">
              <a:rPr lang="en-GB" altLang="en-US" sz="1000" smtClean="0">
                <a:solidFill>
                  <a:schemeClr val="tx2"/>
                </a:solidFill>
              </a:rPr>
              <a:pPr eaLnBrk="1" hangingPunct="1">
                <a:spcAft>
                  <a:spcPct val="0"/>
                </a:spcAft>
                <a:buFontTx/>
                <a:buNone/>
              </a:pPr>
              <a:t>3</a:t>
            </a:fld>
            <a:endParaRPr lang="en-GB" altLang="en-US" sz="1000" dirty="0" smtClean="0">
              <a:solidFill>
                <a:schemeClr val="tx2"/>
              </a:solidFill>
            </a:endParaRPr>
          </a:p>
        </p:txBody>
      </p:sp>
    </p:spTree>
    <p:extLst>
      <p:ext uri="{BB962C8B-B14F-4D97-AF65-F5344CB8AC3E}">
        <p14:creationId xmlns:p14="http://schemas.microsoft.com/office/powerpoint/2010/main" val="3195053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Working on Excel version of expense form(s)</a:t>
            </a:r>
            <a:endParaRPr lang="en-GB" dirty="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1268760"/>
            <a:ext cx="3224460" cy="48791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4" y="1162422"/>
            <a:ext cx="3525982" cy="49854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graphicFrame>
        <p:nvGraphicFramePr>
          <p:cNvPr id="9" name="Object 8"/>
          <p:cNvGraphicFramePr>
            <a:graphicFrameLocks noChangeAspect="1"/>
          </p:cNvGraphicFramePr>
          <p:nvPr>
            <p:extLst/>
          </p:nvPr>
        </p:nvGraphicFramePr>
        <p:xfrm>
          <a:off x="273224" y="5301208"/>
          <a:ext cx="914400" cy="771525"/>
        </p:xfrm>
        <a:graphic>
          <a:graphicData uri="http://schemas.openxmlformats.org/presentationml/2006/ole">
            <mc:AlternateContent xmlns:mc="http://schemas.openxmlformats.org/markup-compatibility/2006">
              <mc:Choice xmlns:v="urn:schemas-microsoft-com:vml" Requires="v">
                <p:oleObj spid="_x0000_s1030" name="Document" showAsIcon="1" r:id="rId7" imgW="914400" imgH="771480" progId="Word.Document.12">
                  <p:embed/>
                </p:oleObj>
              </mc:Choice>
              <mc:Fallback>
                <p:oleObj name="Document" showAsIcon="1" r:id="rId7" imgW="914400" imgH="771480" progId="Word.Document.12">
                  <p:embed/>
                  <p:pic>
                    <p:nvPicPr>
                      <p:cNvPr id="0" name=""/>
                      <p:cNvPicPr/>
                      <p:nvPr/>
                    </p:nvPicPr>
                    <p:blipFill>
                      <a:blip r:embed="rId8"/>
                      <a:stretch>
                        <a:fillRect/>
                      </a:stretch>
                    </p:blipFill>
                    <p:spPr>
                      <a:xfrm>
                        <a:off x="273224" y="5301208"/>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4995428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altLang="en-US" sz="3200" smtClean="0"/>
              <a:t>Questions?</a:t>
            </a:r>
          </a:p>
        </p:txBody>
      </p:sp>
      <p:pic>
        <p:nvPicPr>
          <p:cNvPr id="14339" name="Picture 6" descr="C:\Users\jmh224\AppData\Local\Microsoft\Windows\Temporary Internet Files\Content.IE5\U2TPMF8Q\MC90044149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6002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1112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68300" y="1989138"/>
            <a:ext cx="8374063" cy="935037"/>
          </a:xfrm>
        </p:spPr>
        <p:txBody>
          <a:bodyPr/>
          <a:lstStyle/>
          <a:p>
            <a:pPr eaLnBrk="1" hangingPunct="1"/>
            <a:r>
              <a:rPr lang="en-GB" altLang="en-US" sz="4000" dirty="0" smtClean="0"/>
              <a:t>Finance Training</a:t>
            </a:r>
            <a:br>
              <a:rPr lang="en-GB" altLang="en-US" sz="4000" dirty="0" smtClean="0"/>
            </a:br>
            <a:r>
              <a:rPr lang="en-GB" altLang="en-US" sz="4000" dirty="0" smtClean="0"/>
              <a:t/>
            </a:r>
            <a:br>
              <a:rPr lang="en-GB" altLang="en-US" sz="4000" dirty="0" smtClean="0"/>
            </a:br>
            <a:r>
              <a:rPr lang="en-GB" altLang="en-US" sz="4000" dirty="0" smtClean="0"/>
              <a:t/>
            </a:r>
            <a:br>
              <a:rPr lang="en-GB" altLang="en-US" sz="4000" dirty="0" smtClean="0"/>
            </a:br>
            <a:r>
              <a:rPr lang="en-GB" altLang="en-US" sz="4000" dirty="0" smtClean="0"/>
              <a:t/>
            </a:r>
            <a:br>
              <a:rPr lang="en-GB" altLang="en-US" sz="4000" dirty="0" smtClean="0"/>
            </a:br>
            <a:r>
              <a:rPr lang="en-GB" altLang="en-US" sz="1800" dirty="0" smtClean="0"/>
              <a:t>Helen Parker </a:t>
            </a:r>
            <a:r>
              <a:rPr lang="en-GB" altLang="en-US" sz="2800" dirty="0" smtClean="0"/>
              <a:t/>
            </a:r>
            <a:br>
              <a:rPr lang="en-GB" altLang="en-US" sz="2800" dirty="0" smtClean="0"/>
            </a:br>
            <a:r>
              <a:rPr lang="en-GB" altLang="en-US" sz="1600" dirty="0" smtClean="0"/>
              <a:t>Finance Training</a:t>
            </a:r>
            <a:br>
              <a:rPr lang="en-GB" altLang="en-US" sz="1600" dirty="0" smtClean="0"/>
            </a:br>
            <a:r>
              <a:rPr lang="en-GB" altLang="en-US" sz="1600" dirty="0" smtClean="0"/>
              <a:t>Helen.Parker@admin.cam.ac.uk</a:t>
            </a:r>
          </a:p>
        </p:txBody>
      </p:sp>
      <p:sp>
        <p:nvSpPr>
          <p:cNvPr id="3075" name="Rectangle 4"/>
          <p:cNvSpPr>
            <a:spLocks noChangeArrowheads="1"/>
          </p:cNvSpPr>
          <p:nvPr/>
        </p:nvSpPr>
        <p:spPr bwMode="auto">
          <a:xfrm>
            <a:off x="384175" y="5548313"/>
            <a:ext cx="8374063"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spcAft>
                <a:spcPct val="75000"/>
              </a:spcAft>
              <a:buChar char="•"/>
              <a:defRPr sz="2000">
                <a:solidFill>
                  <a:schemeClr val="tx1"/>
                </a:solidFill>
                <a:latin typeface="Arial" charset="0"/>
              </a:defRPr>
            </a:lvl1pPr>
            <a:lvl2pPr marL="742950" indent="-285750" eaLnBrk="0" hangingPunct="0">
              <a:spcAft>
                <a:spcPct val="75000"/>
              </a:spcAft>
              <a:buChar char="•"/>
              <a:defRPr sz="2000">
                <a:solidFill>
                  <a:schemeClr val="tx1"/>
                </a:solidFill>
                <a:latin typeface="Arial" charset="0"/>
              </a:defRPr>
            </a:lvl2pPr>
            <a:lvl3pPr marL="1143000" indent="-228600" eaLnBrk="0" hangingPunct="0">
              <a:spcAft>
                <a:spcPct val="75000"/>
              </a:spcAft>
              <a:buChar char="•"/>
              <a:defRPr sz="2000">
                <a:solidFill>
                  <a:schemeClr val="tx1"/>
                </a:solidFill>
                <a:latin typeface="Arial" charset="0"/>
              </a:defRPr>
            </a:lvl3pPr>
            <a:lvl4pPr marL="1600200" indent="-228600" eaLnBrk="0" hangingPunct="0">
              <a:spcAft>
                <a:spcPct val="75000"/>
              </a:spcAft>
              <a:buChar char="•"/>
              <a:defRPr sz="2000">
                <a:solidFill>
                  <a:schemeClr val="tx1"/>
                </a:solidFill>
                <a:latin typeface="Arial" charset="0"/>
              </a:defRPr>
            </a:lvl4pPr>
            <a:lvl5pPr marL="2057400" indent="-228600" eaLnBrk="0" hangingPunct="0">
              <a:spcAft>
                <a:spcPct val="75000"/>
              </a:spcAft>
              <a:buChar char="•"/>
              <a:defRPr sz="2000">
                <a:solidFill>
                  <a:schemeClr val="tx1"/>
                </a:solidFill>
                <a:latin typeface="Arial" charset="0"/>
              </a:defRPr>
            </a:lvl5pPr>
            <a:lvl6pPr marL="2514600" indent="-228600" eaLnBrk="0" fontAlgn="base" hangingPunct="0">
              <a:spcBef>
                <a:spcPct val="0"/>
              </a:spcBef>
              <a:spcAft>
                <a:spcPct val="75000"/>
              </a:spcAft>
              <a:buChar char="•"/>
              <a:defRPr sz="2000">
                <a:solidFill>
                  <a:schemeClr val="tx1"/>
                </a:solidFill>
                <a:latin typeface="Arial" charset="0"/>
              </a:defRPr>
            </a:lvl6pPr>
            <a:lvl7pPr marL="2971800" indent="-228600" eaLnBrk="0" fontAlgn="base" hangingPunct="0">
              <a:spcBef>
                <a:spcPct val="0"/>
              </a:spcBef>
              <a:spcAft>
                <a:spcPct val="75000"/>
              </a:spcAft>
              <a:buChar char="•"/>
              <a:defRPr sz="2000">
                <a:solidFill>
                  <a:schemeClr val="tx1"/>
                </a:solidFill>
                <a:latin typeface="Arial" charset="0"/>
              </a:defRPr>
            </a:lvl7pPr>
            <a:lvl8pPr marL="3429000" indent="-228600" eaLnBrk="0" fontAlgn="base" hangingPunct="0">
              <a:spcBef>
                <a:spcPct val="0"/>
              </a:spcBef>
              <a:spcAft>
                <a:spcPct val="75000"/>
              </a:spcAft>
              <a:buChar char="•"/>
              <a:defRPr sz="2000">
                <a:solidFill>
                  <a:schemeClr val="tx1"/>
                </a:solidFill>
                <a:latin typeface="Arial" charset="0"/>
              </a:defRPr>
            </a:lvl8pPr>
            <a:lvl9pPr marL="3886200" indent="-228600" eaLnBrk="0" fontAlgn="base" hangingPunct="0">
              <a:spcBef>
                <a:spcPct val="0"/>
              </a:spcBef>
              <a:spcAft>
                <a:spcPct val="75000"/>
              </a:spcAft>
              <a:buChar char="•"/>
              <a:defRPr sz="2000">
                <a:solidFill>
                  <a:schemeClr val="tx1"/>
                </a:solidFill>
                <a:latin typeface="Arial" charset="0"/>
              </a:defRPr>
            </a:lvl9pPr>
          </a:lstStyle>
          <a:p>
            <a:pPr eaLnBrk="1" hangingPunct="1">
              <a:spcAft>
                <a:spcPct val="0"/>
              </a:spcAft>
              <a:buFontTx/>
              <a:buNone/>
            </a:pPr>
            <a:r>
              <a:rPr lang="en-GB" altLang="en-US" sz="1800" b="1" dirty="0" smtClean="0">
                <a:solidFill>
                  <a:schemeClr val="tx2"/>
                </a:solidFill>
              </a:rPr>
              <a:t>Finance Division</a:t>
            </a:r>
            <a:endParaRPr lang="en-GB" altLang="en-US" sz="1800" b="1" dirty="0">
              <a:solidFill>
                <a:schemeClr val="tx2"/>
              </a:solidFill>
            </a:endParaRPr>
          </a:p>
        </p:txBody>
      </p:sp>
    </p:spTree>
    <p:extLst>
      <p:ext uri="{BB962C8B-B14F-4D97-AF65-F5344CB8AC3E}">
        <p14:creationId xmlns:p14="http://schemas.microsoft.com/office/powerpoint/2010/main" val="23364759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Launching next week</a:t>
            </a:r>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484785"/>
            <a:ext cx="6192688" cy="3199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04100" y="5157192"/>
            <a:ext cx="7704856" cy="1200329"/>
          </a:xfrm>
          <a:prstGeom prst="rect">
            <a:avLst/>
          </a:prstGeom>
          <a:noFill/>
        </p:spPr>
        <p:txBody>
          <a:bodyPr wrap="square" rtlCol="0">
            <a:spAutoFit/>
          </a:bodyPr>
          <a:lstStyle/>
          <a:p>
            <a:pPr marL="285750" indent="-285750">
              <a:buFont typeface="Arial" panose="020B0604020202020204" pitchFamily="34" charset="0"/>
              <a:buChar char="•"/>
            </a:pPr>
            <a:r>
              <a:rPr lang="en-GB" dirty="0" smtClean="0"/>
              <a:t>Re-designed for the University in response to your feedback</a:t>
            </a:r>
          </a:p>
          <a:p>
            <a:pPr marL="285750" indent="-285750">
              <a:buFont typeface="Arial" panose="020B0604020202020204" pitchFamily="34" charset="0"/>
              <a:buChar char="•"/>
            </a:pPr>
            <a:r>
              <a:rPr lang="en-GB" dirty="0" smtClean="0"/>
              <a:t>Less simplistic and includes more relevant University examples</a:t>
            </a:r>
          </a:p>
          <a:p>
            <a:pPr marL="285750" indent="-285750">
              <a:buFont typeface="Arial" panose="020B0604020202020204" pitchFamily="34" charset="0"/>
              <a:buChar char="•"/>
            </a:pPr>
            <a:r>
              <a:rPr lang="en-GB" dirty="0" smtClean="0"/>
              <a:t>Also includes the two new Corporate Criminal Offences</a:t>
            </a:r>
          </a:p>
          <a:p>
            <a:endParaRPr lang="en-GB" dirty="0"/>
          </a:p>
        </p:txBody>
      </p:sp>
    </p:spTree>
    <p:extLst>
      <p:ext uri="{BB962C8B-B14F-4D97-AF65-F5344CB8AC3E}">
        <p14:creationId xmlns:p14="http://schemas.microsoft.com/office/powerpoint/2010/main" val="26869746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MRC Toxicology Unit </a:t>
            </a:r>
            <a:endParaRPr lang="en-GB" dirty="0"/>
          </a:p>
        </p:txBody>
      </p:sp>
      <p:sp>
        <p:nvSpPr>
          <p:cNvPr id="4" name="TextBox 3"/>
          <p:cNvSpPr txBox="1"/>
          <p:nvPr/>
        </p:nvSpPr>
        <p:spPr>
          <a:xfrm>
            <a:off x="683568" y="1556792"/>
            <a:ext cx="7488832" cy="646331"/>
          </a:xfrm>
          <a:prstGeom prst="rect">
            <a:avLst/>
          </a:prstGeom>
          <a:noFill/>
        </p:spPr>
        <p:txBody>
          <a:bodyPr wrap="square" rtlCol="0">
            <a:spAutoFit/>
          </a:bodyPr>
          <a:lstStyle/>
          <a:p>
            <a:pPr algn="ctr"/>
            <a:r>
              <a:rPr lang="en-GB" dirty="0" smtClean="0"/>
              <a:t>Joins the University on 1</a:t>
            </a:r>
            <a:r>
              <a:rPr lang="en-GB" baseline="30000" dirty="0" smtClean="0"/>
              <a:t>st</a:t>
            </a:r>
            <a:r>
              <a:rPr lang="en-GB" dirty="0" smtClean="0"/>
              <a:t> March – but will remain physically in Leicester for at least a couple of years</a:t>
            </a:r>
            <a:endParaRPr lang="en-GB" dirty="0"/>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1680" y="2348880"/>
            <a:ext cx="5890771" cy="1973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83568" y="4797152"/>
            <a:ext cx="7776864" cy="646331"/>
          </a:xfrm>
          <a:prstGeom prst="rect">
            <a:avLst/>
          </a:prstGeom>
          <a:noFill/>
        </p:spPr>
        <p:txBody>
          <a:bodyPr wrap="square" rtlCol="0">
            <a:spAutoFit/>
          </a:bodyPr>
          <a:lstStyle/>
          <a:p>
            <a:r>
              <a:rPr lang="en-GB" dirty="0" smtClean="0"/>
              <a:t>Will be part of the School of Biological Sciences</a:t>
            </a:r>
          </a:p>
          <a:p>
            <a:r>
              <a:rPr lang="en-GB" dirty="0" smtClean="0"/>
              <a:t>CUFS Department code  = PU </a:t>
            </a:r>
            <a:endParaRPr lang="en-GB" dirty="0"/>
          </a:p>
        </p:txBody>
      </p:sp>
    </p:spTree>
    <p:extLst>
      <p:ext uri="{BB962C8B-B14F-4D97-AF65-F5344CB8AC3E}">
        <p14:creationId xmlns:p14="http://schemas.microsoft.com/office/powerpoint/2010/main" val="38622617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Off Payroll Workers video advert</a:t>
            </a:r>
            <a:endParaRPr lang="en-GB"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556792"/>
            <a:ext cx="5526269" cy="3098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228184" y="1700808"/>
            <a:ext cx="2376264" cy="3139321"/>
          </a:xfrm>
          <a:prstGeom prst="rect">
            <a:avLst/>
          </a:prstGeom>
          <a:noFill/>
        </p:spPr>
        <p:txBody>
          <a:bodyPr wrap="square" rtlCol="0">
            <a:spAutoFit/>
          </a:bodyPr>
          <a:lstStyle/>
          <a:p>
            <a:r>
              <a:rPr lang="en-GB" dirty="0" smtClean="0"/>
              <a:t>Just 1 minute long</a:t>
            </a:r>
          </a:p>
          <a:p>
            <a:endParaRPr lang="en-GB" dirty="0"/>
          </a:p>
          <a:p>
            <a:r>
              <a:rPr lang="en-GB" dirty="0" smtClean="0"/>
              <a:t>Raises awareness for those involved with hiring in contractors/services</a:t>
            </a:r>
          </a:p>
          <a:p>
            <a:endParaRPr lang="en-GB" dirty="0"/>
          </a:p>
          <a:p>
            <a:r>
              <a:rPr lang="en-GB" dirty="0" smtClean="0"/>
              <a:t>And points them in the direction of more information and help</a:t>
            </a:r>
          </a:p>
          <a:p>
            <a:r>
              <a:rPr lang="en-GB" dirty="0" smtClean="0"/>
              <a:t> </a:t>
            </a:r>
            <a:endParaRPr lang="en-GB" dirty="0"/>
          </a:p>
        </p:txBody>
      </p:sp>
      <p:sp>
        <p:nvSpPr>
          <p:cNvPr id="5" name="TextBox 4"/>
          <p:cNvSpPr txBox="1"/>
          <p:nvPr/>
        </p:nvSpPr>
        <p:spPr>
          <a:xfrm>
            <a:off x="611560" y="5085184"/>
            <a:ext cx="7992888" cy="923330"/>
          </a:xfrm>
          <a:prstGeom prst="rect">
            <a:avLst/>
          </a:prstGeom>
          <a:noFill/>
        </p:spPr>
        <p:txBody>
          <a:bodyPr wrap="square" rtlCol="0">
            <a:spAutoFit/>
          </a:bodyPr>
          <a:lstStyle/>
          <a:p>
            <a:r>
              <a:rPr lang="en-GB" dirty="0" smtClean="0"/>
              <a:t>Currently available from the Streaming </a:t>
            </a:r>
            <a:r>
              <a:rPr lang="en-GB" dirty="0"/>
              <a:t>Media Service @ </a:t>
            </a:r>
            <a:r>
              <a:rPr lang="en-GB" dirty="0">
                <a:hlinkClick r:id="rId3"/>
              </a:rPr>
              <a:t>https://</a:t>
            </a:r>
            <a:r>
              <a:rPr lang="en-GB" dirty="0" smtClean="0">
                <a:hlinkClick r:id="rId3"/>
              </a:rPr>
              <a:t>upload.sms.cam.ac.uk/media/2648700</a:t>
            </a:r>
            <a:endParaRPr lang="en-GB" dirty="0" smtClean="0"/>
          </a:p>
          <a:p>
            <a:endParaRPr lang="en-GB" dirty="0"/>
          </a:p>
        </p:txBody>
      </p:sp>
    </p:spTree>
    <p:extLst>
      <p:ext uri="{BB962C8B-B14F-4D97-AF65-F5344CB8AC3E}">
        <p14:creationId xmlns:p14="http://schemas.microsoft.com/office/powerpoint/2010/main" val="33880496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Coming soon …..</a:t>
            </a:r>
            <a:endParaRPr lang="en-GB" dirty="0"/>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755576" y="2204864"/>
            <a:ext cx="2432270"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idx="1"/>
          </p:nvPr>
        </p:nvSpPr>
        <p:spPr>
          <a:xfrm>
            <a:off x="395536" y="1386855"/>
            <a:ext cx="4680520" cy="4516337"/>
          </a:xfrm>
        </p:spPr>
        <p:txBody>
          <a:bodyPr/>
          <a:lstStyle/>
          <a:p>
            <a:pPr marL="0" indent="0" algn="ctr">
              <a:buNone/>
            </a:pPr>
            <a:r>
              <a:rPr lang="en-GB" sz="2400" b="1" dirty="0" smtClean="0"/>
              <a:t>Managing the Budget courses</a:t>
            </a:r>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smtClean="0"/>
          </a:p>
          <a:p>
            <a:pPr marL="0" indent="0">
              <a:buNone/>
            </a:pPr>
            <a:endParaRPr lang="en-GB" dirty="0" smtClean="0"/>
          </a:p>
          <a:p>
            <a:pPr marL="0" indent="0">
              <a:buNone/>
            </a:pPr>
            <a:r>
              <a:rPr lang="en-GB" sz="1800" dirty="0" smtClean="0"/>
              <a:t>     Register your interest on UTBS</a:t>
            </a:r>
          </a:p>
          <a:p>
            <a:pPr marL="0" indent="0">
              <a:buNone/>
            </a:pPr>
            <a:r>
              <a:rPr lang="en-GB" sz="1600" u="sng" dirty="0" smtClean="0">
                <a:hlinkClick r:id="rId3"/>
              </a:rPr>
              <a:t>https</a:t>
            </a:r>
            <a:r>
              <a:rPr lang="en-GB" sz="1600" u="sng" dirty="0">
                <a:hlinkClick r:id="rId3"/>
              </a:rPr>
              <a:t>://www.training.cam.ac.uk/fin/event/2456251</a:t>
            </a:r>
            <a:r>
              <a:rPr lang="en-GB" sz="1600" dirty="0"/>
              <a:t> </a:t>
            </a:r>
          </a:p>
          <a:p>
            <a:pPr marL="0" indent="0">
              <a:buNone/>
            </a:pPr>
            <a:r>
              <a:rPr lang="en-GB" sz="1800" dirty="0" smtClean="0"/>
              <a:t> </a:t>
            </a:r>
          </a:p>
          <a:p>
            <a:endParaRPr lang="en-GB" dirty="0"/>
          </a:p>
        </p:txBody>
      </p:sp>
      <p:sp>
        <p:nvSpPr>
          <p:cNvPr id="6" name="TextBox 5"/>
          <p:cNvSpPr txBox="1"/>
          <p:nvPr/>
        </p:nvSpPr>
        <p:spPr>
          <a:xfrm>
            <a:off x="5640869" y="4045134"/>
            <a:ext cx="2520280" cy="646331"/>
          </a:xfrm>
          <a:prstGeom prst="rect">
            <a:avLst/>
          </a:prstGeom>
          <a:noFill/>
        </p:spPr>
        <p:txBody>
          <a:bodyPr wrap="square" rtlCol="0">
            <a:spAutoFit/>
          </a:bodyPr>
          <a:lstStyle/>
          <a:p>
            <a:r>
              <a:rPr lang="en-GB" dirty="0" smtClean="0"/>
              <a:t>How are you currently using Excel macros?</a:t>
            </a:r>
            <a:endParaRPr lang="en-GB" dirty="0"/>
          </a:p>
        </p:txBody>
      </p:sp>
      <p:sp>
        <p:nvSpPr>
          <p:cNvPr id="7" name="TextBox 6"/>
          <p:cNvSpPr txBox="1"/>
          <p:nvPr/>
        </p:nvSpPr>
        <p:spPr>
          <a:xfrm>
            <a:off x="5546793" y="3645024"/>
            <a:ext cx="3312368" cy="400110"/>
          </a:xfrm>
          <a:prstGeom prst="rect">
            <a:avLst/>
          </a:prstGeom>
          <a:noFill/>
        </p:spPr>
        <p:txBody>
          <a:bodyPr wrap="square" rtlCol="0">
            <a:spAutoFit/>
          </a:bodyPr>
          <a:lstStyle/>
          <a:p>
            <a:r>
              <a:rPr lang="en-GB" sz="2000" b="1" dirty="0" smtClean="0"/>
              <a:t>Sharing best practice …</a:t>
            </a:r>
            <a:endParaRPr lang="en-GB" sz="2000" b="1" dirty="0"/>
          </a:p>
        </p:txBody>
      </p:sp>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5687163" y="2030092"/>
            <a:ext cx="2194718" cy="1489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467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altLang="en-US" dirty="0"/>
              <a:t>Key changes from DPA: Principles</a:t>
            </a:r>
            <a:endParaRPr lang="en-GB" altLang="en-US" dirty="0" smtClean="0"/>
          </a:p>
        </p:txBody>
      </p:sp>
      <p:graphicFrame>
        <p:nvGraphicFramePr>
          <p:cNvPr id="5" name="Content Placeholder 4"/>
          <p:cNvGraphicFramePr>
            <a:graphicFrameLocks noGrp="1"/>
          </p:cNvGraphicFramePr>
          <p:nvPr>
            <p:ph idx="1"/>
            <p:extLst/>
          </p:nvPr>
        </p:nvGraphicFramePr>
        <p:xfrm>
          <a:off x="611188" y="1557338"/>
          <a:ext cx="7870826" cy="4392611"/>
        </p:xfrm>
        <a:graphic>
          <a:graphicData uri="http://schemas.openxmlformats.org/drawingml/2006/table">
            <a:tbl>
              <a:tblPr firstRow="1" firstCol="1" bandRow="1">
                <a:tableStyleId>{5202B0CA-FC54-4496-8BCA-5EF66A818D29}</a:tableStyleId>
              </a:tblPr>
              <a:tblGrid>
                <a:gridCol w="3694218"/>
                <a:gridCol w="482850"/>
                <a:gridCol w="3693758"/>
              </a:tblGrid>
              <a:tr h="335560">
                <a:tc>
                  <a:txBody>
                    <a:bodyPr/>
                    <a:lstStyle/>
                    <a:p>
                      <a:pPr algn="ctr">
                        <a:lnSpc>
                          <a:spcPts val="1400"/>
                        </a:lnSpc>
                        <a:spcAft>
                          <a:spcPts val="0"/>
                        </a:spcAft>
                      </a:pPr>
                      <a:r>
                        <a:rPr lang="en-GB" sz="1500" dirty="0" smtClean="0">
                          <a:effectLst/>
                        </a:rPr>
                        <a:t>DPA</a:t>
                      </a:r>
                      <a:endParaRPr lang="en-GB" sz="1500" dirty="0">
                        <a:effectLst/>
                        <a:latin typeface="Times New Roman"/>
                        <a:ea typeface="Times New Roman"/>
                      </a:endParaRPr>
                    </a:p>
                  </a:txBody>
                  <a:tcPr marL="68584" marR="68584" marT="0" marB="0" anchor="ctr"/>
                </a:tc>
                <a:tc rowSpan="2">
                  <a:txBody>
                    <a:bodyPr/>
                    <a:lstStyle/>
                    <a:p>
                      <a:pPr algn="ctr">
                        <a:lnSpc>
                          <a:spcPts val="1400"/>
                        </a:lnSpc>
                        <a:spcAft>
                          <a:spcPts val="0"/>
                        </a:spcAft>
                      </a:pPr>
                      <a:endParaRPr lang="en-GB" sz="1500" dirty="0">
                        <a:effectLst/>
                        <a:latin typeface="Times New Roman"/>
                        <a:ea typeface="Times New Roman"/>
                      </a:endParaRPr>
                    </a:p>
                  </a:txBody>
                  <a:tcPr marL="68584" marR="68584" marT="0" marB="0" anchor="ctr">
                    <a:solidFill>
                      <a:srgbClr val="003E72"/>
                    </a:solidFill>
                  </a:tcPr>
                </a:tc>
                <a:tc>
                  <a:txBody>
                    <a:bodyPr/>
                    <a:lstStyle/>
                    <a:p>
                      <a:pPr algn="ctr">
                        <a:lnSpc>
                          <a:spcPts val="1400"/>
                        </a:lnSpc>
                        <a:spcAft>
                          <a:spcPts val="0"/>
                        </a:spcAft>
                      </a:pPr>
                      <a:r>
                        <a:rPr lang="en-GB" sz="1500" dirty="0" smtClean="0">
                          <a:effectLst/>
                        </a:rPr>
                        <a:t>GDPR</a:t>
                      </a:r>
                      <a:endParaRPr lang="en-GB" sz="1500" dirty="0">
                        <a:effectLst/>
                        <a:latin typeface="Times New Roman"/>
                        <a:ea typeface="Times New Roman"/>
                      </a:endParaRPr>
                    </a:p>
                  </a:txBody>
                  <a:tcPr marL="68584" marR="68584" marT="0" marB="0" anchor="ctr"/>
                </a:tc>
              </a:tr>
              <a:tr h="335560">
                <a:tc>
                  <a:txBody>
                    <a:bodyPr/>
                    <a:lstStyle/>
                    <a:p>
                      <a:pPr algn="ctr">
                        <a:lnSpc>
                          <a:spcPts val="1400"/>
                        </a:lnSpc>
                        <a:spcAft>
                          <a:spcPts val="0"/>
                        </a:spcAft>
                      </a:pPr>
                      <a:r>
                        <a:rPr lang="en-GB" sz="1500" dirty="0" smtClean="0">
                          <a:effectLst/>
                          <a:latin typeface="+mn-lt"/>
                          <a:ea typeface="Times New Roman"/>
                        </a:rPr>
                        <a:t>Personal</a:t>
                      </a:r>
                      <a:r>
                        <a:rPr lang="en-GB" sz="1500" baseline="0" dirty="0" smtClean="0">
                          <a:effectLst/>
                          <a:latin typeface="+mn-lt"/>
                          <a:ea typeface="Times New Roman"/>
                        </a:rPr>
                        <a:t> data shall be:</a:t>
                      </a:r>
                      <a:endParaRPr lang="en-GB" sz="1500" dirty="0">
                        <a:effectLst/>
                        <a:latin typeface="+mn-lt"/>
                        <a:ea typeface="Times New Roman"/>
                      </a:endParaRPr>
                    </a:p>
                  </a:txBody>
                  <a:tcPr marL="68584" marR="68584" marT="0" marB="0" anchor="ctr"/>
                </a:tc>
                <a:tc vMerge="1">
                  <a:txBody>
                    <a:bodyPr/>
                    <a:lstStyle/>
                    <a:p>
                      <a:endParaRPr lang="en-GB"/>
                    </a:p>
                  </a:txBody>
                  <a:tcPr/>
                </a:tc>
                <a:tc>
                  <a:txBody>
                    <a:bodyPr/>
                    <a:lstStyle/>
                    <a:p>
                      <a:pPr algn="ctr">
                        <a:lnSpc>
                          <a:spcPts val="1400"/>
                        </a:lnSpc>
                        <a:spcAft>
                          <a:spcPts val="0"/>
                        </a:spcAft>
                      </a:pPr>
                      <a:r>
                        <a:rPr lang="en-GB" sz="1500" b="1" dirty="0" smtClean="0">
                          <a:effectLst/>
                          <a:latin typeface="+mn-lt"/>
                          <a:ea typeface="Times New Roman"/>
                        </a:rPr>
                        <a:t>Personal data shall be:</a:t>
                      </a:r>
                      <a:endParaRPr lang="en-GB" sz="1500" b="1" dirty="0">
                        <a:effectLst/>
                        <a:latin typeface="+mn-lt"/>
                        <a:ea typeface="Times New Roman"/>
                      </a:endParaRPr>
                    </a:p>
                  </a:txBody>
                  <a:tcPr marL="68584" marR="68584" marT="0" marB="0" anchor="ctr"/>
                </a:tc>
              </a:tr>
              <a:tr h="545970">
                <a:tc>
                  <a:txBody>
                    <a:bodyPr/>
                    <a:lstStyle/>
                    <a:p>
                      <a:pPr>
                        <a:lnSpc>
                          <a:spcPts val="1400"/>
                        </a:lnSpc>
                        <a:spcAft>
                          <a:spcPts val="0"/>
                        </a:spcAft>
                      </a:pPr>
                      <a:r>
                        <a:rPr lang="en-GB" sz="1500" b="0" dirty="0" smtClean="0">
                          <a:effectLst/>
                        </a:rPr>
                        <a:t>Processed </a:t>
                      </a:r>
                      <a:r>
                        <a:rPr lang="en-GB" sz="1500" b="0" dirty="0">
                          <a:effectLst/>
                        </a:rPr>
                        <a:t>fairly and lawfully</a:t>
                      </a:r>
                      <a:endParaRPr lang="en-GB" sz="1500" b="0" dirty="0">
                        <a:effectLst/>
                        <a:latin typeface="Times New Roman"/>
                        <a:ea typeface="Times New Roman"/>
                      </a:endParaRPr>
                    </a:p>
                  </a:txBody>
                  <a:tcPr marL="68584" marR="68584" marT="0" marB="0" anchor="ctr"/>
                </a:tc>
                <a:tc rowSpan="9">
                  <a:txBody>
                    <a:bodyPr/>
                    <a:lstStyle/>
                    <a:p>
                      <a:pPr marL="0" marR="0" lvl="0" indent="0" algn="ctr" defTabSz="914400" rtl="0" eaLnBrk="1" fontAlgn="auto" latinLnBrk="0" hangingPunct="1">
                        <a:lnSpc>
                          <a:spcPts val="1400"/>
                        </a:lnSpc>
                        <a:spcBef>
                          <a:spcPts val="0"/>
                        </a:spcBef>
                        <a:spcAft>
                          <a:spcPts val="0"/>
                        </a:spcAft>
                        <a:buClrTx/>
                        <a:buSzTx/>
                        <a:buFontTx/>
                        <a:buNone/>
                        <a:tabLst/>
                        <a:defRPr/>
                      </a:pPr>
                      <a:endParaRPr kumimoji="0" lang="en-GB" sz="1500" b="1" i="0" u="none" strike="noStrike" kern="1200" cap="none" spc="0" normalizeH="0" baseline="0" noProof="0" dirty="0" smtClean="0">
                        <a:ln>
                          <a:noFill/>
                        </a:ln>
                        <a:solidFill>
                          <a:srgbClr val="FFFFFF"/>
                        </a:solidFill>
                        <a:effectLst/>
                        <a:uLnTx/>
                        <a:uFillTx/>
                        <a:latin typeface="Times New Roman"/>
                        <a:ea typeface="Times New Roman"/>
                        <a:cs typeface="+mn-cs"/>
                      </a:endParaRPr>
                    </a:p>
                    <a:p>
                      <a:endParaRPr lang="en-GB" sz="1800" dirty="0"/>
                    </a:p>
                  </a:txBody>
                  <a:tcPr marL="68584" marR="68584" marT="0" marB="0" anchor="ctr">
                    <a:solidFill>
                      <a:srgbClr val="003E72"/>
                    </a:solidFill>
                  </a:tcPr>
                </a:tc>
                <a:tc>
                  <a:txBody>
                    <a:bodyPr/>
                    <a:lstStyle/>
                    <a:p>
                      <a:pPr>
                        <a:lnSpc>
                          <a:spcPts val="1400"/>
                        </a:lnSpc>
                        <a:spcAft>
                          <a:spcPts val="0"/>
                        </a:spcAft>
                      </a:pPr>
                      <a:r>
                        <a:rPr lang="en-GB" sz="1500" dirty="0" smtClean="0">
                          <a:effectLst/>
                        </a:rPr>
                        <a:t>Processed </a:t>
                      </a:r>
                      <a:r>
                        <a:rPr lang="en-GB" sz="1500" dirty="0">
                          <a:effectLst/>
                        </a:rPr>
                        <a:t>fairly, lawfully and transparently</a:t>
                      </a:r>
                      <a:endParaRPr lang="en-GB" sz="1500" dirty="0">
                        <a:effectLst/>
                        <a:latin typeface="Times New Roman"/>
                        <a:ea typeface="Times New Roman"/>
                      </a:endParaRPr>
                    </a:p>
                  </a:txBody>
                  <a:tcPr marL="68584" marR="68584" marT="0" marB="0" anchor="ctr"/>
                </a:tc>
              </a:tr>
              <a:tr h="545970">
                <a:tc>
                  <a:txBody>
                    <a:bodyPr/>
                    <a:lstStyle/>
                    <a:p>
                      <a:pPr>
                        <a:lnSpc>
                          <a:spcPts val="1400"/>
                        </a:lnSpc>
                        <a:spcAft>
                          <a:spcPts val="0"/>
                        </a:spcAft>
                      </a:pPr>
                      <a:r>
                        <a:rPr lang="en-GB" sz="1500" b="0" dirty="0" smtClean="0">
                          <a:effectLst/>
                        </a:rPr>
                        <a:t>Processed </a:t>
                      </a:r>
                      <a:r>
                        <a:rPr lang="en-GB" sz="1500" b="0" dirty="0">
                          <a:effectLst/>
                        </a:rPr>
                        <a:t>only for specified and lawful purposes</a:t>
                      </a:r>
                      <a:endParaRPr lang="en-GB" sz="1500" b="0" dirty="0">
                        <a:effectLst/>
                        <a:latin typeface="Times New Roman"/>
                        <a:ea typeface="Times New Roman"/>
                      </a:endParaRPr>
                    </a:p>
                  </a:txBody>
                  <a:tcPr marL="68584" marR="68584" marT="0" marB="0" anchor="ctr"/>
                </a:tc>
                <a:tc vMerge="1">
                  <a:txBody>
                    <a:bodyPr/>
                    <a:lstStyle/>
                    <a:p>
                      <a:endParaRPr lang="en-GB"/>
                    </a:p>
                  </a:txBody>
                  <a:tcPr/>
                </a:tc>
                <a:tc>
                  <a:txBody>
                    <a:bodyPr/>
                    <a:lstStyle/>
                    <a:p>
                      <a:pPr>
                        <a:lnSpc>
                          <a:spcPts val="1400"/>
                        </a:lnSpc>
                        <a:spcAft>
                          <a:spcPts val="0"/>
                        </a:spcAft>
                      </a:pPr>
                      <a:r>
                        <a:rPr lang="en-GB" sz="1500" dirty="0" smtClean="0">
                          <a:effectLst/>
                        </a:rPr>
                        <a:t>Processed </a:t>
                      </a:r>
                      <a:r>
                        <a:rPr lang="en-GB" sz="1500" dirty="0">
                          <a:effectLst/>
                        </a:rPr>
                        <a:t>only for specified, explicit and legitimate purposes</a:t>
                      </a:r>
                      <a:endParaRPr lang="en-GB" sz="1500" dirty="0">
                        <a:effectLst/>
                        <a:latin typeface="Times New Roman"/>
                        <a:ea typeface="Times New Roman"/>
                      </a:endParaRPr>
                    </a:p>
                  </a:txBody>
                  <a:tcPr marL="68584" marR="68584" marT="0" marB="0" anchor="ctr"/>
                </a:tc>
              </a:tr>
              <a:tr h="263554">
                <a:tc>
                  <a:txBody>
                    <a:bodyPr/>
                    <a:lstStyle/>
                    <a:p>
                      <a:pPr>
                        <a:lnSpc>
                          <a:spcPts val="1400"/>
                        </a:lnSpc>
                        <a:spcAft>
                          <a:spcPts val="0"/>
                        </a:spcAft>
                      </a:pPr>
                      <a:r>
                        <a:rPr lang="en-GB" sz="1500" b="0" dirty="0" smtClean="0">
                          <a:effectLst/>
                        </a:rPr>
                        <a:t>Adequate</a:t>
                      </a:r>
                      <a:r>
                        <a:rPr lang="en-GB" sz="1500" b="0" dirty="0">
                          <a:effectLst/>
                        </a:rPr>
                        <a:t>, relevant and not excessive</a:t>
                      </a:r>
                      <a:endParaRPr lang="en-GB" sz="1500" b="0" dirty="0">
                        <a:effectLst/>
                        <a:latin typeface="Times New Roman"/>
                        <a:ea typeface="Times New Roman"/>
                      </a:endParaRPr>
                    </a:p>
                  </a:txBody>
                  <a:tcPr marL="68584" marR="68584" marT="0" marB="0" anchor="ctr"/>
                </a:tc>
                <a:tc vMerge="1">
                  <a:txBody>
                    <a:bodyPr/>
                    <a:lstStyle/>
                    <a:p>
                      <a:endParaRPr lang="en-GB"/>
                    </a:p>
                  </a:txBody>
                  <a:tcPr/>
                </a:tc>
                <a:tc>
                  <a:txBody>
                    <a:bodyPr/>
                    <a:lstStyle/>
                    <a:p>
                      <a:pPr>
                        <a:lnSpc>
                          <a:spcPts val="1400"/>
                        </a:lnSpc>
                        <a:spcAft>
                          <a:spcPts val="0"/>
                        </a:spcAft>
                      </a:pPr>
                      <a:r>
                        <a:rPr lang="en-GB" sz="1500" dirty="0" smtClean="0">
                          <a:effectLst/>
                        </a:rPr>
                        <a:t>Adequate</a:t>
                      </a:r>
                      <a:r>
                        <a:rPr lang="en-GB" sz="1500" dirty="0">
                          <a:effectLst/>
                        </a:rPr>
                        <a:t>, relevant and limited</a:t>
                      </a:r>
                      <a:endParaRPr lang="en-GB" sz="1500" dirty="0">
                        <a:effectLst/>
                        <a:latin typeface="Times New Roman"/>
                        <a:ea typeface="Times New Roman"/>
                      </a:endParaRPr>
                    </a:p>
                  </a:txBody>
                  <a:tcPr marL="68584" marR="68584" marT="0" marB="0" anchor="ctr"/>
                </a:tc>
              </a:tr>
              <a:tr h="200979">
                <a:tc>
                  <a:txBody>
                    <a:bodyPr/>
                    <a:lstStyle/>
                    <a:p>
                      <a:pPr>
                        <a:lnSpc>
                          <a:spcPts val="1400"/>
                        </a:lnSpc>
                        <a:spcAft>
                          <a:spcPts val="0"/>
                        </a:spcAft>
                      </a:pPr>
                      <a:r>
                        <a:rPr lang="en-GB" sz="1500" b="0" dirty="0" smtClean="0">
                          <a:effectLst/>
                        </a:rPr>
                        <a:t>Accurate</a:t>
                      </a:r>
                      <a:endParaRPr lang="en-GB" sz="1500" b="0" dirty="0">
                        <a:effectLst/>
                        <a:latin typeface="Times New Roman"/>
                        <a:ea typeface="Times New Roman"/>
                      </a:endParaRPr>
                    </a:p>
                  </a:txBody>
                  <a:tcPr marL="68584" marR="68584" marT="0" marB="0" anchor="ctr"/>
                </a:tc>
                <a:tc vMerge="1">
                  <a:txBody>
                    <a:bodyPr/>
                    <a:lstStyle/>
                    <a:p>
                      <a:endParaRPr lang="en-GB"/>
                    </a:p>
                  </a:txBody>
                  <a:tcPr/>
                </a:tc>
                <a:tc>
                  <a:txBody>
                    <a:bodyPr/>
                    <a:lstStyle/>
                    <a:p>
                      <a:pPr>
                        <a:lnSpc>
                          <a:spcPts val="1400"/>
                        </a:lnSpc>
                        <a:spcAft>
                          <a:spcPts val="0"/>
                        </a:spcAft>
                      </a:pPr>
                      <a:r>
                        <a:rPr lang="en-GB" sz="1500" dirty="0" smtClean="0">
                          <a:effectLst/>
                        </a:rPr>
                        <a:t>Accurate </a:t>
                      </a:r>
                      <a:r>
                        <a:rPr lang="en-GB" sz="1500" dirty="0">
                          <a:effectLst/>
                        </a:rPr>
                        <a:t>and rectified if inaccurate</a:t>
                      </a:r>
                      <a:endParaRPr lang="en-GB" sz="1500" dirty="0">
                        <a:effectLst/>
                        <a:latin typeface="Times New Roman"/>
                        <a:ea typeface="Times New Roman"/>
                      </a:endParaRPr>
                    </a:p>
                  </a:txBody>
                  <a:tcPr marL="68584" marR="68584" marT="0" marB="0" anchor="ctr"/>
                </a:tc>
              </a:tr>
              <a:tr h="263554">
                <a:tc>
                  <a:txBody>
                    <a:bodyPr/>
                    <a:lstStyle/>
                    <a:p>
                      <a:pPr>
                        <a:lnSpc>
                          <a:spcPts val="1400"/>
                        </a:lnSpc>
                        <a:spcAft>
                          <a:spcPts val="0"/>
                        </a:spcAft>
                      </a:pPr>
                      <a:r>
                        <a:rPr lang="en-GB" sz="1500" b="0" dirty="0" smtClean="0">
                          <a:effectLst/>
                        </a:rPr>
                        <a:t>Not </a:t>
                      </a:r>
                      <a:r>
                        <a:rPr lang="en-GB" sz="1500" b="0" dirty="0">
                          <a:effectLst/>
                        </a:rPr>
                        <a:t>kept for longer than </a:t>
                      </a:r>
                      <a:r>
                        <a:rPr lang="en-GB" sz="1500" b="0" dirty="0" smtClean="0">
                          <a:effectLst/>
                        </a:rPr>
                        <a:t>necessary</a:t>
                      </a:r>
                      <a:endParaRPr lang="en-GB" sz="1500" b="0" dirty="0">
                        <a:effectLst/>
                        <a:latin typeface="Times New Roman"/>
                        <a:ea typeface="Times New Roman"/>
                      </a:endParaRPr>
                    </a:p>
                  </a:txBody>
                  <a:tcPr marL="68584" marR="68584" marT="0" marB="0" anchor="ctr"/>
                </a:tc>
                <a:tc vMerge="1">
                  <a:txBody>
                    <a:bodyPr/>
                    <a:lstStyle/>
                    <a:p>
                      <a:endParaRPr lang="en-GB"/>
                    </a:p>
                  </a:txBody>
                  <a:tcPr/>
                </a:tc>
                <a:tc>
                  <a:txBody>
                    <a:bodyPr/>
                    <a:lstStyle/>
                    <a:p>
                      <a:pPr>
                        <a:lnSpc>
                          <a:spcPts val="1400"/>
                        </a:lnSpc>
                        <a:spcAft>
                          <a:spcPts val="0"/>
                        </a:spcAft>
                      </a:pPr>
                      <a:r>
                        <a:rPr lang="en-GB" sz="1500" dirty="0" smtClean="0">
                          <a:effectLst/>
                        </a:rPr>
                        <a:t>Not </a:t>
                      </a:r>
                      <a:r>
                        <a:rPr lang="en-GB" sz="1500" dirty="0">
                          <a:effectLst/>
                        </a:rPr>
                        <a:t>kept for longer than necessary</a:t>
                      </a:r>
                      <a:endParaRPr lang="en-GB" sz="1500" dirty="0">
                        <a:effectLst/>
                        <a:latin typeface="Times New Roman"/>
                        <a:ea typeface="Times New Roman"/>
                      </a:endParaRPr>
                    </a:p>
                  </a:txBody>
                  <a:tcPr marL="68584" marR="68584" marT="0" marB="0" anchor="ctr"/>
                </a:tc>
              </a:tr>
              <a:tr h="545970">
                <a:tc>
                  <a:txBody>
                    <a:bodyPr/>
                    <a:lstStyle/>
                    <a:p>
                      <a:pPr>
                        <a:lnSpc>
                          <a:spcPts val="1400"/>
                        </a:lnSpc>
                        <a:spcAft>
                          <a:spcPts val="0"/>
                        </a:spcAft>
                      </a:pPr>
                      <a:r>
                        <a:rPr lang="en-GB" sz="1500" b="0" dirty="0" smtClean="0">
                          <a:effectLst/>
                        </a:rPr>
                        <a:t>Processed </a:t>
                      </a:r>
                      <a:r>
                        <a:rPr lang="en-GB" sz="1500" b="0" dirty="0">
                          <a:effectLst/>
                        </a:rPr>
                        <a:t>in accordance with </a:t>
                      </a:r>
                      <a:r>
                        <a:rPr lang="en-GB" sz="1500" b="0" dirty="0" smtClean="0">
                          <a:effectLst/>
                        </a:rPr>
                        <a:t>data subjects</a:t>
                      </a:r>
                      <a:r>
                        <a:rPr lang="en-GB" sz="1500" b="0" dirty="0">
                          <a:effectLst/>
                        </a:rPr>
                        <a:t>’ rights</a:t>
                      </a:r>
                      <a:endParaRPr lang="en-GB" sz="1500" b="0" dirty="0">
                        <a:effectLst/>
                        <a:latin typeface="Times New Roman"/>
                        <a:ea typeface="Times New Roman"/>
                      </a:endParaRPr>
                    </a:p>
                  </a:txBody>
                  <a:tcPr marL="68584" marR="68584" marT="0" marB="0" anchor="ctr"/>
                </a:tc>
                <a:tc vMerge="1">
                  <a:txBody>
                    <a:bodyPr/>
                    <a:lstStyle/>
                    <a:p>
                      <a:endParaRPr lang="en-GB"/>
                    </a:p>
                  </a:txBody>
                  <a:tcPr/>
                </a:tc>
                <a:tc>
                  <a:txBody>
                    <a:bodyPr/>
                    <a:lstStyle/>
                    <a:p>
                      <a:pPr>
                        <a:lnSpc>
                          <a:spcPts val="1400"/>
                        </a:lnSpc>
                        <a:spcAft>
                          <a:spcPts val="0"/>
                        </a:spcAft>
                      </a:pPr>
                      <a:r>
                        <a:rPr lang="en-GB" sz="1500" dirty="0">
                          <a:effectLst/>
                        </a:rPr>
                        <a:t>Not a principle but covered elsewhere in </a:t>
                      </a:r>
                      <a:r>
                        <a:rPr lang="en-GB" sz="1500" dirty="0" smtClean="0">
                          <a:effectLst/>
                        </a:rPr>
                        <a:t>GDPR</a:t>
                      </a:r>
                      <a:endParaRPr lang="en-GB" sz="1500" dirty="0">
                        <a:effectLst/>
                        <a:latin typeface="Times New Roman"/>
                        <a:ea typeface="Times New Roman"/>
                      </a:endParaRPr>
                    </a:p>
                  </a:txBody>
                  <a:tcPr marL="68584" marR="68584" marT="0" marB="0" anchor="ctr"/>
                </a:tc>
              </a:tr>
              <a:tr h="263554">
                <a:tc>
                  <a:txBody>
                    <a:bodyPr/>
                    <a:lstStyle/>
                    <a:p>
                      <a:pPr>
                        <a:lnSpc>
                          <a:spcPts val="1400"/>
                        </a:lnSpc>
                        <a:spcAft>
                          <a:spcPts val="0"/>
                        </a:spcAft>
                      </a:pPr>
                      <a:r>
                        <a:rPr lang="en-GB" sz="1500" b="0" dirty="0" smtClean="0">
                          <a:effectLst/>
                        </a:rPr>
                        <a:t>Processed </a:t>
                      </a:r>
                      <a:r>
                        <a:rPr lang="en-GB" sz="1500" b="0" dirty="0">
                          <a:effectLst/>
                        </a:rPr>
                        <a:t>securely</a:t>
                      </a:r>
                      <a:endParaRPr lang="en-GB" sz="1500" b="0" dirty="0">
                        <a:effectLst/>
                        <a:latin typeface="Times New Roman"/>
                        <a:ea typeface="Times New Roman"/>
                      </a:endParaRPr>
                    </a:p>
                  </a:txBody>
                  <a:tcPr marL="68584" marR="68584" marT="0" marB="0" anchor="ctr"/>
                </a:tc>
                <a:tc vMerge="1">
                  <a:txBody>
                    <a:bodyPr/>
                    <a:lstStyle/>
                    <a:p>
                      <a:endParaRPr lang="en-GB"/>
                    </a:p>
                  </a:txBody>
                  <a:tcPr/>
                </a:tc>
                <a:tc>
                  <a:txBody>
                    <a:bodyPr/>
                    <a:lstStyle/>
                    <a:p>
                      <a:pPr>
                        <a:lnSpc>
                          <a:spcPts val="1400"/>
                        </a:lnSpc>
                        <a:spcAft>
                          <a:spcPts val="0"/>
                        </a:spcAft>
                      </a:pPr>
                      <a:r>
                        <a:rPr lang="en-GB" sz="1500" dirty="0" smtClean="0">
                          <a:effectLst/>
                        </a:rPr>
                        <a:t>Processed </a:t>
                      </a:r>
                      <a:r>
                        <a:rPr lang="en-GB" sz="1500" dirty="0">
                          <a:effectLst/>
                        </a:rPr>
                        <a:t>securely</a:t>
                      </a:r>
                      <a:endParaRPr lang="en-GB" sz="1500" dirty="0">
                        <a:effectLst/>
                        <a:latin typeface="Times New Roman"/>
                        <a:ea typeface="Times New Roman"/>
                      </a:endParaRPr>
                    </a:p>
                  </a:txBody>
                  <a:tcPr marL="68584" marR="68584" marT="0" marB="0" anchor="ctr"/>
                </a:tc>
              </a:tr>
              <a:tr h="545970">
                <a:tc>
                  <a:txBody>
                    <a:bodyPr/>
                    <a:lstStyle/>
                    <a:p>
                      <a:pPr>
                        <a:lnSpc>
                          <a:spcPts val="1400"/>
                        </a:lnSpc>
                        <a:spcAft>
                          <a:spcPts val="0"/>
                        </a:spcAft>
                      </a:pPr>
                      <a:r>
                        <a:rPr lang="en-GB" sz="1500" b="0" dirty="0" smtClean="0">
                          <a:effectLst/>
                        </a:rPr>
                        <a:t>Not </a:t>
                      </a:r>
                      <a:r>
                        <a:rPr lang="en-GB" sz="1500" b="0" dirty="0">
                          <a:effectLst/>
                        </a:rPr>
                        <a:t>transferred outside the EEA without adequate protection</a:t>
                      </a:r>
                      <a:endParaRPr lang="en-GB" sz="1500" b="0" dirty="0">
                        <a:effectLst/>
                        <a:latin typeface="Times New Roman"/>
                        <a:ea typeface="Times New Roman"/>
                      </a:endParaRPr>
                    </a:p>
                  </a:txBody>
                  <a:tcPr marL="68584" marR="68584" marT="0" marB="0" anchor="ctr"/>
                </a:tc>
                <a:tc vMerge="1">
                  <a:txBody>
                    <a:bodyPr/>
                    <a:lstStyle/>
                    <a:p>
                      <a:endParaRPr lang="en-GB"/>
                    </a:p>
                  </a:txBody>
                  <a:tcPr/>
                </a:tc>
                <a:tc>
                  <a:txBody>
                    <a:bodyPr/>
                    <a:lstStyle/>
                    <a:p>
                      <a:pPr>
                        <a:lnSpc>
                          <a:spcPts val="1400"/>
                        </a:lnSpc>
                        <a:spcAft>
                          <a:spcPts val="0"/>
                        </a:spcAft>
                      </a:pPr>
                      <a:r>
                        <a:rPr lang="en-GB" sz="1500" dirty="0">
                          <a:effectLst/>
                        </a:rPr>
                        <a:t>Not a principle but covered elsewhere in </a:t>
                      </a:r>
                      <a:r>
                        <a:rPr lang="en-GB" sz="1500" dirty="0" smtClean="0">
                          <a:effectLst/>
                        </a:rPr>
                        <a:t>GDPR</a:t>
                      </a:r>
                      <a:endParaRPr lang="en-GB" sz="1500" dirty="0">
                        <a:effectLst/>
                        <a:latin typeface="Times New Roman"/>
                        <a:ea typeface="Times New Roman"/>
                      </a:endParaRPr>
                    </a:p>
                  </a:txBody>
                  <a:tcPr marL="68584" marR="68584" marT="0" marB="0" anchor="ctr"/>
                </a:tc>
              </a:tr>
              <a:tr h="545970">
                <a:tc>
                  <a:txBody>
                    <a:bodyPr/>
                    <a:lstStyle/>
                    <a:p>
                      <a:pPr>
                        <a:lnSpc>
                          <a:spcPts val="1400"/>
                        </a:lnSpc>
                        <a:spcAft>
                          <a:spcPts val="0"/>
                        </a:spcAft>
                      </a:pPr>
                      <a:r>
                        <a:rPr lang="en-GB" sz="1500" b="0" dirty="0">
                          <a:effectLst/>
                        </a:rPr>
                        <a:t>Not covered in DPA</a:t>
                      </a:r>
                      <a:endParaRPr lang="en-GB" sz="1500" b="0" dirty="0">
                        <a:effectLst/>
                        <a:latin typeface="Times New Roman"/>
                        <a:ea typeface="Times New Roman"/>
                      </a:endParaRPr>
                    </a:p>
                  </a:txBody>
                  <a:tcPr marL="68584" marR="68584" marT="0" marB="0" anchor="ctr"/>
                </a:tc>
                <a:tc vMerge="1">
                  <a:txBody>
                    <a:bodyPr/>
                    <a:lstStyle/>
                    <a:p>
                      <a:endParaRPr lang="en-GB"/>
                    </a:p>
                  </a:txBody>
                  <a:tcPr/>
                </a:tc>
                <a:tc>
                  <a:txBody>
                    <a:bodyPr/>
                    <a:lstStyle/>
                    <a:p>
                      <a:pPr>
                        <a:lnSpc>
                          <a:spcPts val="1400"/>
                        </a:lnSpc>
                        <a:spcAft>
                          <a:spcPts val="0"/>
                        </a:spcAft>
                      </a:pPr>
                      <a:r>
                        <a:rPr lang="en-GB" sz="1500" dirty="0" smtClean="0">
                          <a:effectLst/>
                        </a:rPr>
                        <a:t>Data </a:t>
                      </a:r>
                      <a:r>
                        <a:rPr lang="en-GB" sz="1500" dirty="0">
                          <a:effectLst/>
                        </a:rPr>
                        <a:t>controller must be able to demonstrate compliance </a:t>
                      </a:r>
                      <a:r>
                        <a:rPr lang="en-GB" sz="1500" dirty="0" smtClean="0">
                          <a:effectLst/>
                        </a:rPr>
                        <a:t>with</a:t>
                      </a:r>
                      <a:r>
                        <a:rPr lang="en-GB" sz="1500" baseline="0" dirty="0" smtClean="0">
                          <a:effectLst/>
                        </a:rPr>
                        <a:t> principles</a:t>
                      </a:r>
                      <a:endParaRPr lang="en-GB" sz="1500" dirty="0">
                        <a:effectLst/>
                        <a:latin typeface="Times New Roman"/>
                        <a:ea typeface="Times New Roman"/>
                      </a:endParaRPr>
                    </a:p>
                  </a:txBody>
                  <a:tcPr marL="68584" marR="68584" marT="0" marB="0" anchor="ctr"/>
                </a:tc>
              </a:tr>
            </a:tbl>
          </a:graphicData>
        </a:graphic>
      </p:graphicFrame>
      <p:sp>
        <p:nvSpPr>
          <p:cNvPr id="13340" name="Slide Number Placeholder 1"/>
          <p:cNvSpPr>
            <a:spLocks noGrp="1"/>
          </p:cNvSpPr>
          <p:nvPr>
            <p:ph type="sldNum" sz="quarter" idx="10"/>
          </p:nvPr>
        </p:nvSpPr>
        <p:spPr>
          <a:noFill/>
        </p:spPr>
        <p:txBody>
          <a:bodyPr/>
          <a:lstStyle>
            <a:lvl1pPr eaLnBrk="0" hangingPunct="0">
              <a:spcAft>
                <a:spcPct val="75000"/>
              </a:spcAft>
              <a:buChar char="•"/>
              <a:defRPr sz="2000">
                <a:solidFill>
                  <a:schemeClr val="tx1"/>
                </a:solidFill>
                <a:latin typeface="Arial" charset="0"/>
              </a:defRPr>
            </a:lvl1pPr>
            <a:lvl2pPr marL="742950" indent="-285750" eaLnBrk="0" hangingPunct="0">
              <a:spcAft>
                <a:spcPct val="75000"/>
              </a:spcAft>
              <a:buChar char="•"/>
              <a:defRPr sz="2000">
                <a:solidFill>
                  <a:schemeClr val="tx1"/>
                </a:solidFill>
                <a:latin typeface="Arial" charset="0"/>
              </a:defRPr>
            </a:lvl2pPr>
            <a:lvl3pPr marL="1143000" indent="-228600" eaLnBrk="0" hangingPunct="0">
              <a:spcAft>
                <a:spcPct val="75000"/>
              </a:spcAft>
              <a:buChar char="•"/>
              <a:defRPr sz="2000">
                <a:solidFill>
                  <a:schemeClr val="tx1"/>
                </a:solidFill>
                <a:latin typeface="Arial" charset="0"/>
              </a:defRPr>
            </a:lvl3pPr>
            <a:lvl4pPr marL="1600200" indent="-228600" eaLnBrk="0" hangingPunct="0">
              <a:spcAft>
                <a:spcPct val="75000"/>
              </a:spcAft>
              <a:buChar char="•"/>
              <a:defRPr sz="2000">
                <a:solidFill>
                  <a:schemeClr val="tx1"/>
                </a:solidFill>
                <a:latin typeface="Arial" charset="0"/>
              </a:defRPr>
            </a:lvl4pPr>
            <a:lvl5pPr marL="2057400" indent="-228600" eaLnBrk="0" hangingPunct="0">
              <a:spcAft>
                <a:spcPct val="75000"/>
              </a:spcAft>
              <a:buChar char="•"/>
              <a:defRPr sz="2000">
                <a:solidFill>
                  <a:schemeClr val="tx1"/>
                </a:solidFill>
                <a:latin typeface="Arial" charset="0"/>
              </a:defRPr>
            </a:lvl5pPr>
            <a:lvl6pPr marL="2514600" indent="-228600" eaLnBrk="0" fontAlgn="base" hangingPunct="0">
              <a:spcBef>
                <a:spcPct val="0"/>
              </a:spcBef>
              <a:spcAft>
                <a:spcPct val="75000"/>
              </a:spcAft>
              <a:buChar char="•"/>
              <a:defRPr sz="2000">
                <a:solidFill>
                  <a:schemeClr val="tx1"/>
                </a:solidFill>
                <a:latin typeface="Arial" charset="0"/>
              </a:defRPr>
            </a:lvl6pPr>
            <a:lvl7pPr marL="2971800" indent="-228600" eaLnBrk="0" fontAlgn="base" hangingPunct="0">
              <a:spcBef>
                <a:spcPct val="0"/>
              </a:spcBef>
              <a:spcAft>
                <a:spcPct val="75000"/>
              </a:spcAft>
              <a:buChar char="•"/>
              <a:defRPr sz="2000">
                <a:solidFill>
                  <a:schemeClr val="tx1"/>
                </a:solidFill>
                <a:latin typeface="Arial" charset="0"/>
              </a:defRPr>
            </a:lvl7pPr>
            <a:lvl8pPr marL="3429000" indent="-228600" eaLnBrk="0" fontAlgn="base" hangingPunct="0">
              <a:spcBef>
                <a:spcPct val="0"/>
              </a:spcBef>
              <a:spcAft>
                <a:spcPct val="75000"/>
              </a:spcAft>
              <a:buChar char="•"/>
              <a:defRPr sz="2000">
                <a:solidFill>
                  <a:schemeClr val="tx1"/>
                </a:solidFill>
                <a:latin typeface="Arial" charset="0"/>
              </a:defRPr>
            </a:lvl8pPr>
            <a:lvl9pPr marL="3886200" indent="-228600" eaLnBrk="0" fontAlgn="base" hangingPunct="0">
              <a:spcBef>
                <a:spcPct val="0"/>
              </a:spcBef>
              <a:spcAft>
                <a:spcPct val="75000"/>
              </a:spcAft>
              <a:buChar char="•"/>
              <a:defRPr sz="2000">
                <a:solidFill>
                  <a:schemeClr val="tx1"/>
                </a:solidFill>
                <a:latin typeface="Arial" charset="0"/>
              </a:defRPr>
            </a:lvl9pPr>
          </a:lstStyle>
          <a:p>
            <a:pPr eaLnBrk="1" hangingPunct="1">
              <a:spcAft>
                <a:spcPct val="0"/>
              </a:spcAft>
              <a:buFontTx/>
              <a:buNone/>
            </a:pPr>
            <a:fld id="{D909E435-2842-41A6-ADC0-93711DCD6BC7}" type="slidenum">
              <a:rPr lang="en-GB" altLang="en-US" sz="1000" smtClean="0">
                <a:solidFill>
                  <a:schemeClr val="tx2"/>
                </a:solidFill>
              </a:rPr>
              <a:pPr eaLnBrk="1" hangingPunct="1">
                <a:spcAft>
                  <a:spcPct val="0"/>
                </a:spcAft>
                <a:buFontTx/>
                <a:buNone/>
              </a:pPr>
              <a:t>4</a:t>
            </a:fld>
            <a:endParaRPr lang="en-GB" altLang="en-US" sz="1000" dirty="0" smtClean="0">
              <a:solidFill>
                <a:schemeClr val="tx2"/>
              </a:solidFill>
            </a:endParaRPr>
          </a:p>
        </p:txBody>
      </p:sp>
    </p:spTree>
    <p:extLst>
      <p:ext uri="{BB962C8B-B14F-4D97-AF65-F5344CB8AC3E}">
        <p14:creationId xmlns:p14="http://schemas.microsoft.com/office/powerpoint/2010/main" val="3441553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95288" y="332656"/>
            <a:ext cx="8424862" cy="647403"/>
          </a:xfrm>
        </p:spPr>
        <p:txBody>
          <a:bodyPr/>
          <a:lstStyle/>
          <a:p>
            <a:r>
              <a:rPr lang="en-GB" altLang="en-US" dirty="0" smtClean="0"/>
              <a:t>Key changes from DPA: Lawfulness(1)</a:t>
            </a:r>
          </a:p>
        </p:txBody>
      </p:sp>
      <p:sp>
        <p:nvSpPr>
          <p:cNvPr id="3" name="Content Placeholder 2"/>
          <p:cNvSpPr>
            <a:spLocks noGrp="1"/>
          </p:cNvSpPr>
          <p:nvPr>
            <p:ph idx="1"/>
          </p:nvPr>
        </p:nvSpPr>
        <p:spPr>
          <a:xfrm>
            <a:off x="251235" y="1303561"/>
            <a:ext cx="8712968" cy="4752528"/>
          </a:xfrm>
        </p:spPr>
        <p:txBody>
          <a:bodyPr/>
          <a:lstStyle/>
          <a:p>
            <a:pPr eaLnBrk="1" hangingPunct="1">
              <a:buFont typeface="Arial" panose="020B0604020202020204" pitchFamily="34" charset="0"/>
              <a:buChar char="•"/>
              <a:defRPr/>
            </a:pPr>
            <a:r>
              <a:rPr lang="en-GB" altLang="en-US" sz="1800" dirty="0" smtClean="0"/>
              <a:t>Under DPA, need to meet a ‘condition for processing’ for personal data use</a:t>
            </a:r>
          </a:p>
          <a:p>
            <a:pPr lvl="1" eaLnBrk="1" hangingPunct="1">
              <a:buFont typeface="Wingdings" panose="05000000000000000000" pitchFamily="2" charset="2"/>
              <a:buChar char="Ø"/>
              <a:defRPr/>
            </a:pPr>
            <a:r>
              <a:rPr lang="en-GB" altLang="en-US" sz="1800" dirty="0" smtClean="0"/>
              <a:t>With consent</a:t>
            </a:r>
          </a:p>
          <a:p>
            <a:pPr lvl="1" eaLnBrk="1" hangingPunct="1">
              <a:buFont typeface="Wingdings" panose="05000000000000000000" pitchFamily="2" charset="2"/>
              <a:buChar char="Ø"/>
              <a:defRPr/>
            </a:pPr>
            <a:r>
              <a:rPr lang="en-GB" altLang="en-US" sz="1800" dirty="0" smtClean="0"/>
              <a:t>To operate a contract</a:t>
            </a:r>
          </a:p>
          <a:p>
            <a:pPr lvl="1" eaLnBrk="1" hangingPunct="1">
              <a:buFont typeface="Wingdings" panose="05000000000000000000" pitchFamily="2" charset="2"/>
              <a:buChar char="Ø"/>
              <a:defRPr/>
            </a:pPr>
            <a:r>
              <a:rPr lang="en-GB" altLang="en-US" sz="1800" dirty="0" smtClean="0"/>
              <a:t>To meet a legal obligation</a:t>
            </a:r>
          </a:p>
          <a:p>
            <a:pPr lvl="1" eaLnBrk="1" hangingPunct="1">
              <a:buFont typeface="Wingdings" panose="05000000000000000000" pitchFamily="2" charset="2"/>
              <a:buChar char="Ø"/>
              <a:defRPr/>
            </a:pPr>
            <a:r>
              <a:rPr lang="en-GB" altLang="en-US" sz="1800" dirty="0" smtClean="0"/>
              <a:t>To protect the data subject’s vital interests</a:t>
            </a:r>
          </a:p>
          <a:p>
            <a:pPr lvl="1" eaLnBrk="1" hangingPunct="1">
              <a:buFont typeface="Wingdings" panose="05000000000000000000" pitchFamily="2" charset="2"/>
              <a:buChar char="Ø"/>
              <a:defRPr/>
            </a:pPr>
            <a:r>
              <a:rPr lang="en-GB" altLang="en-US" sz="1800" dirty="0" smtClean="0"/>
              <a:t>To perform a public interest task</a:t>
            </a:r>
          </a:p>
          <a:p>
            <a:pPr lvl="1" eaLnBrk="1" hangingPunct="1">
              <a:buFont typeface="Wingdings" panose="05000000000000000000" pitchFamily="2" charset="2"/>
              <a:buChar char="Ø"/>
              <a:defRPr/>
            </a:pPr>
            <a:r>
              <a:rPr lang="en-GB" altLang="en-US" sz="1800" dirty="0" smtClean="0"/>
              <a:t>To further the legitimate interests of the data controller</a:t>
            </a:r>
          </a:p>
          <a:p>
            <a:pPr eaLnBrk="1" hangingPunct="1">
              <a:buFont typeface="Arial" panose="020B0604020202020204" pitchFamily="34" charset="0"/>
              <a:buChar char="•"/>
              <a:defRPr/>
            </a:pPr>
            <a:r>
              <a:rPr lang="en-GB" altLang="en-US" sz="1800" dirty="0" smtClean="0"/>
              <a:t>Under GDPR, these are reformulated as ‘legal bases for processing’</a:t>
            </a:r>
          </a:p>
          <a:p>
            <a:pPr lvl="1" eaLnBrk="1" hangingPunct="1">
              <a:buFont typeface="Wingdings" panose="05000000000000000000" pitchFamily="2" charset="2"/>
              <a:buChar char="Ø"/>
              <a:defRPr/>
            </a:pPr>
            <a:r>
              <a:rPr lang="en-GB" altLang="en-US" sz="1800" dirty="0"/>
              <a:t>Higher standard of </a:t>
            </a:r>
            <a:r>
              <a:rPr lang="en-GB" altLang="en-US" sz="1800" dirty="0" smtClean="0"/>
              <a:t>consent – freely </a:t>
            </a:r>
            <a:r>
              <a:rPr lang="en-GB" altLang="en-US" sz="1800" dirty="0"/>
              <a:t>given, specific, informed, </a:t>
            </a:r>
            <a:r>
              <a:rPr lang="en-GB" altLang="en-US" sz="1800" dirty="0" smtClean="0"/>
              <a:t>demonstrable</a:t>
            </a:r>
            <a:endParaRPr lang="en-GB" altLang="en-US" sz="1800" dirty="0"/>
          </a:p>
          <a:p>
            <a:pPr lvl="1" eaLnBrk="1" hangingPunct="1">
              <a:buFont typeface="Wingdings" panose="05000000000000000000" pitchFamily="2" charset="2"/>
              <a:buChar char="Ø"/>
              <a:defRPr/>
            </a:pPr>
            <a:r>
              <a:rPr lang="en-GB" altLang="en-US" sz="1800" dirty="0"/>
              <a:t>‘Legitimate interests’ invalid for public authorities ‘in the performance of their tasks’</a:t>
            </a:r>
          </a:p>
          <a:p>
            <a:pPr marL="271463" lvl="1" indent="0" eaLnBrk="1" hangingPunct="1">
              <a:buNone/>
              <a:defRPr/>
            </a:pPr>
            <a:endParaRPr lang="en-GB" altLang="en-US" sz="1800" dirty="0"/>
          </a:p>
          <a:p>
            <a:pPr eaLnBrk="1" hangingPunct="1">
              <a:buFont typeface="Arial" panose="020B0604020202020204" pitchFamily="34" charset="0"/>
              <a:buChar char="•"/>
              <a:defRPr/>
            </a:pPr>
            <a:endParaRPr lang="en-GB" altLang="en-US" sz="1800" dirty="0"/>
          </a:p>
          <a:p>
            <a:pPr marL="269875" lvl="1" indent="-269875">
              <a:defRPr/>
            </a:pPr>
            <a:endParaRPr lang="en-GB" altLang="en-US" sz="1800" dirty="0" smtClean="0"/>
          </a:p>
          <a:p>
            <a:pPr marL="269875" lvl="1" indent="-269875">
              <a:defRPr/>
            </a:pPr>
            <a:endParaRPr lang="en-GB" altLang="en-US" sz="1800" dirty="0" smtClean="0"/>
          </a:p>
          <a:p>
            <a:pPr>
              <a:defRPr/>
            </a:pPr>
            <a:endParaRPr lang="en-GB" dirty="0" smtClean="0"/>
          </a:p>
          <a:p>
            <a:pPr>
              <a:defRPr/>
            </a:pPr>
            <a:endParaRPr lang="en-GB" dirty="0"/>
          </a:p>
        </p:txBody>
      </p:sp>
      <p:sp>
        <p:nvSpPr>
          <p:cNvPr id="14340" name="Slide Number Placeholder 1"/>
          <p:cNvSpPr>
            <a:spLocks noGrp="1"/>
          </p:cNvSpPr>
          <p:nvPr>
            <p:ph type="sldNum" sz="quarter" idx="10"/>
          </p:nvPr>
        </p:nvSpPr>
        <p:spPr>
          <a:noFill/>
        </p:spPr>
        <p:txBody>
          <a:bodyPr/>
          <a:lstStyle>
            <a:lvl1pPr eaLnBrk="0" hangingPunct="0">
              <a:spcAft>
                <a:spcPct val="75000"/>
              </a:spcAft>
              <a:buChar char="•"/>
              <a:defRPr sz="2000">
                <a:solidFill>
                  <a:schemeClr val="tx1"/>
                </a:solidFill>
                <a:latin typeface="Arial" charset="0"/>
              </a:defRPr>
            </a:lvl1pPr>
            <a:lvl2pPr marL="742950" indent="-285750" eaLnBrk="0" hangingPunct="0">
              <a:spcAft>
                <a:spcPct val="75000"/>
              </a:spcAft>
              <a:buChar char="•"/>
              <a:defRPr sz="2000">
                <a:solidFill>
                  <a:schemeClr val="tx1"/>
                </a:solidFill>
                <a:latin typeface="Arial" charset="0"/>
              </a:defRPr>
            </a:lvl2pPr>
            <a:lvl3pPr marL="1143000" indent="-228600" eaLnBrk="0" hangingPunct="0">
              <a:spcAft>
                <a:spcPct val="75000"/>
              </a:spcAft>
              <a:buChar char="•"/>
              <a:defRPr sz="2000">
                <a:solidFill>
                  <a:schemeClr val="tx1"/>
                </a:solidFill>
                <a:latin typeface="Arial" charset="0"/>
              </a:defRPr>
            </a:lvl3pPr>
            <a:lvl4pPr marL="1600200" indent="-228600" eaLnBrk="0" hangingPunct="0">
              <a:spcAft>
                <a:spcPct val="75000"/>
              </a:spcAft>
              <a:buChar char="•"/>
              <a:defRPr sz="2000">
                <a:solidFill>
                  <a:schemeClr val="tx1"/>
                </a:solidFill>
                <a:latin typeface="Arial" charset="0"/>
              </a:defRPr>
            </a:lvl4pPr>
            <a:lvl5pPr marL="2057400" indent="-228600" eaLnBrk="0" hangingPunct="0">
              <a:spcAft>
                <a:spcPct val="75000"/>
              </a:spcAft>
              <a:buChar char="•"/>
              <a:defRPr sz="2000">
                <a:solidFill>
                  <a:schemeClr val="tx1"/>
                </a:solidFill>
                <a:latin typeface="Arial" charset="0"/>
              </a:defRPr>
            </a:lvl5pPr>
            <a:lvl6pPr marL="2514600" indent="-228600" eaLnBrk="0" fontAlgn="base" hangingPunct="0">
              <a:spcBef>
                <a:spcPct val="0"/>
              </a:spcBef>
              <a:spcAft>
                <a:spcPct val="75000"/>
              </a:spcAft>
              <a:buChar char="•"/>
              <a:defRPr sz="2000">
                <a:solidFill>
                  <a:schemeClr val="tx1"/>
                </a:solidFill>
                <a:latin typeface="Arial" charset="0"/>
              </a:defRPr>
            </a:lvl6pPr>
            <a:lvl7pPr marL="2971800" indent="-228600" eaLnBrk="0" fontAlgn="base" hangingPunct="0">
              <a:spcBef>
                <a:spcPct val="0"/>
              </a:spcBef>
              <a:spcAft>
                <a:spcPct val="75000"/>
              </a:spcAft>
              <a:buChar char="•"/>
              <a:defRPr sz="2000">
                <a:solidFill>
                  <a:schemeClr val="tx1"/>
                </a:solidFill>
                <a:latin typeface="Arial" charset="0"/>
              </a:defRPr>
            </a:lvl7pPr>
            <a:lvl8pPr marL="3429000" indent="-228600" eaLnBrk="0" fontAlgn="base" hangingPunct="0">
              <a:spcBef>
                <a:spcPct val="0"/>
              </a:spcBef>
              <a:spcAft>
                <a:spcPct val="75000"/>
              </a:spcAft>
              <a:buChar char="•"/>
              <a:defRPr sz="2000">
                <a:solidFill>
                  <a:schemeClr val="tx1"/>
                </a:solidFill>
                <a:latin typeface="Arial" charset="0"/>
              </a:defRPr>
            </a:lvl8pPr>
            <a:lvl9pPr marL="3886200" indent="-228600" eaLnBrk="0" fontAlgn="base" hangingPunct="0">
              <a:spcBef>
                <a:spcPct val="0"/>
              </a:spcBef>
              <a:spcAft>
                <a:spcPct val="75000"/>
              </a:spcAft>
              <a:buChar char="•"/>
              <a:defRPr sz="2000">
                <a:solidFill>
                  <a:schemeClr val="tx1"/>
                </a:solidFill>
                <a:latin typeface="Arial" charset="0"/>
              </a:defRPr>
            </a:lvl9pPr>
          </a:lstStyle>
          <a:p>
            <a:pPr eaLnBrk="1" hangingPunct="1">
              <a:spcAft>
                <a:spcPct val="0"/>
              </a:spcAft>
              <a:buFontTx/>
              <a:buNone/>
            </a:pPr>
            <a:fld id="{6A44015D-FF5B-44FA-AF9C-FC9FF50FA8D4}" type="slidenum">
              <a:rPr lang="en-GB" altLang="en-US" sz="1000" smtClean="0">
                <a:solidFill>
                  <a:schemeClr val="tx2"/>
                </a:solidFill>
              </a:rPr>
              <a:pPr eaLnBrk="1" hangingPunct="1">
                <a:spcAft>
                  <a:spcPct val="0"/>
                </a:spcAft>
                <a:buFontTx/>
                <a:buNone/>
              </a:pPr>
              <a:t>5</a:t>
            </a:fld>
            <a:endParaRPr lang="en-GB" altLang="en-US" sz="1000" dirty="0" smtClean="0">
              <a:solidFill>
                <a:schemeClr val="tx2"/>
              </a:solidFill>
            </a:endParaRPr>
          </a:p>
        </p:txBody>
      </p:sp>
    </p:spTree>
    <p:extLst>
      <p:ext uri="{BB962C8B-B14F-4D97-AF65-F5344CB8AC3E}">
        <p14:creationId xmlns:p14="http://schemas.microsoft.com/office/powerpoint/2010/main" val="40230134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175" y="260648"/>
            <a:ext cx="8375650" cy="561677"/>
          </a:xfrm>
        </p:spPr>
        <p:txBody>
          <a:bodyPr/>
          <a:lstStyle/>
          <a:p>
            <a:r>
              <a:rPr lang="en-GB" altLang="en-US" dirty="0"/>
              <a:t>Key changes from DPA: </a:t>
            </a:r>
            <a:r>
              <a:rPr lang="en-GB" altLang="en-US" dirty="0" smtClean="0"/>
              <a:t>Lawfulness (2)</a:t>
            </a:r>
            <a:endParaRPr lang="en-GB" dirty="0"/>
          </a:p>
        </p:txBody>
      </p:sp>
      <p:sp>
        <p:nvSpPr>
          <p:cNvPr id="3" name="Content Placeholder 2"/>
          <p:cNvSpPr>
            <a:spLocks noGrp="1"/>
          </p:cNvSpPr>
          <p:nvPr>
            <p:ph idx="1"/>
          </p:nvPr>
        </p:nvSpPr>
        <p:spPr>
          <a:xfrm>
            <a:off x="348743" y="1412776"/>
            <a:ext cx="8543737" cy="4680520"/>
          </a:xfrm>
        </p:spPr>
        <p:txBody>
          <a:bodyPr/>
          <a:lstStyle/>
          <a:p>
            <a:r>
              <a:rPr lang="en-GB" sz="1800" dirty="0"/>
              <a:t>For ‘special category </a:t>
            </a:r>
            <a:r>
              <a:rPr lang="en-GB" sz="1800" dirty="0" smtClean="0"/>
              <a:t>personal data</a:t>
            </a:r>
            <a:r>
              <a:rPr lang="en-GB" sz="1800" dirty="0"/>
              <a:t>’ (more sensitive information), need an additional legal basis</a:t>
            </a:r>
          </a:p>
          <a:p>
            <a:pPr lvl="1">
              <a:buFont typeface="Wingdings" panose="05000000000000000000" pitchFamily="2" charset="2"/>
              <a:buChar char="Ø"/>
            </a:pPr>
            <a:r>
              <a:rPr lang="en-GB" sz="1800" dirty="0"/>
              <a:t>With explicit consent</a:t>
            </a:r>
          </a:p>
          <a:p>
            <a:pPr lvl="1">
              <a:buFont typeface="Wingdings" panose="05000000000000000000" pitchFamily="2" charset="2"/>
              <a:buChar char="Ø"/>
            </a:pPr>
            <a:r>
              <a:rPr lang="en-GB" sz="1800" dirty="0"/>
              <a:t>To make/defend legal claims or prevent/detect crime</a:t>
            </a:r>
          </a:p>
          <a:p>
            <a:pPr lvl="1">
              <a:buFont typeface="Wingdings" panose="05000000000000000000" pitchFamily="2" charset="2"/>
              <a:buChar char="Ø"/>
            </a:pPr>
            <a:r>
              <a:rPr lang="en-GB" sz="1800" dirty="0"/>
              <a:t>For medical purposes</a:t>
            </a:r>
          </a:p>
          <a:p>
            <a:pPr lvl="1">
              <a:buFont typeface="Wingdings" panose="05000000000000000000" pitchFamily="2" charset="2"/>
              <a:buChar char="Ø"/>
            </a:pPr>
            <a:r>
              <a:rPr lang="en-GB" sz="1800" dirty="0"/>
              <a:t>For research purposes</a:t>
            </a:r>
          </a:p>
          <a:p>
            <a:pPr lvl="1">
              <a:buFont typeface="Wingdings" panose="05000000000000000000" pitchFamily="2" charset="2"/>
              <a:buChar char="Ø"/>
            </a:pPr>
            <a:r>
              <a:rPr lang="en-GB" sz="1800" dirty="0"/>
              <a:t>And more…</a:t>
            </a:r>
          </a:p>
          <a:p>
            <a:r>
              <a:rPr lang="en-GB" sz="1800" dirty="0"/>
              <a:t>University needs to:</a:t>
            </a:r>
          </a:p>
          <a:p>
            <a:pPr lvl="1">
              <a:buFont typeface="Wingdings" panose="05000000000000000000" pitchFamily="2" charset="2"/>
              <a:buChar char="Ø"/>
            </a:pPr>
            <a:r>
              <a:rPr lang="en-GB" sz="1800" dirty="0"/>
              <a:t>Reconsider its legal basis for each type of data use for each type of data subject (applicants, students, alumni, staff, research participants…)</a:t>
            </a:r>
          </a:p>
          <a:p>
            <a:pPr lvl="1">
              <a:buFont typeface="Wingdings" panose="05000000000000000000" pitchFamily="2" charset="2"/>
              <a:buChar char="Ø"/>
            </a:pPr>
            <a:r>
              <a:rPr lang="en-GB" sz="1800" dirty="0"/>
              <a:t>Realign its engagement mechanisms with different types of data subject</a:t>
            </a:r>
          </a:p>
          <a:p>
            <a:endParaRPr lang="en-GB" sz="1800" dirty="0"/>
          </a:p>
        </p:txBody>
      </p:sp>
      <p:sp>
        <p:nvSpPr>
          <p:cNvPr id="4" name="Slide Number Placeholder 3"/>
          <p:cNvSpPr>
            <a:spLocks noGrp="1"/>
          </p:cNvSpPr>
          <p:nvPr>
            <p:ph type="sldNum" sz="quarter" idx="10"/>
          </p:nvPr>
        </p:nvSpPr>
        <p:spPr/>
        <p:txBody>
          <a:bodyPr/>
          <a:lstStyle/>
          <a:p>
            <a:pPr>
              <a:defRPr/>
            </a:pPr>
            <a:fld id="{B89B99DC-50F9-4689-A767-10FB77F53CCF}" type="slidenum">
              <a:rPr lang="en-GB" smtClean="0"/>
              <a:pPr>
                <a:defRPr/>
              </a:pPr>
              <a:t>6</a:t>
            </a:fld>
            <a:endParaRPr lang="en-GB" dirty="0"/>
          </a:p>
        </p:txBody>
      </p:sp>
    </p:spTree>
    <p:extLst>
      <p:ext uri="{BB962C8B-B14F-4D97-AF65-F5344CB8AC3E}">
        <p14:creationId xmlns:p14="http://schemas.microsoft.com/office/powerpoint/2010/main" val="3931555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altLang="en-US" dirty="0" smtClean="0"/>
              <a:t>Key changes from DPA: Privacy notices</a:t>
            </a:r>
          </a:p>
        </p:txBody>
      </p:sp>
      <p:sp>
        <p:nvSpPr>
          <p:cNvPr id="3" name="Content Placeholder 2"/>
          <p:cNvSpPr>
            <a:spLocks noGrp="1"/>
          </p:cNvSpPr>
          <p:nvPr>
            <p:ph idx="1"/>
          </p:nvPr>
        </p:nvSpPr>
        <p:spPr>
          <a:xfrm>
            <a:off x="287524" y="1556792"/>
            <a:ext cx="8472301" cy="4248472"/>
          </a:xfrm>
        </p:spPr>
        <p:txBody>
          <a:bodyPr/>
          <a:lstStyle/>
          <a:p>
            <a:pPr eaLnBrk="1" hangingPunct="1">
              <a:buFont typeface="Arial" panose="020B0604020202020204" pitchFamily="34" charset="0"/>
              <a:buChar char="•"/>
              <a:defRPr/>
            </a:pPr>
            <a:r>
              <a:rPr lang="en-GB" altLang="en-US" sz="1800" dirty="0"/>
              <a:t>DPA: need to tell individuals</a:t>
            </a:r>
          </a:p>
          <a:p>
            <a:pPr lvl="1" eaLnBrk="1" hangingPunct="1">
              <a:buFont typeface="Wingdings" panose="05000000000000000000" pitchFamily="2" charset="2"/>
              <a:buChar char="Ø"/>
              <a:defRPr/>
            </a:pPr>
            <a:r>
              <a:rPr lang="en-GB" altLang="en-US" sz="1800" dirty="0"/>
              <a:t>Who you are</a:t>
            </a:r>
          </a:p>
          <a:p>
            <a:pPr lvl="1" eaLnBrk="1" hangingPunct="1">
              <a:buFont typeface="Wingdings" panose="05000000000000000000" pitchFamily="2" charset="2"/>
              <a:buChar char="Ø"/>
              <a:defRPr/>
            </a:pPr>
            <a:r>
              <a:rPr lang="en-GB" altLang="en-US" sz="1800" dirty="0"/>
              <a:t>How you’ll use their data</a:t>
            </a:r>
          </a:p>
          <a:p>
            <a:pPr eaLnBrk="1" hangingPunct="1">
              <a:buFont typeface="Arial" panose="020B0604020202020204" pitchFamily="34" charset="0"/>
              <a:buChar char="•"/>
              <a:defRPr/>
            </a:pPr>
            <a:r>
              <a:rPr lang="en-GB" altLang="en-US" sz="1800" dirty="0"/>
              <a:t>GDPR: need to do this plus</a:t>
            </a:r>
          </a:p>
          <a:p>
            <a:pPr lvl="1" eaLnBrk="1" hangingPunct="1">
              <a:buFont typeface="Wingdings" panose="05000000000000000000" pitchFamily="2" charset="2"/>
              <a:buChar char="Ø"/>
              <a:defRPr/>
            </a:pPr>
            <a:r>
              <a:rPr lang="en-GB" altLang="en-US" sz="1800" dirty="0"/>
              <a:t>Must cover numerous extra topics, including the legal basis relied upon, retention periods, data sharing, the existence of data subject rights…</a:t>
            </a:r>
          </a:p>
          <a:p>
            <a:pPr lvl="1" eaLnBrk="1" hangingPunct="1">
              <a:buFont typeface="Wingdings" panose="05000000000000000000" pitchFamily="2" charset="2"/>
              <a:buChar char="Ø"/>
              <a:defRPr/>
            </a:pPr>
            <a:r>
              <a:rPr lang="en-GB" altLang="en-US" sz="1800" dirty="0"/>
              <a:t>Must be transparently worded and accessible</a:t>
            </a:r>
          </a:p>
          <a:p>
            <a:pPr eaLnBrk="1" hangingPunct="1">
              <a:buFont typeface="Arial" panose="020B0604020202020204" pitchFamily="34" charset="0"/>
              <a:buChar char="•"/>
              <a:defRPr/>
            </a:pPr>
            <a:r>
              <a:rPr lang="en-GB" altLang="en-US" sz="1800" dirty="0"/>
              <a:t>All University privacy notices need to be rewritten and (where possible) rationalised and standardised</a:t>
            </a:r>
          </a:p>
        </p:txBody>
      </p:sp>
      <p:sp>
        <p:nvSpPr>
          <p:cNvPr id="15364" name="Slide Number Placeholder 1"/>
          <p:cNvSpPr>
            <a:spLocks noGrp="1"/>
          </p:cNvSpPr>
          <p:nvPr>
            <p:ph type="sldNum" sz="quarter" idx="10"/>
          </p:nvPr>
        </p:nvSpPr>
        <p:spPr>
          <a:noFill/>
        </p:spPr>
        <p:txBody>
          <a:bodyPr/>
          <a:lstStyle>
            <a:lvl1pPr eaLnBrk="0" hangingPunct="0">
              <a:spcAft>
                <a:spcPct val="75000"/>
              </a:spcAft>
              <a:buChar char="•"/>
              <a:defRPr sz="2000">
                <a:solidFill>
                  <a:schemeClr val="tx1"/>
                </a:solidFill>
                <a:latin typeface="Arial" charset="0"/>
              </a:defRPr>
            </a:lvl1pPr>
            <a:lvl2pPr marL="742950" indent="-285750" eaLnBrk="0" hangingPunct="0">
              <a:spcAft>
                <a:spcPct val="75000"/>
              </a:spcAft>
              <a:buChar char="•"/>
              <a:defRPr sz="2000">
                <a:solidFill>
                  <a:schemeClr val="tx1"/>
                </a:solidFill>
                <a:latin typeface="Arial" charset="0"/>
              </a:defRPr>
            </a:lvl2pPr>
            <a:lvl3pPr marL="1143000" indent="-228600" eaLnBrk="0" hangingPunct="0">
              <a:spcAft>
                <a:spcPct val="75000"/>
              </a:spcAft>
              <a:buChar char="•"/>
              <a:defRPr sz="2000">
                <a:solidFill>
                  <a:schemeClr val="tx1"/>
                </a:solidFill>
                <a:latin typeface="Arial" charset="0"/>
              </a:defRPr>
            </a:lvl3pPr>
            <a:lvl4pPr marL="1600200" indent="-228600" eaLnBrk="0" hangingPunct="0">
              <a:spcAft>
                <a:spcPct val="75000"/>
              </a:spcAft>
              <a:buChar char="•"/>
              <a:defRPr sz="2000">
                <a:solidFill>
                  <a:schemeClr val="tx1"/>
                </a:solidFill>
                <a:latin typeface="Arial" charset="0"/>
              </a:defRPr>
            </a:lvl4pPr>
            <a:lvl5pPr marL="2057400" indent="-228600" eaLnBrk="0" hangingPunct="0">
              <a:spcAft>
                <a:spcPct val="75000"/>
              </a:spcAft>
              <a:buChar char="•"/>
              <a:defRPr sz="2000">
                <a:solidFill>
                  <a:schemeClr val="tx1"/>
                </a:solidFill>
                <a:latin typeface="Arial" charset="0"/>
              </a:defRPr>
            </a:lvl5pPr>
            <a:lvl6pPr marL="2514600" indent="-228600" eaLnBrk="0" fontAlgn="base" hangingPunct="0">
              <a:spcBef>
                <a:spcPct val="0"/>
              </a:spcBef>
              <a:spcAft>
                <a:spcPct val="75000"/>
              </a:spcAft>
              <a:buChar char="•"/>
              <a:defRPr sz="2000">
                <a:solidFill>
                  <a:schemeClr val="tx1"/>
                </a:solidFill>
                <a:latin typeface="Arial" charset="0"/>
              </a:defRPr>
            </a:lvl6pPr>
            <a:lvl7pPr marL="2971800" indent="-228600" eaLnBrk="0" fontAlgn="base" hangingPunct="0">
              <a:spcBef>
                <a:spcPct val="0"/>
              </a:spcBef>
              <a:spcAft>
                <a:spcPct val="75000"/>
              </a:spcAft>
              <a:buChar char="•"/>
              <a:defRPr sz="2000">
                <a:solidFill>
                  <a:schemeClr val="tx1"/>
                </a:solidFill>
                <a:latin typeface="Arial" charset="0"/>
              </a:defRPr>
            </a:lvl7pPr>
            <a:lvl8pPr marL="3429000" indent="-228600" eaLnBrk="0" fontAlgn="base" hangingPunct="0">
              <a:spcBef>
                <a:spcPct val="0"/>
              </a:spcBef>
              <a:spcAft>
                <a:spcPct val="75000"/>
              </a:spcAft>
              <a:buChar char="•"/>
              <a:defRPr sz="2000">
                <a:solidFill>
                  <a:schemeClr val="tx1"/>
                </a:solidFill>
                <a:latin typeface="Arial" charset="0"/>
              </a:defRPr>
            </a:lvl8pPr>
            <a:lvl9pPr marL="3886200" indent="-228600" eaLnBrk="0" fontAlgn="base" hangingPunct="0">
              <a:spcBef>
                <a:spcPct val="0"/>
              </a:spcBef>
              <a:spcAft>
                <a:spcPct val="75000"/>
              </a:spcAft>
              <a:buChar char="•"/>
              <a:defRPr sz="2000">
                <a:solidFill>
                  <a:schemeClr val="tx1"/>
                </a:solidFill>
                <a:latin typeface="Arial" charset="0"/>
              </a:defRPr>
            </a:lvl9pPr>
          </a:lstStyle>
          <a:p>
            <a:pPr eaLnBrk="1" hangingPunct="1">
              <a:spcAft>
                <a:spcPct val="0"/>
              </a:spcAft>
              <a:buFontTx/>
              <a:buNone/>
            </a:pPr>
            <a:fld id="{9D0C04A8-CA0F-46EB-B121-AEE417DD1480}" type="slidenum">
              <a:rPr lang="en-GB" altLang="en-US" sz="1000" smtClean="0">
                <a:solidFill>
                  <a:schemeClr val="tx2"/>
                </a:solidFill>
              </a:rPr>
              <a:pPr eaLnBrk="1" hangingPunct="1">
                <a:spcAft>
                  <a:spcPct val="0"/>
                </a:spcAft>
                <a:buFontTx/>
                <a:buNone/>
              </a:pPr>
              <a:t>7</a:t>
            </a:fld>
            <a:endParaRPr lang="en-GB" altLang="en-US" sz="1000" dirty="0" smtClean="0">
              <a:solidFill>
                <a:schemeClr val="tx2"/>
              </a:solidFill>
            </a:endParaRPr>
          </a:p>
        </p:txBody>
      </p:sp>
    </p:spTree>
    <p:extLst>
      <p:ext uri="{BB962C8B-B14F-4D97-AF65-F5344CB8AC3E}">
        <p14:creationId xmlns:p14="http://schemas.microsoft.com/office/powerpoint/2010/main" val="39926799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GB" altLang="en-US" dirty="0" smtClean="0"/>
              <a:t>Key changes from DPA: Rights</a:t>
            </a:r>
          </a:p>
        </p:txBody>
      </p:sp>
      <p:sp>
        <p:nvSpPr>
          <p:cNvPr id="16387" name="Content Placeholder 2"/>
          <p:cNvSpPr>
            <a:spLocks noGrp="1"/>
          </p:cNvSpPr>
          <p:nvPr>
            <p:ph idx="1"/>
          </p:nvPr>
        </p:nvSpPr>
        <p:spPr>
          <a:xfrm>
            <a:off x="395537" y="1340768"/>
            <a:ext cx="8424936" cy="4752528"/>
          </a:xfrm>
        </p:spPr>
        <p:txBody>
          <a:bodyPr/>
          <a:lstStyle/>
          <a:p>
            <a:r>
              <a:rPr lang="en-GB" altLang="en-US" sz="1800" dirty="0" smtClean="0"/>
              <a:t>Enhanced rights of:</a:t>
            </a:r>
          </a:p>
          <a:p>
            <a:pPr lvl="1">
              <a:buFont typeface="Wingdings" pitchFamily="2" charset="2"/>
              <a:buChar char="Ø"/>
            </a:pPr>
            <a:r>
              <a:rPr lang="en-GB" altLang="en-US" sz="1800" dirty="0" smtClean="0"/>
              <a:t>Access</a:t>
            </a:r>
          </a:p>
          <a:p>
            <a:pPr lvl="1">
              <a:buFont typeface="Wingdings" pitchFamily="2" charset="2"/>
              <a:buChar char="Ø"/>
            </a:pPr>
            <a:r>
              <a:rPr lang="en-GB" altLang="en-US" sz="1800" dirty="0" smtClean="0"/>
              <a:t>Rectification of inaccurate personal data</a:t>
            </a:r>
          </a:p>
          <a:p>
            <a:pPr lvl="1">
              <a:buFont typeface="Wingdings" pitchFamily="2" charset="2"/>
              <a:buChar char="Ø"/>
            </a:pPr>
            <a:r>
              <a:rPr lang="en-GB" altLang="en-US" sz="1800" dirty="0" smtClean="0"/>
              <a:t>Restriction pending verification or correction</a:t>
            </a:r>
          </a:p>
          <a:p>
            <a:pPr lvl="1">
              <a:buFont typeface="Wingdings" pitchFamily="2" charset="2"/>
              <a:buChar char="Ø"/>
            </a:pPr>
            <a:r>
              <a:rPr lang="en-GB" altLang="en-US" sz="1800" dirty="0" smtClean="0"/>
              <a:t>Objection (including to profiling and direct marketing)</a:t>
            </a:r>
          </a:p>
          <a:p>
            <a:pPr>
              <a:buFont typeface="Arial" panose="020B0604020202020204" pitchFamily="34" charset="0"/>
              <a:buChar char="•"/>
            </a:pPr>
            <a:r>
              <a:rPr lang="en-GB" altLang="en-US" sz="1800" dirty="0" smtClean="0"/>
              <a:t>New rights of:</a:t>
            </a:r>
          </a:p>
          <a:p>
            <a:pPr lvl="1">
              <a:buFont typeface="Wingdings" pitchFamily="2" charset="2"/>
              <a:buChar char="Ø"/>
            </a:pPr>
            <a:r>
              <a:rPr lang="en-GB" altLang="en-US" sz="1800" dirty="0" smtClean="0"/>
              <a:t>Erasure (‘the right to be forgotten’)</a:t>
            </a:r>
          </a:p>
          <a:p>
            <a:pPr lvl="1">
              <a:buFont typeface="Wingdings" pitchFamily="2" charset="2"/>
              <a:buChar char="Ø"/>
            </a:pPr>
            <a:r>
              <a:rPr lang="en-GB" altLang="en-US" sz="1800" dirty="0" smtClean="0"/>
              <a:t>Portability</a:t>
            </a:r>
            <a:endParaRPr lang="en-GB" altLang="en-US" dirty="0" smtClean="0"/>
          </a:p>
          <a:p>
            <a:pPr marL="269875" lvl="1" indent="-269875"/>
            <a:r>
              <a:rPr lang="en-GB" altLang="en-US" sz="1800" dirty="0" smtClean="0"/>
              <a:t>All rights are qualified, and UK’s DP Bill adds numerous specific exemptions </a:t>
            </a:r>
          </a:p>
          <a:p>
            <a:pPr marL="269875" lvl="1" indent="-269875"/>
            <a:r>
              <a:rPr lang="en-GB" altLang="en-US" sz="1800" dirty="0" smtClean="0"/>
              <a:t>University needs to assess its systems and processes to enable the rights to be fulfilled if exercised</a:t>
            </a:r>
          </a:p>
        </p:txBody>
      </p:sp>
      <p:sp>
        <p:nvSpPr>
          <p:cNvPr id="16388" name="Slide Number Placeholder 1"/>
          <p:cNvSpPr>
            <a:spLocks noGrp="1"/>
          </p:cNvSpPr>
          <p:nvPr>
            <p:ph type="sldNum" sz="quarter" idx="10"/>
          </p:nvPr>
        </p:nvSpPr>
        <p:spPr>
          <a:noFill/>
        </p:spPr>
        <p:txBody>
          <a:bodyPr/>
          <a:lstStyle>
            <a:lvl1pPr eaLnBrk="0" hangingPunct="0">
              <a:spcAft>
                <a:spcPct val="75000"/>
              </a:spcAft>
              <a:buChar char="•"/>
              <a:defRPr sz="2000">
                <a:solidFill>
                  <a:schemeClr val="tx1"/>
                </a:solidFill>
                <a:latin typeface="Arial" charset="0"/>
              </a:defRPr>
            </a:lvl1pPr>
            <a:lvl2pPr marL="742950" indent="-285750" eaLnBrk="0" hangingPunct="0">
              <a:spcAft>
                <a:spcPct val="75000"/>
              </a:spcAft>
              <a:buChar char="•"/>
              <a:defRPr sz="2000">
                <a:solidFill>
                  <a:schemeClr val="tx1"/>
                </a:solidFill>
                <a:latin typeface="Arial" charset="0"/>
              </a:defRPr>
            </a:lvl2pPr>
            <a:lvl3pPr marL="1143000" indent="-228600" eaLnBrk="0" hangingPunct="0">
              <a:spcAft>
                <a:spcPct val="75000"/>
              </a:spcAft>
              <a:buChar char="•"/>
              <a:defRPr sz="2000">
                <a:solidFill>
                  <a:schemeClr val="tx1"/>
                </a:solidFill>
                <a:latin typeface="Arial" charset="0"/>
              </a:defRPr>
            </a:lvl3pPr>
            <a:lvl4pPr marL="1600200" indent="-228600" eaLnBrk="0" hangingPunct="0">
              <a:spcAft>
                <a:spcPct val="75000"/>
              </a:spcAft>
              <a:buChar char="•"/>
              <a:defRPr sz="2000">
                <a:solidFill>
                  <a:schemeClr val="tx1"/>
                </a:solidFill>
                <a:latin typeface="Arial" charset="0"/>
              </a:defRPr>
            </a:lvl4pPr>
            <a:lvl5pPr marL="2057400" indent="-228600" eaLnBrk="0" hangingPunct="0">
              <a:spcAft>
                <a:spcPct val="75000"/>
              </a:spcAft>
              <a:buChar char="•"/>
              <a:defRPr sz="2000">
                <a:solidFill>
                  <a:schemeClr val="tx1"/>
                </a:solidFill>
                <a:latin typeface="Arial" charset="0"/>
              </a:defRPr>
            </a:lvl5pPr>
            <a:lvl6pPr marL="2514600" indent="-228600" eaLnBrk="0" fontAlgn="base" hangingPunct="0">
              <a:spcBef>
                <a:spcPct val="0"/>
              </a:spcBef>
              <a:spcAft>
                <a:spcPct val="75000"/>
              </a:spcAft>
              <a:buChar char="•"/>
              <a:defRPr sz="2000">
                <a:solidFill>
                  <a:schemeClr val="tx1"/>
                </a:solidFill>
                <a:latin typeface="Arial" charset="0"/>
              </a:defRPr>
            </a:lvl6pPr>
            <a:lvl7pPr marL="2971800" indent="-228600" eaLnBrk="0" fontAlgn="base" hangingPunct="0">
              <a:spcBef>
                <a:spcPct val="0"/>
              </a:spcBef>
              <a:spcAft>
                <a:spcPct val="75000"/>
              </a:spcAft>
              <a:buChar char="•"/>
              <a:defRPr sz="2000">
                <a:solidFill>
                  <a:schemeClr val="tx1"/>
                </a:solidFill>
                <a:latin typeface="Arial" charset="0"/>
              </a:defRPr>
            </a:lvl7pPr>
            <a:lvl8pPr marL="3429000" indent="-228600" eaLnBrk="0" fontAlgn="base" hangingPunct="0">
              <a:spcBef>
                <a:spcPct val="0"/>
              </a:spcBef>
              <a:spcAft>
                <a:spcPct val="75000"/>
              </a:spcAft>
              <a:buChar char="•"/>
              <a:defRPr sz="2000">
                <a:solidFill>
                  <a:schemeClr val="tx1"/>
                </a:solidFill>
                <a:latin typeface="Arial" charset="0"/>
              </a:defRPr>
            </a:lvl8pPr>
            <a:lvl9pPr marL="3886200" indent="-228600" eaLnBrk="0" fontAlgn="base" hangingPunct="0">
              <a:spcBef>
                <a:spcPct val="0"/>
              </a:spcBef>
              <a:spcAft>
                <a:spcPct val="75000"/>
              </a:spcAft>
              <a:buChar char="•"/>
              <a:defRPr sz="2000">
                <a:solidFill>
                  <a:schemeClr val="tx1"/>
                </a:solidFill>
                <a:latin typeface="Arial" charset="0"/>
              </a:defRPr>
            </a:lvl9pPr>
          </a:lstStyle>
          <a:p>
            <a:pPr eaLnBrk="1" hangingPunct="1">
              <a:spcAft>
                <a:spcPct val="0"/>
              </a:spcAft>
              <a:buFontTx/>
              <a:buNone/>
            </a:pPr>
            <a:fld id="{4392C12F-A998-479A-8E56-1B748990A4A2}" type="slidenum">
              <a:rPr lang="en-GB" altLang="en-US" sz="1000" smtClean="0">
                <a:solidFill>
                  <a:schemeClr val="tx2"/>
                </a:solidFill>
              </a:rPr>
              <a:pPr eaLnBrk="1" hangingPunct="1">
                <a:spcAft>
                  <a:spcPct val="0"/>
                </a:spcAft>
                <a:buFontTx/>
                <a:buNone/>
              </a:pPr>
              <a:t>8</a:t>
            </a:fld>
            <a:endParaRPr lang="en-GB" altLang="en-US" sz="1000" dirty="0" smtClean="0">
              <a:solidFill>
                <a:schemeClr val="tx2"/>
              </a:solidFill>
            </a:endParaRPr>
          </a:p>
        </p:txBody>
      </p:sp>
    </p:spTree>
    <p:extLst>
      <p:ext uri="{BB962C8B-B14F-4D97-AF65-F5344CB8AC3E}">
        <p14:creationId xmlns:p14="http://schemas.microsoft.com/office/powerpoint/2010/main" val="166009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altLang="en-US" dirty="0" smtClean="0"/>
              <a:t>Key changes from DPA: Accountability</a:t>
            </a:r>
          </a:p>
        </p:txBody>
      </p:sp>
      <p:sp>
        <p:nvSpPr>
          <p:cNvPr id="17411" name="Content Placeholder 2"/>
          <p:cNvSpPr>
            <a:spLocks noGrp="1"/>
          </p:cNvSpPr>
          <p:nvPr>
            <p:ph idx="1"/>
          </p:nvPr>
        </p:nvSpPr>
        <p:spPr>
          <a:xfrm>
            <a:off x="384175" y="1484784"/>
            <a:ext cx="8435975" cy="4608041"/>
          </a:xfrm>
        </p:spPr>
        <p:txBody>
          <a:bodyPr/>
          <a:lstStyle/>
          <a:p>
            <a:r>
              <a:rPr lang="en-GB" altLang="en-US" sz="1800" dirty="0"/>
              <a:t>New focus in GDPR on accountability measures</a:t>
            </a:r>
          </a:p>
          <a:p>
            <a:pPr lvl="1">
              <a:buFont typeface="Wingdings" panose="05000000000000000000" pitchFamily="2" charset="2"/>
              <a:buChar char="Ø"/>
            </a:pPr>
            <a:r>
              <a:rPr lang="en-GB" altLang="en-US" sz="1800" dirty="0"/>
              <a:t>Policies and procedures to promote data protection by design and default, including Data Protection Impact Assessments for ‘high risk’ processing</a:t>
            </a:r>
          </a:p>
          <a:p>
            <a:pPr lvl="1">
              <a:buFont typeface="Wingdings" panose="05000000000000000000" pitchFamily="2" charset="2"/>
              <a:buChar char="Ø"/>
            </a:pPr>
            <a:r>
              <a:rPr lang="en-GB" altLang="en-US" sz="1800" dirty="0"/>
              <a:t>Detailed rules surrounding contracts with joint data controllers and with data processors</a:t>
            </a:r>
          </a:p>
          <a:p>
            <a:pPr lvl="1">
              <a:buFont typeface="Wingdings" panose="05000000000000000000" pitchFamily="2" charset="2"/>
              <a:buChar char="Ø"/>
            </a:pPr>
            <a:r>
              <a:rPr lang="en-GB" altLang="en-US" sz="1800" dirty="0"/>
              <a:t>Maintenance of a </a:t>
            </a:r>
            <a:r>
              <a:rPr lang="en-GB" altLang="en-US" sz="1800" dirty="0" smtClean="0"/>
              <a:t>personal </a:t>
            </a:r>
            <a:r>
              <a:rPr lang="en-GB" altLang="en-US" sz="1800" dirty="0"/>
              <a:t>data register</a:t>
            </a:r>
          </a:p>
          <a:p>
            <a:pPr marL="554038" lvl="1" indent="-285750">
              <a:buFont typeface="Wingdings" panose="05000000000000000000" pitchFamily="2" charset="2"/>
              <a:buChar char="Ø"/>
            </a:pPr>
            <a:r>
              <a:rPr lang="en-GB" altLang="en-US" sz="1800" dirty="0"/>
              <a:t>Newly prescriptive requirements about security, including reporting certain personal data breaches to ICO within 72 hours </a:t>
            </a:r>
          </a:p>
          <a:p>
            <a:pPr lvl="1">
              <a:buFont typeface="Wingdings" panose="05000000000000000000" pitchFamily="2" charset="2"/>
              <a:buChar char="Ø"/>
              <a:defRPr/>
            </a:pPr>
            <a:r>
              <a:rPr lang="en-GB" altLang="en-US" sz="1800" dirty="0"/>
              <a:t>Newly prescribed role of Data Protection Officer</a:t>
            </a:r>
          </a:p>
          <a:p>
            <a:pPr>
              <a:buFont typeface="Arial" panose="020B0604020202020204" pitchFamily="34" charset="0"/>
              <a:buChar char="•"/>
              <a:defRPr/>
            </a:pPr>
            <a:r>
              <a:rPr lang="en-GB" altLang="en-US" sz="1800" dirty="0"/>
              <a:t>All require new / revised policies, guidance, records, training, ways of working…</a:t>
            </a:r>
          </a:p>
        </p:txBody>
      </p:sp>
      <p:sp>
        <p:nvSpPr>
          <p:cNvPr id="17412" name="Slide Number Placeholder 1"/>
          <p:cNvSpPr>
            <a:spLocks noGrp="1"/>
          </p:cNvSpPr>
          <p:nvPr>
            <p:ph type="sldNum" sz="quarter" idx="10"/>
          </p:nvPr>
        </p:nvSpPr>
        <p:spPr>
          <a:noFill/>
        </p:spPr>
        <p:txBody>
          <a:bodyPr/>
          <a:lstStyle>
            <a:lvl1pPr eaLnBrk="0" hangingPunct="0">
              <a:spcAft>
                <a:spcPct val="75000"/>
              </a:spcAft>
              <a:buChar char="•"/>
              <a:defRPr sz="2000">
                <a:solidFill>
                  <a:schemeClr val="tx1"/>
                </a:solidFill>
                <a:latin typeface="Arial" charset="0"/>
              </a:defRPr>
            </a:lvl1pPr>
            <a:lvl2pPr marL="742950" indent="-285750" eaLnBrk="0" hangingPunct="0">
              <a:spcAft>
                <a:spcPct val="75000"/>
              </a:spcAft>
              <a:buChar char="•"/>
              <a:defRPr sz="2000">
                <a:solidFill>
                  <a:schemeClr val="tx1"/>
                </a:solidFill>
                <a:latin typeface="Arial" charset="0"/>
              </a:defRPr>
            </a:lvl2pPr>
            <a:lvl3pPr marL="1143000" indent="-228600" eaLnBrk="0" hangingPunct="0">
              <a:spcAft>
                <a:spcPct val="75000"/>
              </a:spcAft>
              <a:buChar char="•"/>
              <a:defRPr sz="2000">
                <a:solidFill>
                  <a:schemeClr val="tx1"/>
                </a:solidFill>
                <a:latin typeface="Arial" charset="0"/>
              </a:defRPr>
            </a:lvl3pPr>
            <a:lvl4pPr marL="1600200" indent="-228600" eaLnBrk="0" hangingPunct="0">
              <a:spcAft>
                <a:spcPct val="75000"/>
              </a:spcAft>
              <a:buChar char="•"/>
              <a:defRPr sz="2000">
                <a:solidFill>
                  <a:schemeClr val="tx1"/>
                </a:solidFill>
                <a:latin typeface="Arial" charset="0"/>
              </a:defRPr>
            </a:lvl4pPr>
            <a:lvl5pPr marL="2057400" indent="-228600" eaLnBrk="0" hangingPunct="0">
              <a:spcAft>
                <a:spcPct val="75000"/>
              </a:spcAft>
              <a:buChar char="•"/>
              <a:defRPr sz="2000">
                <a:solidFill>
                  <a:schemeClr val="tx1"/>
                </a:solidFill>
                <a:latin typeface="Arial" charset="0"/>
              </a:defRPr>
            </a:lvl5pPr>
            <a:lvl6pPr marL="2514600" indent="-228600" eaLnBrk="0" fontAlgn="base" hangingPunct="0">
              <a:spcBef>
                <a:spcPct val="0"/>
              </a:spcBef>
              <a:spcAft>
                <a:spcPct val="75000"/>
              </a:spcAft>
              <a:buChar char="•"/>
              <a:defRPr sz="2000">
                <a:solidFill>
                  <a:schemeClr val="tx1"/>
                </a:solidFill>
                <a:latin typeface="Arial" charset="0"/>
              </a:defRPr>
            </a:lvl6pPr>
            <a:lvl7pPr marL="2971800" indent="-228600" eaLnBrk="0" fontAlgn="base" hangingPunct="0">
              <a:spcBef>
                <a:spcPct val="0"/>
              </a:spcBef>
              <a:spcAft>
                <a:spcPct val="75000"/>
              </a:spcAft>
              <a:buChar char="•"/>
              <a:defRPr sz="2000">
                <a:solidFill>
                  <a:schemeClr val="tx1"/>
                </a:solidFill>
                <a:latin typeface="Arial" charset="0"/>
              </a:defRPr>
            </a:lvl7pPr>
            <a:lvl8pPr marL="3429000" indent="-228600" eaLnBrk="0" fontAlgn="base" hangingPunct="0">
              <a:spcBef>
                <a:spcPct val="0"/>
              </a:spcBef>
              <a:spcAft>
                <a:spcPct val="75000"/>
              </a:spcAft>
              <a:buChar char="•"/>
              <a:defRPr sz="2000">
                <a:solidFill>
                  <a:schemeClr val="tx1"/>
                </a:solidFill>
                <a:latin typeface="Arial" charset="0"/>
              </a:defRPr>
            </a:lvl8pPr>
            <a:lvl9pPr marL="3886200" indent="-228600" eaLnBrk="0" fontAlgn="base" hangingPunct="0">
              <a:spcBef>
                <a:spcPct val="0"/>
              </a:spcBef>
              <a:spcAft>
                <a:spcPct val="75000"/>
              </a:spcAft>
              <a:buChar char="•"/>
              <a:defRPr sz="2000">
                <a:solidFill>
                  <a:schemeClr val="tx1"/>
                </a:solidFill>
                <a:latin typeface="Arial" charset="0"/>
              </a:defRPr>
            </a:lvl9pPr>
          </a:lstStyle>
          <a:p>
            <a:pPr eaLnBrk="1" hangingPunct="1">
              <a:spcAft>
                <a:spcPct val="0"/>
              </a:spcAft>
              <a:buFontTx/>
              <a:buNone/>
            </a:pPr>
            <a:fld id="{0448933E-46A2-4BA3-A5B4-30A1EE343432}" type="slidenum">
              <a:rPr lang="en-GB" altLang="en-US" sz="1000" smtClean="0">
                <a:solidFill>
                  <a:schemeClr val="tx2"/>
                </a:solidFill>
              </a:rPr>
              <a:pPr eaLnBrk="1" hangingPunct="1">
                <a:spcAft>
                  <a:spcPct val="0"/>
                </a:spcAft>
                <a:buFontTx/>
                <a:buNone/>
              </a:pPr>
              <a:t>9</a:t>
            </a:fld>
            <a:endParaRPr lang="en-GB" altLang="en-US" sz="1000" dirty="0" smtClean="0">
              <a:solidFill>
                <a:schemeClr val="tx2"/>
              </a:solidFill>
            </a:endParaRPr>
          </a:p>
        </p:txBody>
      </p:sp>
    </p:spTree>
    <p:extLst>
      <p:ext uri="{BB962C8B-B14F-4D97-AF65-F5344CB8AC3E}">
        <p14:creationId xmlns:p14="http://schemas.microsoft.com/office/powerpoint/2010/main" val="3063399400"/>
      </p:ext>
    </p:extLst>
  </p:cSld>
  <p:clrMapOvr>
    <a:masterClrMapping/>
  </p:clrMapOvr>
</p:sld>
</file>

<file path=ppt/theme/theme1.xml><?xml version="1.0" encoding="utf-8"?>
<a:theme xmlns:a="http://schemas.openxmlformats.org/drawingml/2006/main" name="blank">
  <a:themeElements>
    <a:clrScheme name="blank 1">
      <a:dk1>
        <a:srgbClr val="003E72"/>
      </a:dk1>
      <a:lt1>
        <a:srgbClr val="FFFFFF"/>
      </a:lt1>
      <a:dk2>
        <a:srgbClr val="FFFFFF"/>
      </a:dk2>
      <a:lt2>
        <a:srgbClr val="00B3BE"/>
      </a:lt2>
      <a:accent1>
        <a:srgbClr val="0073CF"/>
      </a:accent1>
      <a:accent2>
        <a:srgbClr val="E37222"/>
      </a:accent2>
      <a:accent3>
        <a:srgbClr val="FFFFFF"/>
      </a:accent3>
      <a:accent4>
        <a:srgbClr val="003460"/>
      </a:accent4>
      <a:accent5>
        <a:srgbClr val="AABCE4"/>
      </a:accent5>
      <a:accent6>
        <a:srgbClr val="CE671E"/>
      </a:accent6>
      <a:hlink>
        <a:srgbClr val="58A618"/>
      </a:hlink>
      <a:folHlink>
        <a:srgbClr val="8E258D"/>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3E72"/>
        </a:dk1>
        <a:lt1>
          <a:srgbClr val="FFFFFF"/>
        </a:lt1>
        <a:dk2>
          <a:srgbClr val="FFFFFF"/>
        </a:dk2>
        <a:lt2>
          <a:srgbClr val="00B3BE"/>
        </a:lt2>
        <a:accent1>
          <a:srgbClr val="0073CF"/>
        </a:accent1>
        <a:accent2>
          <a:srgbClr val="E37222"/>
        </a:accent2>
        <a:accent3>
          <a:srgbClr val="FFFFFF"/>
        </a:accent3>
        <a:accent4>
          <a:srgbClr val="003460"/>
        </a:accent4>
        <a:accent5>
          <a:srgbClr val="AABCE4"/>
        </a:accent5>
        <a:accent6>
          <a:srgbClr val="CE671E"/>
        </a:accent6>
        <a:hlink>
          <a:srgbClr val="58A618"/>
        </a:hlink>
        <a:folHlink>
          <a:srgbClr val="8E258D"/>
        </a:folHlink>
      </a:clrScheme>
      <a:clrMap bg1="lt1" tx1="dk1" bg2="lt2" tx2="dk2" accent1="accent1" accent2="accent2" accent3="accent3" accent4="accent4" accent5="accent5" accent6="accent6" hlink="hlink" folHlink="folHlink"/>
    </a:extraClrScheme>
    <a:extraClrScheme>
      <a:clrScheme name="blank 2">
        <a:dk1>
          <a:srgbClr val="003E72"/>
        </a:dk1>
        <a:lt1>
          <a:srgbClr val="FFFFFF"/>
        </a:lt1>
        <a:dk2>
          <a:srgbClr val="FFFFFF"/>
        </a:dk2>
        <a:lt2>
          <a:srgbClr val="83AFB4"/>
        </a:lt2>
        <a:accent1>
          <a:srgbClr val="6AADE4"/>
        </a:accent1>
        <a:accent2>
          <a:srgbClr val="EFBD47"/>
        </a:accent2>
        <a:accent3>
          <a:srgbClr val="FFFFFF"/>
        </a:accent3>
        <a:accent4>
          <a:srgbClr val="003460"/>
        </a:accent4>
        <a:accent5>
          <a:srgbClr val="B9D3EF"/>
        </a:accent5>
        <a:accent6>
          <a:srgbClr val="D9AB3F"/>
        </a:accent6>
        <a:hlink>
          <a:srgbClr val="A8B400"/>
        </a:hlink>
        <a:folHlink>
          <a:srgbClr val="6A4061"/>
        </a:folHlink>
      </a:clrScheme>
      <a:clrMap bg1="lt1" tx1="dk1" bg2="lt2" tx2="dk2" accent1="accent1" accent2="accent2" accent3="accent3" accent4="accent4" accent5="accent5" accent6="accent6" hlink="hlink" folHlink="folHlink"/>
    </a:extraClrScheme>
    <a:extraClrScheme>
      <a:clrScheme name="blank 3">
        <a:dk1>
          <a:srgbClr val="003E72"/>
        </a:dk1>
        <a:lt1>
          <a:srgbClr val="FFFFFF"/>
        </a:lt1>
        <a:dk2>
          <a:srgbClr val="FFFFFF"/>
        </a:dk2>
        <a:lt2>
          <a:srgbClr val="156570"/>
        </a:lt2>
        <a:accent1>
          <a:srgbClr val="003E72"/>
        </a:accent1>
        <a:accent2>
          <a:srgbClr val="C84E00"/>
        </a:accent2>
        <a:accent3>
          <a:srgbClr val="FFFFFF"/>
        </a:accent3>
        <a:accent4>
          <a:srgbClr val="003460"/>
        </a:accent4>
        <a:accent5>
          <a:srgbClr val="AAAFBC"/>
        </a:accent5>
        <a:accent6>
          <a:srgbClr val="B54600"/>
        </a:accent6>
        <a:hlink>
          <a:srgbClr val="435125"/>
        </a:hlink>
        <a:folHlink>
          <a:srgbClr val="412D5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8200</TotalTime>
  <Words>1607</Words>
  <Application>Microsoft Office PowerPoint</Application>
  <PresentationFormat>On-screen Show (4:3)</PresentationFormat>
  <Paragraphs>236</Paragraphs>
  <Slides>36</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1" baseType="lpstr">
      <vt:lpstr>Arial</vt:lpstr>
      <vt:lpstr>Times New Roman</vt:lpstr>
      <vt:lpstr>Wingdings</vt:lpstr>
      <vt:lpstr>blank</vt:lpstr>
      <vt:lpstr>Document</vt:lpstr>
      <vt:lpstr> General Data Protection Regulation: Changes and Implementation</vt:lpstr>
      <vt:lpstr>Contents</vt:lpstr>
      <vt:lpstr>What is the GDPR?</vt:lpstr>
      <vt:lpstr>Key changes from DPA: Principles</vt:lpstr>
      <vt:lpstr>Key changes from DPA: Lawfulness(1)</vt:lpstr>
      <vt:lpstr>Key changes from DPA: Lawfulness (2)</vt:lpstr>
      <vt:lpstr>Key changes from DPA: Privacy notices</vt:lpstr>
      <vt:lpstr>Key changes from DPA: Rights</vt:lpstr>
      <vt:lpstr>Key changes from DPA: Accountability</vt:lpstr>
      <vt:lpstr>Key changes from DPA: Specific research exemptions</vt:lpstr>
      <vt:lpstr>How the University is managing its preparations</vt:lpstr>
      <vt:lpstr>Further information</vt:lpstr>
      <vt:lpstr>Finance Systems Update</vt:lpstr>
      <vt:lpstr>Java Web Start </vt:lpstr>
      <vt:lpstr> Planned downtime</vt:lpstr>
      <vt:lpstr>CUFS Password security</vt:lpstr>
      <vt:lpstr>Library Interface - ALMA</vt:lpstr>
      <vt:lpstr>Supplier search and request </vt:lpstr>
      <vt:lpstr>E-Invoicing expansion</vt:lpstr>
      <vt:lpstr>Chart of Accounts review- draft notes</vt:lpstr>
      <vt:lpstr>PowerPoint Presentation</vt:lpstr>
      <vt:lpstr>Project Pectus - Intro</vt:lpstr>
      <vt:lpstr>Project Pectus – Intro(2)</vt:lpstr>
      <vt:lpstr>Finance Division Update   Chris Patten Stephen Kent-Taylor Bernie Parsons  </vt:lpstr>
      <vt:lpstr>Sort Code Change</vt:lpstr>
      <vt:lpstr>Shared Services </vt:lpstr>
      <vt:lpstr>PowerPoint Presentation</vt:lpstr>
      <vt:lpstr>PowerPoint Presentation</vt:lpstr>
      <vt:lpstr>PowerPoint Presentation</vt:lpstr>
      <vt:lpstr>Working on Excel version of expense form(s)</vt:lpstr>
      <vt:lpstr>Questions?</vt:lpstr>
      <vt:lpstr>Finance Training    Helen Parker  Finance Training Helen.Parker@admin.cam.ac.uk</vt:lpstr>
      <vt:lpstr>Launching next week</vt:lpstr>
      <vt:lpstr>MRC Toxicology Unit </vt:lpstr>
      <vt:lpstr>Off Payroll Workers video advert</vt:lpstr>
      <vt:lpstr>Coming soon …..</vt:lpstr>
    </vt:vector>
  </TitlesOfParts>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c:creator>
  <cp:lastModifiedBy>Lesley Dent</cp:lastModifiedBy>
  <cp:revision>1235</cp:revision>
  <cp:lastPrinted>2017-12-13T08:28:53Z</cp:lastPrinted>
  <dcterms:created xsi:type="dcterms:W3CDTF">2008-03-27T10:29:55Z</dcterms:created>
  <dcterms:modified xsi:type="dcterms:W3CDTF">2018-01-26T08:55:39Z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