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394" r:id="rId2"/>
  </p:sldMasterIdLst>
  <p:notesMasterIdLst>
    <p:notesMasterId r:id="rId17"/>
  </p:notesMasterIdLst>
  <p:handoutMasterIdLst>
    <p:handoutMasterId r:id="rId18"/>
  </p:handoutMasterIdLst>
  <p:sldIdLst>
    <p:sldId id="801" r:id="rId3"/>
    <p:sldId id="808" r:id="rId4"/>
    <p:sldId id="811" r:id="rId5"/>
    <p:sldId id="812" r:id="rId6"/>
    <p:sldId id="813" r:id="rId7"/>
    <p:sldId id="814" r:id="rId8"/>
    <p:sldId id="815" r:id="rId9"/>
    <p:sldId id="816" r:id="rId10"/>
    <p:sldId id="810" r:id="rId11"/>
    <p:sldId id="819" r:id="rId12"/>
    <p:sldId id="820" r:id="rId13"/>
    <p:sldId id="817" r:id="rId14"/>
    <p:sldId id="818" r:id="rId15"/>
    <p:sldId id="720" r:id="rId1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F"/>
    <a:srgbClr val="CCCCFF"/>
    <a:srgbClr val="000810"/>
    <a:srgbClr val="008000"/>
    <a:srgbClr val="2509F7"/>
    <a:srgbClr val="003300"/>
    <a:srgbClr val="D791C0"/>
    <a:srgbClr val="FFD757"/>
    <a:srgbClr val="FFCC99"/>
    <a:srgbClr val="3D1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6357" autoAdjust="0"/>
  </p:normalViewPr>
  <p:slideViewPr>
    <p:cSldViewPr>
      <p:cViewPr varScale="1">
        <p:scale>
          <a:sx n="99" d="100"/>
          <a:sy n="99" d="100"/>
        </p:scale>
        <p:origin x="198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9E151D-6238-42C4-A2AC-804940F2AF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891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3475" y="4715709"/>
            <a:ext cx="4514850" cy="446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0B1A4F-C648-48E1-A1C9-732379BC87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666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C50B64-ABCB-46B1-AFB0-56CBF1B22ED0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792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AC50B64-ABCB-46B1-AFB0-56CBF1B22ED0}" type="slidenum">
              <a:rPr lang="en-GB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67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0B1A4F-C648-48E1-A1C9-732379BC87E2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54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02068C-3F58-4A60-AC15-748E2F376F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2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10A7F-A01B-45DB-A46C-074787E10BA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530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09F67-BE93-4529-9D9C-5570D8A207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735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" y="5365752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dirty="0" smtClean="0">
              <a:solidFill>
                <a:srgbClr val="003E72"/>
              </a:solidFill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1" y="6030915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350" dirty="0" smtClean="0">
              <a:solidFill>
                <a:srgbClr val="003E72"/>
              </a:solidFill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6" y="2016127"/>
            <a:ext cx="8374063" cy="576263"/>
          </a:xfrm>
        </p:spPr>
        <p:txBody>
          <a:bodyPr/>
          <a:lstStyle>
            <a:lvl1pPr>
              <a:defRPr sz="27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6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35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9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BCD919-132B-49DF-A2C6-FA922BC216FD}" type="slidenum">
              <a:rPr lang="en-GB" altLang="en-US">
                <a:solidFill>
                  <a:srgbClr val="003E72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3E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8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869A-595C-4EA7-9471-C11BD2D249B0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27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240AA-B52B-44CF-BDEF-5A0193463AE4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677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2"/>
            <a:ext cx="4110038" cy="40671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4" y="1708152"/>
            <a:ext cx="4111625" cy="406717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A2F1-372C-4022-A335-B4E5D3D47736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5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D88F6-33FA-414F-903B-0466043AEB2F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2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9A237-39A3-4A4A-B807-A15C81E0E993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13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0D9C-9713-4471-8594-57A2F8F0BD8E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24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06A5-BB8A-4EA4-8877-16B815C0BBF7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7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D7CC-69E7-4276-95BC-C88FEA86570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390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0A02B-C919-4982-B584-3B52880300AB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022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6F006-06BF-4494-9E6F-FE0AEEFE0C38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42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4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FE99-22FF-4E8C-A78C-294C5A2299F7}" type="slidenum">
              <a:rPr lang="en-GB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5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70A3B-3D2B-48FA-B9F2-96D73F7AC4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65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C3ABA-6D10-4B40-9831-8BE22ABF9F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8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D7F5-3957-4CCB-AEEB-190FA70780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8544-253B-45EC-9230-FD2470B1FF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304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3CC2C-5DF9-416A-A5F1-39FAACE9AC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5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04DF2-E3B0-4A92-9EFC-F626C97A9B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27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31E4-F44E-48C1-BE50-F79CEC139E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09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872A3CF-8BCA-4D24-AB8F-108CCD0577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  <p:sldLayoutId id="21474843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6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6" y="1708152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9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F4F897-910A-4B33-A002-15459B547B2A}" type="slidenum">
              <a:rPr lang="en-GB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2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950" b="1">
          <a:solidFill>
            <a:schemeClr val="tx2"/>
          </a:solidFill>
          <a:latin typeface="Arial" charset="0"/>
        </a:defRPr>
      </a:lvl9pPr>
    </p:titleStyle>
    <p:bodyStyle>
      <a:lvl1pPr marL="202406" indent="-202406" algn="l" rtl="0" eaLnBrk="0" fontAlgn="base" hangingPunct="0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403622" indent="-200025" algn="l" rtl="0" eaLnBrk="0" fontAlgn="base" hangingPunct="0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2pPr>
      <a:lvl3pPr marL="607219" indent="-202406" algn="l" rtl="0" eaLnBrk="0" fontAlgn="base" hangingPunct="0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3pPr>
      <a:lvl4pPr marL="809625" indent="-201216" algn="l" rtl="0" eaLnBrk="0" fontAlgn="base" hangingPunct="0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4pPr>
      <a:lvl5pPr marL="1013222" indent="-202406" algn="l" rtl="0" eaLnBrk="0" fontAlgn="base" hangingPunct="0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5pPr>
      <a:lvl6pPr marL="1356122" indent="-202406" algn="l" rtl="0" fontAlgn="base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6pPr>
      <a:lvl7pPr marL="1699022" indent="-202406" algn="l" rtl="0" fontAlgn="base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7pPr>
      <a:lvl8pPr marL="2041922" indent="-202406" algn="l" rtl="0" fontAlgn="base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8pPr>
      <a:lvl9pPr marL="2384822" indent="-202406" algn="l" rtl="0" fontAlgn="base">
        <a:spcBef>
          <a:spcPct val="0"/>
        </a:spcBef>
        <a:spcAft>
          <a:spcPct val="75000"/>
        </a:spcAft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ffingtonpost.com/barbara-jacoby/asking-questions-is-really-hard_b_705272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becca.Darlow@admin.cam.ac.u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213295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Financial User Group</a:t>
            </a:r>
            <a:br>
              <a:rPr lang="en-US" alt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Wednesday 6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March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07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41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Procurement Services Update March 2019</a:t>
            </a:r>
            <a:br>
              <a:rPr lang="en-GB" dirty="0" smtClean="0"/>
            </a:br>
            <a:r>
              <a:rPr lang="en-GB" dirty="0" smtClean="0"/>
              <a:t>Jen </a:t>
            </a:r>
            <a:r>
              <a:rPr lang="en-GB" dirty="0" err="1" smtClean="0"/>
              <a:t>Waterfield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Team Structure and new appointments</a:t>
            </a:r>
          </a:p>
          <a:p>
            <a:r>
              <a:rPr lang="en-GB" sz="2400" dirty="0" err="1"/>
              <a:t>Brexit</a:t>
            </a:r>
            <a:r>
              <a:rPr lang="en-GB" sz="2400" dirty="0"/>
              <a:t> planning</a:t>
            </a:r>
          </a:p>
          <a:p>
            <a:r>
              <a:rPr lang="en-GB" sz="2400" dirty="0"/>
              <a:t>Stakeholder engagement</a:t>
            </a:r>
          </a:p>
          <a:p>
            <a:r>
              <a:rPr lang="en-GB" sz="2400" dirty="0"/>
              <a:t>Marketplace</a:t>
            </a:r>
          </a:p>
        </p:txBody>
      </p:sp>
    </p:spTree>
    <p:extLst>
      <p:ext uri="{BB962C8B-B14F-4D97-AF65-F5344CB8AC3E}">
        <p14:creationId xmlns:p14="http://schemas.microsoft.com/office/powerpoint/2010/main" val="263651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Procurement Team Structure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57738"/>
            <a:ext cx="6246341" cy="355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46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trading and Barclaycard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Internal invoices – burst to recipient overnight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TES invoices – now with detail on the invoice, with no attachment needed. One invoice per TES worker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Barclaycard – from this month: one invoice per department, one line per card, visible in AP to departments.</a:t>
            </a:r>
          </a:p>
          <a:p>
            <a:pPr lvl="2"/>
            <a:r>
              <a:rPr lang="en-GB" dirty="0" smtClean="0"/>
              <a:t>You can continue to move costs using GL/Grants journals, or you can move them in AP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2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 delivering some things manually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83683" y="2209205"/>
            <a:ext cx="4067175" cy="30503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3803915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3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question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/>
              <a:t>Agenda</a:t>
            </a:r>
            <a:endParaRPr lang="en-GB" b="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3392" y="1628800"/>
            <a:ext cx="8374063" cy="4067175"/>
          </a:xfrm>
        </p:spPr>
        <p:txBody>
          <a:bodyPr/>
          <a:lstStyle/>
          <a:p>
            <a:r>
              <a:rPr lang="en-GB" dirty="0" smtClean="0"/>
              <a:t>Minutes of previous meeting</a:t>
            </a:r>
          </a:p>
          <a:p>
            <a:r>
              <a:rPr lang="en-GB" dirty="0" smtClean="0"/>
              <a:t>Matters arising / action points</a:t>
            </a:r>
          </a:p>
          <a:p>
            <a:r>
              <a:rPr lang="en-GB" dirty="0" err="1" smtClean="0"/>
              <a:t>OurCambridge</a:t>
            </a:r>
            <a:r>
              <a:rPr lang="en-GB" dirty="0" smtClean="0"/>
              <a:t> </a:t>
            </a:r>
          </a:p>
          <a:p>
            <a:r>
              <a:rPr lang="en-GB" dirty="0" smtClean="0"/>
              <a:t>Finance Systems Update</a:t>
            </a:r>
          </a:p>
          <a:p>
            <a:r>
              <a:rPr lang="en-GB" dirty="0" smtClean="0"/>
              <a:t>General Finance Matters</a:t>
            </a:r>
          </a:p>
          <a:p>
            <a:r>
              <a:rPr lang="en-GB" dirty="0" smtClean="0"/>
              <a:t>AOB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2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Finance Systems Update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84175" y="4509120"/>
            <a:ext cx="6273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 Hall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 of Financial Systems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jo.hall@admin.cam.ac.uk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175" y="1945295"/>
            <a:ext cx="6260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Financial Systems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cleansing – Chart of Accounts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496" b="36504"/>
          <a:stretch/>
        </p:blipFill>
        <p:spPr>
          <a:xfrm>
            <a:off x="0" y="1817077"/>
            <a:ext cx="9143999" cy="334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0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 Analysis from 1</a:t>
            </a:r>
            <a:r>
              <a:rPr lang="en-GB" baseline="30000" dirty="0" smtClean="0"/>
              <a:t>st</a:t>
            </a:r>
            <a:r>
              <a:rPr lang="en-GB" dirty="0" smtClean="0"/>
              <a:t> Aug 2017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Cost Centres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34,871 active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21,560 with no balance (61.83%)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19,159 not used in last 2yrs (54.94%)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18,069 active, no balance and not used (51.82%)</a:t>
            </a:r>
            <a:endParaRPr lang="en-GB" b="1" dirty="0" smtClean="0">
              <a:solidFill>
                <a:srgbClr val="0073CF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Source of Funds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2,962 active</a:t>
            </a:r>
            <a:endParaRPr lang="en-GB" dirty="0">
              <a:solidFill>
                <a:srgbClr val="0073CF"/>
              </a:solidFill>
            </a:endParaRPr>
          </a:p>
          <a:p>
            <a:r>
              <a:rPr lang="en-GB" dirty="0" smtClean="0">
                <a:solidFill>
                  <a:srgbClr val="0073CF"/>
                </a:solidFill>
              </a:rPr>
              <a:t>970 with </a:t>
            </a:r>
            <a:r>
              <a:rPr lang="en-GB" dirty="0">
                <a:solidFill>
                  <a:srgbClr val="0073CF"/>
                </a:solidFill>
              </a:rPr>
              <a:t>no </a:t>
            </a:r>
            <a:r>
              <a:rPr lang="en-GB" dirty="0" smtClean="0">
                <a:solidFill>
                  <a:srgbClr val="0073CF"/>
                </a:solidFill>
              </a:rPr>
              <a:t>balance (32.75%)</a:t>
            </a:r>
            <a:endParaRPr lang="en-GB" dirty="0">
              <a:solidFill>
                <a:srgbClr val="0073CF"/>
              </a:solidFill>
            </a:endParaRPr>
          </a:p>
          <a:p>
            <a:r>
              <a:rPr lang="en-GB" dirty="0" smtClean="0">
                <a:solidFill>
                  <a:srgbClr val="0073CF"/>
                </a:solidFill>
              </a:rPr>
              <a:t>686 </a:t>
            </a:r>
            <a:r>
              <a:rPr lang="en-GB" dirty="0">
                <a:solidFill>
                  <a:srgbClr val="0073CF"/>
                </a:solidFill>
              </a:rPr>
              <a:t>not used in last </a:t>
            </a:r>
            <a:r>
              <a:rPr lang="en-GB" dirty="0" smtClean="0">
                <a:solidFill>
                  <a:srgbClr val="0073CF"/>
                </a:solidFill>
              </a:rPr>
              <a:t>2yrs (23.16%)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673 </a:t>
            </a:r>
            <a:r>
              <a:rPr lang="en-GB" dirty="0">
                <a:solidFill>
                  <a:srgbClr val="0073CF"/>
                </a:solidFill>
              </a:rPr>
              <a:t>active, no balance and not </a:t>
            </a:r>
            <a:r>
              <a:rPr lang="en-GB" dirty="0" smtClean="0">
                <a:solidFill>
                  <a:srgbClr val="0073CF"/>
                </a:solidFill>
              </a:rPr>
              <a:t>used (22.72%)</a:t>
            </a:r>
            <a:endParaRPr lang="en-GB" dirty="0">
              <a:solidFill>
                <a:srgbClr val="0073CF"/>
              </a:solidFill>
            </a:endParaRPr>
          </a:p>
        </p:txBody>
      </p:sp>
      <p:pic>
        <p:nvPicPr>
          <p:cNvPr id="4" name="Picture 3" descr="y2cary3n6mng-y9kuoz-chart-of-accounts-structure.jp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88245"/>
            <a:ext cx="3898207" cy="29899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4654062" y="4583723"/>
            <a:ext cx="1371600" cy="49444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3E7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5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 </a:t>
            </a:r>
            <a:r>
              <a:rPr lang="en-GB" dirty="0"/>
              <a:t>Analysis from 1</a:t>
            </a:r>
            <a:r>
              <a:rPr lang="en-GB" baseline="30000" dirty="0"/>
              <a:t>st</a:t>
            </a:r>
            <a:r>
              <a:rPr lang="en-GB" dirty="0"/>
              <a:t> Aug 2017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Transaction codes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4,166 active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1,712 with no balance (41.09%)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1,335 not used in last 2yrs (32.05%)</a:t>
            </a:r>
          </a:p>
          <a:p>
            <a:r>
              <a:rPr lang="en-GB" dirty="0" smtClean="0">
                <a:solidFill>
                  <a:srgbClr val="0073CF"/>
                </a:solidFill>
              </a:rPr>
              <a:t>1,303 </a:t>
            </a:r>
            <a:r>
              <a:rPr lang="en-GB" dirty="0">
                <a:solidFill>
                  <a:srgbClr val="0073CF"/>
                </a:solidFill>
              </a:rPr>
              <a:t>active, no balance and not used </a:t>
            </a:r>
            <a:r>
              <a:rPr lang="en-GB" dirty="0" smtClean="0">
                <a:solidFill>
                  <a:srgbClr val="0073CF"/>
                </a:solidFill>
              </a:rPr>
              <a:t>(31.28%)</a:t>
            </a:r>
          </a:p>
        </p:txBody>
      </p:sp>
      <p:pic>
        <p:nvPicPr>
          <p:cNvPr id="4" name="Picture 3" descr="y2cary3n6mng-y9kuoz-chart-of-accounts-structure.jp | Flick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62" y="2909013"/>
            <a:ext cx="4104177" cy="29899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4654062" y="5528103"/>
            <a:ext cx="1371600" cy="494448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round/>
            <a:headEnd/>
            <a:tailEnd/>
          </a:ln>
        </p:spPr>
        <p:txBody>
          <a:bodyPr lIns="36000" tIns="36000" rIns="36000" b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3E72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 Cleansing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Why?</a:t>
            </a:r>
          </a:p>
          <a:p>
            <a:r>
              <a:rPr lang="en-GB" dirty="0" smtClean="0"/>
              <a:t>Cluttered with many codes now not used</a:t>
            </a:r>
          </a:p>
          <a:p>
            <a:r>
              <a:rPr lang="en-GB" dirty="0" smtClean="0"/>
              <a:t>Poor usability</a:t>
            </a:r>
          </a:p>
          <a:p>
            <a:r>
              <a:rPr lang="en-GB" dirty="0" smtClean="0"/>
              <a:t>Errors</a:t>
            </a:r>
          </a:p>
          <a:p>
            <a:r>
              <a:rPr lang="en-GB" dirty="0" smtClean="0"/>
              <a:t>Reporting</a:t>
            </a:r>
          </a:p>
          <a:p>
            <a:r>
              <a:rPr lang="en-GB" dirty="0" smtClean="0"/>
              <a:t>Patching / upgrade issues</a:t>
            </a:r>
          </a:p>
          <a:p>
            <a:pPr marL="0" indent="0">
              <a:buNone/>
            </a:pPr>
            <a:r>
              <a:rPr lang="en-GB" b="1" dirty="0" smtClean="0"/>
              <a:t>Action:</a:t>
            </a:r>
          </a:p>
          <a:p>
            <a:r>
              <a:rPr lang="en-GB" dirty="0" smtClean="0"/>
              <a:t>Analysis of all segments during March</a:t>
            </a:r>
          </a:p>
          <a:p>
            <a:r>
              <a:rPr lang="en-GB" dirty="0" smtClean="0"/>
              <a:t>Review of Inherit Segment Value programme to clear code combinations</a:t>
            </a:r>
          </a:p>
          <a:p>
            <a:r>
              <a:rPr lang="en-GB" dirty="0" smtClean="0"/>
              <a:t>Departments notified of the findings and codes identified for closure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2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in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Email address on POs – Live by the end of March</a:t>
            </a:r>
          </a:p>
          <a:p>
            <a:endParaRPr lang="en-GB" dirty="0" smtClean="0"/>
          </a:p>
          <a:p>
            <a:r>
              <a:rPr lang="en-GB" dirty="0" smtClean="0"/>
              <a:t>Audit – </a:t>
            </a:r>
            <a:r>
              <a:rPr lang="en-GB" smtClean="0"/>
              <a:t>User </a:t>
            </a:r>
            <a:r>
              <a:rPr lang="en-GB" smtClean="0"/>
              <a:t>responsibility listing </a:t>
            </a:r>
            <a:r>
              <a:rPr lang="en-GB" dirty="0" smtClean="0"/>
              <a:t>can be run anytime not just for the 6 monthly audit purpose – propose to burst this out on a </a:t>
            </a:r>
            <a:r>
              <a:rPr lang="en-GB" smtClean="0"/>
              <a:t>monthly </a:t>
            </a:r>
            <a:r>
              <a:rPr lang="en-GB" smtClean="0"/>
              <a:t>basis?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Suppliers (SSR) Phase 2 – volunteers required for user group to inform changes, please contact </a:t>
            </a:r>
            <a:r>
              <a:rPr lang="en-GB" u="sng" dirty="0">
                <a:hlinkClick r:id="rId2"/>
              </a:rPr>
              <a:t>Rebecca.Darlow@admin.cam.ac.uk</a:t>
            </a:r>
            <a:endParaRPr lang="en-GB" dirty="0" smtClean="0"/>
          </a:p>
          <a:p>
            <a:pPr lvl="2"/>
            <a:endParaRPr lang="en-GB" dirty="0"/>
          </a:p>
          <a:p>
            <a:pPr marL="404813" lvl="2" indent="0">
              <a:buNone/>
            </a:pPr>
            <a:endParaRPr lang="en-GB" dirty="0" smtClean="0"/>
          </a:p>
          <a:p>
            <a:pPr marL="404813" lvl="2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173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General Finance Matters</a:t>
            </a: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0"/>
              </a:spcAft>
              <a:buFontTx/>
              <a:buNone/>
            </a:pPr>
            <a:r>
              <a:rPr lang="en-GB" altLang="en-US" sz="1800" b="1" dirty="0" smtClean="0">
                <a:solidFill>
                  <a:schemeClr val="tx2"/>
                </a:solidFill>
              </a:rPr>
              <a:t>Chris Patten and Stephen Kent Taylor</a:t>
            </a:r>
            <a:endParaRPr lang="en-GB" altLang="en-US" sz="1800" b="1" dirty="0">
              <a:solidFill>
                <a:schemeClr val="tx2"/>
              </a:solidFill>
            </a:endParaRPr>
          </a:p>
        </p:txBody>
      </p:sp>
      <p:sp>
        <p:nvSpPr>
          <p:cNvPr id="307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4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76200">
          <a:solidFill>
            <a:schemeClr val="accent4"/>
          </a:solidFill>
          <a:round/>
          <a:headEnd/>
          <a:tailEnd/>
        </a:ln>
      </a:spPr>
      <a:bodyPr lIns="36000" tIns="36000" rIns="36000" bIns="36000"/>
      <a:lstStyle>
        <a:defPPr>
          <a:defRPr>
            <a:latin typeface="Arial" charset="0"/>
            <a:cs typeface="Arial" charset="0"/>
          </a:defRPr>
        </a:defPPr>
      </a:lstStyle>
    </a:sp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8469</TotalTime>
  <Words>359</Words>
  <Application>Microsoft Office PowerPoint</Application>
  <PresentationFormat>On-screen Show (4:3)</PresentationFormat>
  <Paragraphs>72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blank</vt:lpstr>
      <vt:lpstr>1_blank</vt:lpstr>
      <vt:lpstr>Financial User Group  Wednesday 6th March </vt:lpstr>
      <vt:lpstr>Agenda</vt:lpstr>
      <vt:lpstr>Finance Systems Update</vt:lpstr>
      <vt:lpstr>Data cleansing – Chart of Accounts</vt:lpstr>
      <vt:lpstr>COA Analysis from 1st Aug 2017 </vt:lpstr>
      <vt:lpstr>COA Analysis from 1st Aug 2017 </vt:lpstr>
      <vt:lpstr>COA Cleansing</vt:lpstr>
      <vt:lpstr>Work in progress</vt:lpstr>
      <vt:lpstr>General Finance Matters</vt:lpstr>
      <vt:lpstr> Procurement Services Update March 2019 Jen Waterfield</vt:lpstr>
      <vt:lpstr>Procurement Team Structure</vt:lpstr>
      <vt:lpstr>Internal trading and Barclaycard</vt:lpstr>
      <vt:lpstr>Still delivering some things manually</vt:lpstr>
      <vt:lpstr>PowerPoint Presentation</vt:lpstr>
    </vt:vector>
  </TitlesOfParts>
  <Company>..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Michelle Bond</cp:lastModifiedBy>
  <cp:revision>1248</cp:revision>
  <cp:lastPrinted>2018-09-19T06:41:34Z</cp:lastPrinted>
  <dcterms:created xsi:type="dcterms:W3CDTF">2008-03-27T10:29:55Z</dcterms:created>
  <dcterms:modified xsi:type="dcterms:W3CDTF">2019-03-06T08:45:21Z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