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4" r:id="rId1"/>
  </p:sldMasterIdLst>
  <p:notesMasterIdLst>
    <p:notesMasterId r:id="rId57"/>
  </p:notesMasterIdLst>
  <p:handoutMasterIdLst>
    <p:handoutMasterId r:id="rId58"/>
  </p:handoutMasterIdLst>
  <p:sldIdLst>
    <p:sldId id="821" r:id="rId2"/>
    <p:sldId id="822" r:id="rId3"/>
    <p:sldId id="823" r:id="rId4"/>
    <p:sldId id="824" r:id="rId5"/>
    <p:sldId id="825" r:id="rId6"/>
    <p:sldId id="826" r:id="rId7"/>
    <p:sldId id="827" r:id="rId8"/>
    <p:sldId id="828" r:id="rId9"/>
    <p:sldId id="829" r:id="rId10"/>
    <p:sldId id="885" r:id="rId11"/>
    <p:sldId id="830" r:id="rId12"/>
    <p:sldId id="831" r:id="rId13"/>
    <p:sldId id="832" r:id="rId14"/>
    <p:sldId id="833" r:id="rId15"/>
    <p:sldId id="834" r:id="rId16"/>
    <p:sldId id="835" r:id="rId17"/>
    <p:sldId id="836" r:id="rId18"/>
    <p:sldId id="837" r:id="rId19"/>
    <p:sldId id="838" r:id="rId20"/>
    <p:sldId id="839" r:id="rId21"/>
    <p:sldId id="840" r:id="rId22"/>
    <p:sldId id="841" r:id="rId23"/>
    <p:sldId id="842" r:id="rId24"/>
    <p:sldId id="843" r:id="rId25"/>
    <p:sldId id="844" r:id="rId26"/>
    <p:sldId id="845" r:id="rId27"/>
    <p:sldId id="846" r:id="rId28"/>
    <p:sldId id="847" r:id="rId29"/>
    <p:sldId id="848" r:id="rId30"/>
    <p:sldId id="849" r:id="rId31"/>
    <p:sldId id="850" r:id="rId32"/>
    <p:sldId id="851" r:id="rId33"/>
    <p:sldId id="852" r:id="rId34"/>
    <p:sldId id="853" r:id="rId35"/>
    <p:sldId id="854" r:id="rId36"/>
    <p:sldId id="855" r:id="rId37"/>
    <p:sldId id="856" r:id="rId38"/>
    <p:sldId id="857" r:id="rId39"/>
    <p:sldId id="858" r:id="rId40"/>
    <p:sldId id="859" r:id="rId41"/>
    <p:sldId id="860" r:id="rId42"/>
    <p:sldId id="861" r:id="rId43"/>
    <p:sldId id="862" r:id="rId44"/>
    <p:sldId id="863" r:id="rId45"/>
    <p:sldId id="881" r:id="rId46"/>
    <p:sldId id="882" r:id="rId47"/>
    <p:sldId id="883" r:id="rId48"/>
    <p:sldId id="884" r:id="rId49"/>
    <p:sldId id="873" r:id="rId50"/>
    <p:sldId id="874" r:id="rId51"/>
    <p:sldId id="876" r:id="rId52"/>
    <p:sldId id="877" r:id="rId53"/>
    <p:sldId id="878" r:id="rId54"/>
    <p:sldId id="879" r:id="rId55"/>
    <p:sldId id="880" r:id="rId5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73CF"/>
    <a:srgbClr val="000810"/>
    <a:srgbClr val="008000"/>
    <a:srgbClr val="2509F7"/>
    <a:srgbClr val="003300"/>
    <a:srgbClr val="D791C0"/>
    <a:srgbClr val="FFD757"/>
    <a:srgbClr val="FFCC99"/>
    <a:srgbClr val="3D1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6357" autoAdjust="0"/>
  </p:normalViewPr>
  <p:slideViewPr>
    <p:cSldViewPr>
      <p:cViewPr varScale="1">
        <p:scale>
          <a:sx n="99" d="100"/>
          <a:sy n="99" d="100"/>
        </p:scale>
        <p:origin x="1980"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9219" name="Rectangle 3"/>
          <p:cNvSpPr>
            <a:spLocks noGrp="1" noChangeArrowheads="1"/>
          </p:cNvSpPr>
          <p:nvPr>
            <p:ph type="dt" sz="quarter" idx="1"/>
          </p:nvPr>
        </p:nvSpPr>
        <p:spPr bwMode="auto">
          <a:xfrm>
            <a:off x="3849688"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9220" name="Rectangle 4"/>
          <p:cNvSpPr>
            <a:spLocks noGrp="1" noChangeArrowheads="1"/>
          </p:cNvSpPr>
          <p:nvPr>
            <p:ph type="ftr" sz="quarter" idx="2"/>
          </p:nvPr>
        </p:nvSpPr>
        <p:spPr bwMode="auto">
          <a:xfrm>
            <a:off x="0"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9221" name="Rectangle 5"/>
          <p:cNvSpPr>
            <a:spLocks noGrp="1" noChangeArrowheads="1"/>
          </p:cNvSpPr>
          <p:nvPr>
            <p:ph type="sldNum" sz="quarter" idx="3"/>
          </p:nvPr>
        </p:nvSpPr>
        <p:spPr bwMode="auto">
          <a:xfrm>
            <a:off x="3849688"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9E151D-6238-42C4-A2AC-804940F2AFFA}" type="slidenum">
              <a:rPr lang="en-GB"/>
              <a:pPr>
                <a:defRPr/>
              </a:pPr>
              <a:t>‹#›</a:t>
            </a:fld>
            <a:endParaRPr lang="en-GB" dirty="0"/>
          </a:p>
        </p:txBody>
      </p:sp>
    </p:spTree>
    <p:extLst>
      <p:ext uri="{BB962C8B-B14F-4D97-AF65-F5344CB8AC3E}">
        <p14:creationId xmlns:p14="http://schemas.microsoft.com/office/powerpoint/2010/main" val="86989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688"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1133475" y="4715709"/>
            <a:ext cx="4514850" cy="446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688"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10B1A4F-C648-48E1-A1C9-732379BC87E2}" type="slidenum">
              <a:rPr lang="en-GB"/>
              <a:pPr>
                <a:defRPr/>
              </a:pPr>
              <a:t>‹#›</a:t>
            </a:fld>
            <a:endParaRPr lang="en-GB" dirty="0"/>
          </a:p>
        </p:txBody>
      </p:sp>
    </p:spTree>
    <p:extLst>
      <p:ext uri="{BB962C8B-B14F-4D97-AF65-F5344CB8AC3E}">
        <p14:creationId xmlns:p14="http://schemas.microsoft.com/office/powerpoint/2010/main" val="1518666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C50B64-ABCB-46B1-AFB0-56CBF1B22ED0}" type="slidenum">
              <a:rPr lang="en-GB" altLang="en-US" smtClean="0"/>
              <a:pPr eaLnBrk="1" hangingPunct="1">
                <a:spcBef>
                  <a:spcPct val="0"/>
                </a:spcBef>
              </a:pPr>
              <a:t>1</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7356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CB1DB-900D-49BF-AEA2-C9428B598C8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445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at</a:t>
            </a:r>
            <a:r>
              <a:rPr lang="en-GB" baseline="0" dirty="0" smtClean="0"/>
              <a:t> 15.07.19 = 10 off workshop one (Aug 15</a:t>
            </a:r>
            <a:r>
              <a:rPr lang="en-GB" baseline="30000" dirty="0" smtClean="0"/>
              <a:t>th</a:t>
            </a:r>
            <a:r>
              <a:rPr lang="en-GB" baseline="0" dirty="0" smtClean="0"/>
              <a:t>), 15 off workshop two (Aug 6t</a:t>
            </a:r>
            <a:r>
              <a:rPr lang="en-GB" baseline="30000" dirty="0" smtClean="0"/>
              <a:t>h</a:t>
            </a:r>
            <a:r>
              <a:rPr lang="en-GB" baseline="0" dirty="0" smtClean="0"/>
              <a:t>). World Cafes 24/26 each World Café Aug 8</a:t>
            </a:r>
            <a:r>
              <a:rPr lang="en-GB" baseline="30000" dirty="0" smtClean="0"/>
              <a:t>th</a:t>
            </a:r>
            <a:r>
              <a:rPr lang="en-GB" baseline="0" dirty="0" smtClean="0"/>
              <a:t> &amp; 20</a:t>
            </a:r>
            <a:r>
              <a:rPr lang="en-GB" baseline="30000" dirty="0" smtClean="0"/>
              <a:t>th</a:t>
            </a:r>
            <a:r>
              <a:rPr lang="en-GB" baseline="0" dirty="0" smtClean="0"/>
              <a:t> F2F all booked except UIS, Estates </a:t>
            </a:r>
            <a:endParaRPr lang="en-GB" dirty="0"/>
          </a:p>
        </p:txBody>
      </p:sp>
      <p:sp>
        <p:nvSpPr>
          <p:cNvPr id="4" name="Slide Number Placeholder 3"/>
          <p:cNvSpPr>
            <a:spLocks noGrp="1"/>
          </p:cNvSpPr>
          <p:nvPr>
            <p:ph type="sldNum" sz="quarter" idx="10"/>
          </p:nvPr>
        </p:nvSpPr>
        <p:spPr/>
        <p:txBody>
          <a:bodyPr/>
          <a:lstStyle/>
          <a:p>
            <a:fld id="{A30168D0-694B-4854-BC07-6D9DFC78C5AC}" type="slidenum">
              <a:rPr lang="en-GB" smtClean="0"/>
              <a:t>42</a:t>
            </a:fld>
            <a:endParaRPr lang="en-GB" dirty="0"/>
          </a:p>
        </p:txBody>
      </p:sp>
    </p:spTree>
    <p:extLst>
      <p:ext uri="{BB962C8B-B14F-4D97-AF65-F5344CB8AC3E}">
        <p14:creationId xmlns:p14="http://schemas.microsoft.com/office/powerpoint/2010/main" val="224560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C50B64-ABCB-46B1-AFB0-56CBF1B22ED0}"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31078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New Insurer from 1</a:t>
            </a:r>
            <a:r>
              <a:rPr lang="en-GB" sz="1200" kern="1200" baseline="30000" dirty="0" smtClean="0">
                <a:solidFill>
                  <a:schemeClr val="tx1"/>
                </a:solidFill>
                <a:effectLst/>
                <a:latin typeface="Arial" charset="0"/>
                <a:ea typeface="+mn-ea"/>
                <a:cs typeface="+mn-cs"/>
              </a:rPr>
              <a:t>st</a:t>
            </a:r>
            <a:r>
              <a:rPr lang="en-GB" sz="1200" kern="1200" dirty="0" smtClean="0">
                <a:solidFill>
                  <a:schemeClr val="tx1"/>
                </a:solidFill>
                <a:effectLst/>
                <a:latin typeface="Arial" charset="0"/>
                <a:ea typeface="+mn-ea"/>
                <a:cs typeface="+mn-cs"/>
              </a:rPr>
              <a:t> August</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Cover comparable with current policy with no country or pre-existing medical condition exclusions.</a:t>
            </a:r>
          </a:p>
          <a:p>
            <a:r>
              <a:rPr lang="en-GB" sz="1200" kern="1200" dirty="0" smtClean="0">
                <a:solidFill>
                  <a:schemeClr val="tx1"/>
                </a:solidFill>
                <a:effectLst/>
                <a:latin typeface="Arial" charset="0"/>
                <a:ea typeface="+mn-ea"/>
                <a:cs typeface="+mn-cs"/>
              </a:rPr>
              <a:t>Family members accompanying employees on University business trips can still be covered. </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To maintain a reasonable premium there will be an increased excess for baggage, cancellation and travel rearrangement costs to £100 and accidental damage to mobile phones and laptops will be excluded. </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The new insurers web portal will be launched soon with enhanced features</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To ensure that cancelation cover is in place, continue to book insurance through the existing website at the time the travel arrangements are made, including trips or commencing after 31</a:t>
            </a:r>
            <a:r>
              <a:rPr lang="en-GB" sz="1200" kern="1200" baseline="30000" dirty="0" smtClean="0">
                <a:solidFill>
                  <a:schemeClr val="tx1"/>
                </a:solidFill>
                <a:effectLst/>
                <a:latin typeface="Arial" charset="0"/>
                <a:ea typeface="+mn-ea"/>
                <a:cs typeface="+mn-cs"/>
              </a:rPr>
              <a:t>st</a:t>
            </a:r>
            <a:r>
              <a:rPr lang="en-GB" sz="1200" kern="1200" dirty="0" smtClean="0">
                <a:solidFill>
                  <a:schemeClr val="tx1"/>
                </a:solidFill>
                <a:effectLst/>
                <a:latin typeface="Arial" charset="0"/>
                <a:ea typeface="+mn-ea"/>
                <a:cs typeface="+mn-cs"/>
              </a:rPr>
              <a:t> July or continuing beyond 1</a:t>
            </a:r>
            <a:r>
              <a:rPr lang="en-GB" sz="1200" kern="1200" baseline="30000" dirty="0" smtClean="0">
                <a:solidFill>
                  <a:schemeClr val="tx1"/>
                </a:solidFill>
                <a:effectLst/>
                <a:latin typeface="Arial" charset="0"/>
                <a:ea typeface="+mn-ea"/>
                <a:cs typeface="+mn-cs"/>
              </a:rPr>
              <a:t>st</a:t>
            </a:r>
            <a:r>
              <a:rPr lang="en-GB" sz="1200" kern="1200" dirty="0" smtClean="0">
                <a:solidFill>
                  <a:schemeClr val="tx1"/>
                </a:solidFill>
                <a:effectLst/>
                <a:latin typeface="Arial" charset="0"/>
                <a:ea typeface="+mn-ea"/>
                <a:cs typeface="+mn-cs"/>
              </a:rPr>
              <a:t> August.</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Insurance cover already arranged will be automatically transferred to the new insurer from 1</a:t>
            </a:r>
            <a:r>
              <a:rPr lang="en-GB" sz="1200" kern="1200" baseline="30000" dirty="0" smtClean="0">
                <a:solidFill>
                  <a:schemeClr val="tx1"/>
                </a:solidFill>
                <a:effectLst/>
                <a:latin typeface="Arial" charset="0"/>
                <a:ea typeface="+mn-ea"/>
                <a:cs typeface="+mn-cs"/>
              </a:rPr>
              <a:t>st</a:t>
            </a:r>
            <a:r>
              <a:rPr lang="en-GB" sz="1200" kern="1200" dirty="0" smtClean="0">
                <a:solidFill>
                  <a:schemeClr val="tx1"/>
                </a:solidFill>
                <a:effectLst/>
                <a:latin typeface="Arial" charset="0"/>
                <a:ea typeface="+mn-ea"/>
                <a:cs typeface="+mn-cs"/>
              </a:rPr>
              <a:t> August.</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More details will be announced shortly via Bulletin and to Administrators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0B1A4F-C648-48E1-A1C9-732379BC87E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232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0B1A4F-C648-48E1-A1C9-732379BC87E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460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50443" y="9430226"/>
            <a:ext cx="2945659" cy="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9" tIns="45154" rIns="90309" bIns="45154" anchor="b"/>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algn="r"/>
            <a:fld id="{CB9D58D7-E520-476F-B7C4-672B162597B6}" type="slidenum">
              <a:rPr lang="en-GB" sz="1200">
                <a:solidFill>
                  <a:prstClr val="black"/>
                </a:solidFill>
              </a:rPr>
              <a:pPr algn="r"/>
              <a:t>49</a:t>
            </a:fld>
            <a:endParaRPr lang="en-GB" sz="1200">
              <a:solidFill>
                <a:prstClr val="black"/>
              </a:solidFill>
            </a:endParaRPr>
          </a:p>
        </p:txBody>
      </p:sp>
      <p:sp>
        <p:nvSpPr>
          <p:cNvPr id="29698" name="Rectangle 7"/>
          <p:cNvSpPr txBox="1">
            <a:spLocks noGrp="1" noChangeArrowheads="1"/>
          </p:cNvSpPr>
          <p:nvPr/>
        </p:nvSpPr>
        <p:spPr bwMode="auto">
          <a:xfrm>
            <a:off x="3848869" y="9430226"/>
            <a:ext cx="2947233" cy="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2" tIns="44976" rIns="89952" bIns="44976" anchor="b"/>
          <a:lstStyle>
            <a:lvl1pPr defTabSz="900113">
              <a:defRPr>
                <a:solidFill>
                  <a:schemeClr val="tx1"/>
                </a:solidFill>
                <a:latin typeface="Arial" charset="0"/>
              </a:defRPr>
            </a:lvl1pPr>
            <a:lvl2pPr marL="742950" indent="-285750" defTabSz="900113">
              <a:defRPr>
                <a:solidFill>
                  <a:schemeClr val="tx1"/>
                </a:solidFill>
                <a:latin typeface="Arial" charset="0"/>
              </a:defRPr>
            </a:lvl2pPr>
            <a:lvl3pPr marL="1143000" indent="-228600" defTabSz="900113">
              <a:defRPr>
                <a:solidFill>
                  <a:schemeClr val="tx1"/>
                </a:solidFill>
                <a:latin typeface="Arial" charset="0"/>
              </a:defRPr>
            </a:lvl3pPr>
            <a:lvl4pPr marL="1600200" indent="-228600" defTabSz="900113">
              <a:defRPr>
                <a:solidFill>
                  <a:schemeClr val="tx1"/>
                </a:solidFill>
                <a:latin typeface="Arial" charset="0"/>
              </a:defRPr>
            </a:lvl4pPr>
            <a:lvl5pPr marL="2057400" indent="-228600" defTabSz="900113">
              <a:defRPr>
                <a:solidFill>
                  <a:schemeClr val="tx1"/>
                </a:solidFill>
                <a:latin typeface="Arial" charset="0"/>
              </a:defRPr>
            </a:lvl5pPr>
            <a:lvl6pPr marL="2514600" indent="-228600" defTabSz="900113" fontAlgn="base">
              <a:spcBef>
                <a:spcPct val="0"/>
              </a:spcBef>
              <a:spcAft>
                <a:spcPct val="0"/>
              </a:spcAft>
              <a:defRPr>
                <a:solidFill>
                  <a:schemeClr val="tx1"/>
                </a:solidFill>
                <a:latin typeface="Arial" charset="0"/>
              </a:defRPr>
            </a:lvl6pPr>
            <a:lvl7pPr marL="2971800" indent="-228600" defTabSz="900113" fontAlgn="base">
              <a:spcBef>
                <a:spcPct val="0"/>
              </a:spcBef>
              <a:spcAft>
                <a:spcPct val="0"/>
              </a:spcAft>
              <a:defRPr>
                <a:solidFill>
                  <a:schemeClr val="tx1"/>
                </a:solidFill>
                <a:latin typeface="Arial" charset="0"/>
              </a:defRPr>
            </a:lvl7pPr>
            <a:lvl8pPr marL="3429000" indent="-228600" defTabSz="900113" fontAlgn="base">
              <a:spcBef>
                <a:spcPct val="0"/>
              </a:spcBef>
              <a:spcAft>
                <a:spcPct val="0"/>
              </a:spcAft>
              <a:defRPr>
                <a:solidFill>
                  <a:schemeClr val="tx1"/>
                </a:solidFill>
                <a:latin typeface="Arial" charset="0"/>
              </a:defRPr>
            </a:lvl8pPr>
            <a:lvl9pPr marL="3886200" indent="-228600" defTabSz="900113" fontAlgn="base">
              <a:spcBef>
                <a:spcPct val="0"/>
              </a:spcBef>
              <a:spcAft>
                <a:spcPct val="0"/>
              </a:spcAft>
              <a:defRPr>
                <a:solidFill>
                  <a:schemeClr val="tx1"/>
                </a:solidFill>
                <a:latin typeface="Arial" charset="0"/>
              </a:defRPr>
            </a:lvl9pPr>
          </a:lstStyle>
          <a:p>
            <a:pPr algn="r"/>
            <a:fld id="{98463A26-FE33-4753-BCB1-F9D40DDBA16C}" type="slidenum">
              <a:rPr lang="en-GB" sz="1200">
                <a:solidFill>
                  <a:prstClr val="black"/>
                </a:solidFill>
              </a:rPr>
              <a:pPr algn="r"/>
              <a:t>49</a:t>
            </a:fld>
            <a:endParaRPr lang="en-GB"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1137667" y="4714302"/>
            <a:ext cx="4508180" cy="4467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2" tIns="44976" rIns="89952" bIns="44976"/>
          <a:lstStyle/>
          <a:p>
            <a:pPr eaLnBrk="1" hangingPunct="1"/>
            <a:endParaRPr lang="en-US" smtClean="0"/>
          </a:p>
        </p:txBody>
      </p:sp>
    </p:spTree>
    <p:extLst>
      <p:ext uri="{BB962C8B-B14F-4D97-AF65-F5344CB8AC3E}">
        <p14:creationId xmlns:p14="http://schemas.microsoft.com/office/powerpoint/2010/main" val="161605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Key points:</a:t>
            </a:r>
          </a:p>
          <a:p>
            <a:endParaRPr lang="en-US" dirty="0"/>
          </a:p>
          <a:p>
            <a:pPr marL="171450" indent="-171450">
              <a:buFontTx/>
              <a:buChar char="-"/>
            </a:pPr>
            <a:r>
              <a:rPr lang="en-US" dirty="0" smtClean="0"/>
              <a:t>Get things in early</a:t>
            </a:r>
          </a:p>
          <a:p>
            <a:pPr marL="171450" indent="-171450">
              <a:buFontTx/>
              <a:buChar char="-"/>
            </a:pPr>
            <a:r>
              <a:rPr lang="en-US" dirty="0" smtClean="0"/>
              <a:t>22 Dec payment run will include payments up to 4 Jan</a:t>
            </a:r>
          </a:p>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50</a:t>
            </a:fld>
            <a:endParaRPr lang="en-GB" smtClean="0"/>
          </a:p>
        </p:txBody>
      </p:sp>
    </p:spTree>
    <p:extLst>
      <p:ext uri="{BB962C8B-B14F-4D97-AF65-F5344CB8AC3E}">
        <p14:creationId xmlns:p14="http://schemas.microsoft.com/office/powerpoint/2010/main" val="272835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Key points:</a:t>
            </a:r>
          </a:p>
          <a:p>
            <a:endParaRPr lang="en-US" dirty="0"/>
          </a:p>
          <a:p>
            <a:pPr marL="171450" indent="-171450">
              <a:buFontTx/>
              <a:buChar char="-"/>
            </a:pPr>
            <a:r>
              <a:rPr lang="en-US" dirty="0" smtClean="0"/>
              <a:t>Get things in early</a:t>
            </a:r>
          </a:p>
          <a:p>
            <a:pPr marL="171450" indent="-171450">
              <a:buFontTx/>
              <a:buChar char="-"/>
            </a:pPr>
            <a:r>
              <a:rPr lang="en-US" dirty="0" smtClean="0"/>
              <a:t>22 Dec payment run will include payments up to 4 Jan</a:t>
            </a:r>
          </a:p>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51</a:t>
            </a:fld>
            <a:endParaRPr lang="en-GB" smtClean="0"/>
          </a:p>
        </p:txBody>
      </p:sp>
    </p:spTree>
    <p:extLst>
      <p:ext uri="{BB962C8B-B14F-4D97-AF65-F5344CB8AC3E}">
        <p14:creationId xmlns:p14="http://schemas.microsoft.com/office/powerpoint/2010/main" val="18676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Key points:</a:t>
            </a:r>
          </a:p>
          <a:p>
            <a:endParaRPr lang="en-US" dirty="0"/>
          </a:p>
          <a:p>
            <a:pPr marL="171450" indent="-171450">
              <a:buFontTx/>
              <a:buChar char="-"/>
            </a:pPr>
            <a:r>
              <a:rPr lang="en-US" dirty="0" smtClean="0"/>
              <a:t>Get things in early</a:t>
            </a:r>
          </a:p>
          <a:p>
            <a:pPr marL="171450" indent="-171450">
              <a:buFontTx/>
              <a:buChar char="-"/>
            </a:pPr>
            <a:r>
              <a:rPr lang="en-US" dirty="0" smtClean="0"/>
              <a:t>22 Dec payment run will include payments up to 4 Jan</a:t>
            </a:r>
          </a:p>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52</a:t>
            </a:fld>
            <a:endParaRPr lang="en-GB" smtClean="0"/>
          </a:p>
        </p:txBody>
      </p:sp>
    </p:spTree>
    <p:extLst>
      <p:ext uri="{BB962C8B-B14F-4D97-AF65-F5344CB8AC3E}">
        <p14:creationId xmlns:p14="http://schemas.microsoft.com/office/powerpoint/2010/main" val="67622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Key points:</a:t>
            </a:r>
          </a:p>
          <a:p>
            <a:endParaRPr lang="en-US" dirty="0"/>
          </a:p>
          <a:p>
            <a:pPr marL="171450" indent="-171450">
              <a:buFontTx/>
              <a:buChar char="-"/>
            </a:pPr>
            <a:r>
              <a:rPr lang="en-US" dirty="0" smtClean="0"/>
              <a:t>Get things in early</a:t>
            </a:r>
          </a:p>
          <a:p>
            <a:pPr marL="171450" indent="-171450">
              <a:buFontTx/>
              <a:buChar char="-"/>
            </a:pPr>
            <a:r>
              <a:rPr lang="en-US" dirty="0" smtClean="0"/>
              <a:t>22 Dec payment run will include payments up to 4 Jan</a:t>
            </a:r>
          </a:p>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53</a:t>
            </a:fld>
            <a:endParaRPr lang="en-GB" smtClean="0"/>
          </a:p>
        </p:txBody>
      </p:sp>
    </p:spTree>
    <p:extLst>
      <p:ext uri="{BB962C8B-B14F-4D97-AF65-F5344CB8AC3E}">
        <p14:creationId xmlns:p14="http://schemas.microsoft.com/office/powerpoint/2010/main" val="371169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ea typeface="ＭＳ Ｐゴシック" pitchFamily="34" charset="-128"/>
              </a:defRPr>
            </a:lvl1pPr>
            <a:lvl2pPr marL="742950" indent="-285750" defTabSz="912813" eaLnBrk="0" hangingPunct="0">
              <a:spcBef>
                <a:spcPct val="30000"/>
              </a:spcBef>
              <a:defRPr sz="1200">
                <a:solidFill>
                  <a:schemeClr val="tx1"/>
                </a:solidFill>
                <a:latin typeface="Arial" charset="0"/>
                <a:ea typeface="ＭＳ Ｐゴシック" pitchFamily="34" charset="-128"/>
              </a:defRPr>
            </a:lvl2pPr>
            <a:lvl3pPr marL="1143000" indent="-228600" defTabSz="912813" eaLnBrk="0" hangingPunct="0">
              <a:spcBef>
                <a:spcPct val="30000"/>
              </a:spcBef>
              <a:defRPr sz="1200">
                <a:solidFill>
                  <a:schemeClr val="tx1"/>
                </a:solidFill>
                <a:latin typeface="Arial" charset="0"/>
                <a:ea typeface="ＭＳ Ｐゴシック" pitchFamily="34" charset="-128"/>
              </a:defRPr>
            </a:lvl3pPr>
            <a:lvl4pPr marL="1600200" indent="-228600" defTabSz="912813" eaLnBrk="0" hangingPunct="0">
              <a:spcBef>
                <a:spcPct val="30000"/>
              </a:spcBef>
              <a:defRPr sz="1200">
                <a:solidFill>
                  <a:schemeClr val="tx1"/>
                </a:solidFill>
                <a:latin typeface="Arial" charset="0"/>
                <a:ea typeface="ＭＳ Ｐゴシック" pitchFamily="34" charset="-128"/>
              </a:defRPr>
            </a:lvl4pPr>
            <a:lvl5pPr marL="2057400" indent="-228600" defTabSz="912813" eaLnBrk="0" hangingPunct="0">
              <a:spcBef>
                <a:spcPct val="30000"/>
              </a:spcBef>
              <a:defRPr sz="1200">
                <a:solidFill>
                  <a:schemeClr val="tx1"/>
                </a:solidFill>
                <a:latin typeface="Arial" charset="0"/>
                <a:ea typeface="ＭＳ Ｐゴシック" pitchFamily="34" charset="-128"/>
              </a:defRPr>
            </a:lvl5pPr>
            <a:lvl6pPr marL="2514600" indent="-228600" defTabSz="9128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128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128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128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2B6592D-16AF-4912-99C9-98ED0C438F8B}" type="slidenum">
              <a:rPr lang="en-GB" altLang="en-US">
                <a:solidFill>
                  <a:prstClr val="black"/>
                </a:solidFill>
              </a:rPr>
              <a:pPr eaLnBrk="1" hangingPunct="1">
                <a:spcBef>
                  <a:spcPct val="0"/>
                </a:spcBef>
              </a:pPr>
              <a:t>21</a:t>
            </a:fld>
            <a:endParaRPr lang="en-GB" altLang="en-US">
              <a:solidFill>
                <a:prstClr val="black"/>
              </a:solidFill>
            </a:endParaRPr>
          </a:p>
        </p:txBody>
      </p:sp>
    </p:spTree>
    <p:extLst>
      <p:ext uri="{BB962C8B-B14F-4D97-AF65-F5344CB8AC3E}">
        <p14:creationId xmlns:p14="http://schemas.microsoft.com/office/powerpoint/2010/main" val="424335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Key points:</a:t>
            </a:r>
          </a:p>
          <a:p>
            <a:endParaRPr lang="en-US" dirty="0"/>
          </a:p>
          <a:p>
            <a:pPr marL="171450" indent="-171450">
              <a:buFontTx/>
              <a:buChar char="-"/>
            </a:pPr>
            <a:r>
              <a:rPr lang="en-US" dirty="0" smtClean="0"/>
              <a:t>Get things in early</a:t>
            </a:r>
          </a:p>
          <a:p>
            <a:pPr marL="171450" indent="-171450">
              <a:buFontTx/>
              <a:buChar char="-"/>
            </a:pPr>
            <a:r>
              <a:rPr lang="en-US" dirty="0" smtClean="0"/>
              <a:t>22 Dec payment run will include payments up to 4 Jan</a:t>
            </a:r>
          </a:p>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54</a:t>
            </a:fld>
            <a:endParaRPr lang="en-GB" smtClean="0"/>
          </a:p>
        </p:txBody>
      </p:sp>
    </p:spTree>
    <p:extLst>
      <p:ext uri="{BB962C8B-B14F-4D97-AF65-F5344CB8AC3E}">
        <p14:creationId xmlns:p14="http://schemas.microsoft.com/office/powerpoint/2010/main" val="239218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6277F3-98DD-444D-B763-B336948B5E31}" type="slidenum">
              <a:rPr lang="en-GB" smtClean="0"/>
              <a:t>23</a:t>
            </a:fld>
            <a:endParaRPr lang="en-GB"/>
          </a:p>
        </p:txBody>
      </p:sp>
    </p:spTree>
    <p:extLst>
      <p:ext uri="{BB962C8B-B14F-4D97-AF65-F5344CB8AC3E}">
        <p14:creationId xmlns:p14="http://schemas.microsoft.com/office/powerpoint/2010/main" val="24980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CB1DB-900D-49BF-AEA2-C9428B598C8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53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0168D0-694B-4854-BC07-6D9DFC78C5AC}" type="slidenum">
              <a:rPr lang="en-GB" smtClean="0"/>
              <a:t>33</a:t>
            </a:fld>
            <a:endParaRPr lang="en-GB" dirty="0"/>
          </a:p>
        </p:txBody>
      </p:sp>
    </p:spTree>
    <p:extLst>
      <p:ext uri="{BB962C8B-B14F-4D97-AF65-F5344CB8AC3E}">
        <p14:creationId xmlns:p14="http://schemas.microsoft.com/office/powerpoint/2010/main" val="320640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CB1DB-900D-49BF-AEA2-C9428B598C8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48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CB1DB-900D-49BF-AEA2-C9428B598C8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25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CB1DB-900D-49BF-AEA2-C9428B598C8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64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CB1DB-900D-49BF-AEA2-C9428B598C8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594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1" y="5365752"/>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350" dirty="0" smtClean="0">
              <a:solidFill>
                <a:srgbClr val="003E72"/>
              </a:solidFill>
            </a:endParaRPr>
          </a:p>
        </p:txBody>
      </p:sp>
      <p:sp>
        <p:nvSpPr>
          <p:cNvPr id="5" name="Rectangle 14"/>
          <p:cNvSpPr>
            <a:spLocks noChangeArrowheads="1"/>
          </p:cNvSpPr>
          <p:nvPr/>
        </p:nvSpPr>
        <p:spPr bwMode="auto">
          <a:xfrm>
            <a:off x="1" y="6030915"/>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350" dirty="0" smtClean="0">
              <a:solidFill>
                <a:srgbClr val="003E72"/>
              </a:solidFill>
            </a:endParaRPr>
          </a:p>
        </p:txBody>
      </p:sp>
      <p:sp>
        <p:nvSpPr>
          <p:cNvPr id="5122" name="Rectangle 2"/>
          <p:cNvSpPr>
            <a:spLocks noGrp="1" noChangeArrowheads="1"/>
          </p:cNvSpPr>
          <p:nvPr>
            <p:ph type="ctrTitle"/>
          </p:nvPr>
        </p:nvSpPr>
        <p:spPr>
          <a:xfrm>
            <a:off x="384176" y="2016127"/>
            <a:ext cx="8374063" cy="576263"/>
          </a:xfrm>
        </p:spPr>
        <p:txBody>
          <a:bodyPr/>
          <a:lstStyle>
            <a:lvl1pPr>
              <a:defRPr sz="2700"/>
            </a:lvl1pPr>
          </a:lstStyle>
          <a:p>
            <a:pPr lvl="0"/>
            <a:r>
              <a:rPr lang="en-GB" altLang="en-US" noProof="0" smtClean="0"/>
              <a:t>Click to edit Master title style</a:t>
            </a:r>
          </a:p>
        </p:txBody>
      </p:sp>
      <p:sp>
        <p:nvSpPr>
          <p:cNvPr id="5123" name="Rectangle 3"/>
          <p:cNvSpPr>
            <a:spLocks noGrp="1" noChangeArrowheads="1"/>
          </p:cNvSpPr>
          <p:nvPr>
            <p:ph type="subTitle" idx="1"/>
          </p:nvPr>
        </p:nvSpPr>
        <p:spPr>
          <a:xfrm>
            <a:off x="384176" y="2774950"/>
            <a:ext cx="8374063" cy="539750"/>
          </a:xfrm>
        </p:spPr>
        <p:txBody>
          <a:bodyPr/>
          <a:lstStyle>
            <a:lvl1pPr marL="0" indent="0">
              <a:buFontTx/>
              <a:buNone/>
              <a:defRPr sz="1350" b="1">
                <a:solidFill>
                  <a:schemeClr val="tx2"/>
                </a:solidFill>
              </a:defRPr>
            </a:lvl1pPr>
          </a:lstStyle>
          <a:p>
            <a:pPr lvl="0"/>
            <a:r>
              <a:rPr lang="en-GB" altLang="en-US" noProof="0" smtClean="0"/>
              <a:t>Click to edit Master subtitle style</a:t>
            </a:r>
          </a:p>
        </p:txBody>
      </p:sp>
      <p:sp>
        <p:nvSpPr>
          <p:cNvPr id="6" name="Rectangle 10"/>
          <p:cNvSpPr>
            <a:spLocks noGrp="1" noChangeArrowheads="1"/>
          </p:cNvSpPr>
          <p:nvPr>
            <p:ph type="sldNum" sz="quarter" idx="10"/>
          </p:nvPr>
        </p:nvSpPr>
        <p:spPr>
          <a:xfrm>
            <a:off x="7862889" y="6448425"/>
            <a:ext cx="900112" cy="179388"/>
          </a:xfrm>
        </p:spPr>
        <p:txBody>
          <a:bodyPr/>
          <a:lstStyle>
            <a:lvl1pPr>
              <a:defRPr>
                <a:solidFill>
                  <a:schemeClr val="tx1"/>
                </a:solidFill>
              </a:defRPr>
            </a:lvl1pPr>
          </a:lstStyle>
          <a:p>
            <a:pPr>
              <a:defRPr/>
            </a:pPr>
            <a:fld id="{08BCD919-132B-49DF-A2C6-FA922BC216FD}" type="slidenum">
              <a:rPr lang="en-GB" altLang="en-US">
                <a:solidFill>
                  <a:srgbClr val="003E72"/>
                </a:solidFill>
              </a:rPr>
              <a:pPr>
                <a:defRPr/>
              </a:pPr>
              <a:t>‹#›</a:t>
            </a:fld>
            <a:endParaRPr lang="en-GB" altLang="en-US" dirty="0">
              <a:solidFill>
                <a:srgbClr val="003E72"/>
              </a:solidFill>
            </a:endParaRPr>
          </a:p>
        </p:txBody>
      </p:sp>
    </p:spTree>
    <p:extLst>
      <p:ext uri="{BB962C8B-B14F-4D97-AF65-F5344CB8AC3E}">
        <p14:creationId xmlns:p14="http://schemas.microsoft.com/office/powerpoint/2010/main" val="265178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8F6F006-06BF-4494-9E6F-FE0AEEFE0C38}"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82844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4"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790FE99-22FF-4E8C-A78C-294C5A2299F7}"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314985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2"/>
            <a:ext cx="2133600" cy="365125"/>
          </a:xfrm>
          <a:prstGeom prst="rect">
            <a:avLst/>
          </a:prstGeom>
        </p:spPr>
        <p:txBody>
          <a:bodyPr/>
          <a:lstStyle/>
          <a:p>
            <a:fld id="{5D3C4163-9857-3A4F-A8E6-56EAB77A85C8}" type="datetimeFigureOut">
              <a:rPr lang="en-US" smtClean="0"/>
              <a:t>7/22/2019</a:t>
            </a:fld>
            <a:endParaRPr lang="en-US"/>
          </a:p>
        </p:txBody>
      </p:sp>
    </p:spTree>
    <p:extLst>
      <p:ext uri="{BB962C8B-B14F-4D97-AF65-F5344CB8AC3E}">
        <p14:creationId xmlns:p14="http://schemas.microsoft.com/office/powerpoint/2010/main" val="406941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E52D1EC3-29E1-4A7B-8381-609E253BC14D}" type="slidenum">
              <a:rPr lang="en-GB" smtClean="0"/>
              <a:pPr/>
              <a:t>‹#›</a:t>
            </a:fld>
            <a:endParaRPr lang="en-GB" dirty="0"/>
          </a:p>
        </p:txBody>
      </p:sp>
      <p:sp>
        <p:nvSpPr>
          <p:cNvPr id="5" name="Rectangle 2"/>
          <p:cNvSpPr>
            <a:spLocks noGrp="1" noChangeArrowheads="1"/>
          </p:cNvSpPr>
          <p:nvPr>
            <p:ph type="title"/>
          </p:nvPr>
        </p:nvSpPr>
        <p:spPr bwMode="auto">
          <a:xfrm>
            <a:off x="372814" y="124818"/>
            <a:ext cx="8375650" cy="51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6" name="Content Placeholder 2"/>
          <p:cNvSpPr>
            <a:spLocks noGrp="1"/>
          </p:cNvSpPr>
          <p:nvPr>
            <p:ph sz="half" idx="1" hasCustomPrompt="1"/>
          </p:nvPr>
        </p:nvSpPr>
        <p:spPr>
          <a:xfrm>
            <a:off x="361254" y="1316765"/>
            <a:ext cx="8368994" cy="4803235"/>
          </a:xfrm>
        </p:spPr>
        <p:txBody>
          <a:bodyPr/>
          <a:lstStyle>
            <a:lvl1pPr>
              <a:spcAft>
                <a:spcPts val="0"/>
              </a:spcAft>
              <a:defRPr sz="1600"/>
            </a:lvl1pPr>
            <a:lvl2pPr>
              <a:spcAft>
                <a:spcPts val="0"/>
              </a:spcAft>
              <a:defRPr sz="1400"/>
            </a:lvl2pPr>
            <a:lvl3pPr>
              <a:spcAft>
                <a:spcPts val="0"/>
              </a:spcAft>
              <a:defRPr sz="1400"/>
            </a:lvl3pPr>
            <a:lvl4pPr>
              <a:spcAft>
                <a:spcPts val="0"/>
              </a:spcAft>
              <a:defRPr sz="1500"/>
            </a:lvl4pPr>
            <a:lvl5pPr>
              <a:spcAft>
                <a:spcPts val="0"/>
              </a:spcAft>
              <a:defRPr sz="15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2" eaLnBrk="1" latinLnBrk="0" hangingPunct="1"/>
            <a:r>
              <a:rPr lang="en-GB" dirty="0"/>
              <a:t>Fourth level</a:t>
            </a:r>
          </a:p>
          <a:p>
            <a:pPr lvl="2" eaLnBrk="1" latinLnBrk="0" hangingPunct="1"/>
            <a:r>
              <a:rPr lang="en-GB" dirty="0"/>
              <a:t>Fifth level</a:t>
            </a:r>
            <a:endParaRPr kumimoji="0" lang="en-US" dirty="0"/>
          </a:p>
        </p:txBody>
      </p:sp>
      <p:sp>
        <p:nvSpPr>
          <p:cNvPr id="7" name="Text Placeholder 12"/>
          <p:cNvSpPr>
            <a:spLocks noGrp="1"/>
          </p:cNvSpPr>
          <p:nvPr>
            <p:ph type="body" sz="quarter" idx="11" hasCustomPrompt="1"/>
          </p:nvPr>
        </p:nvSpPr>
        <p:spPr>
          <a:xfrm>
            <a:off x="369934" y="670091"/>
            <a:ext cx="8372180" cy="384043"/>
          </a:xfrm>
        </p:spPr>
        <p:txBody>
          <a:bodyPr/>
          <a:lstStyle>
            <a:lvl1pPr marL="0" indent="0">
              <a:buNone/>
              <a:defRPr sz="1600">
                <a:solidFill>
                  <a:schemeClr val="accent4">
                    <a:lumMod val="50000"/>
                    <a:lumOff val="50000"/>
                  </a:schemeClr>
                </a:solidFill>
              </a:defRPr>
            </a:lvl1pPr>
          </a:lstStyle>
          <a:p>
            <a:pPr lvl="0"/>
            <a:r>
              <a:rPr lang="en-GB" dirty="0"/>
              <a:t>Click to edit subtitle</a:t>
            </a:r>
            <a:endParaRPr lang="en-US" dirty="0"/>
          </a:p>
        </p:txBody>
      </p:sp>
    </p:spTree>
    <p:extLst>
      <p:ext uri="{BB962C8B-B14F-4D97-AF65-F5344CB8AC3E}">
        <p14:creationId xmlns:p14="http://schemas.microsoft.com/office/powerpoint/2010/main" val="24136304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161869A-595C-4EA7-9471-C11BD2D249B0}"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382882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0240AA-B52B-44CF-BDEF-5A0193463AE4}"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11767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2"/>
            <a:ext cx="4110038" cy="4067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4" y="1708152"/>
            <a:ext cx="4111625" cy="4067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D7DA2F1-372C-4022-A335-B4E5D3D47736}"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2036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38D88F6-33FA-414F-903B-0466043AEB2F}"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63092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759A237-39A3-4A4A-B807-A15C81E0E993}"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27951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8E50D9C-9713-4471-8594-57A2F8F0BD8E}"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23734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C806A5-BB8A-4EA4-8877-16B815C0BBF7}"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39414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5F0A02B-C919-4982-B584-3B52880300AB}"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77702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4176" y="1708152"/>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862889"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750">
                <a:solidFill>
                  <a:schemeClr val="tx2"/>
                </a:solidFill>
              </a:defRPr>
            </a:lvl1pPr>
          </a:lstStyle>
          <a:p>
            <a:pPr fontAlgn="base">
              <a:spcBef>
                <a:spcPct val="0"/>
              </a:spcBef>
              <a:spcAft>
                <a:spcPct val="0"/>
              </a:spcAft>
              <a:defRPr/>
            </a:pPr>
            <a:fld id="{36F4F897-910A-4B33-A002-15459B547B2A}" type="slidenum">
              <a:rPr lang="en-GB" altLang="en-US">
                <a:solidFill>
                  <a:srgbClr val="FFFFFF"/>
                </a:solidFill>
              </a:rPr>
              <a:pPr fontAlgn="base">
                <a:spcBef>
                  <a:spcPct val="0"/>
                </a:spcBef>
                <a:spcAft>
                  <a:spcPct val="0"/>
                </a:spcAft>
                <a:defRPr/>
              </a:pPr>
              <a:t>‹#›</a:t>
            </a:fld>
            <a:endParaRPr lang="en-GB" altLang="en-US" dirty="0">
              <a:solidFill>
                <a:srgbClr val="FFFFFF"/>
              </a:solidFill>
            </a:endParaRPr>
          </a:p>
        </p:txBody>
      </p:sp>
    </p:spTree>
    <p:extLst>
      <p:ext uri="{BB962C8B-B14F-4D97-AF65-F5344CB8AC3E}">
        <p14:creationId xmlns:p14="http://schemas.microsoft.com/office/powerpoint/2010/main" val="2238427338"/>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Lst>
  <p:txStyles>
    <p:title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p:titleStyle>
    <p:bodyStyle>
      <a:lvl1pPr marL="202406" indent="-202406" algn="l" rtl="0" eaLnBrk="0" fontAlgn="base" hangingPunct="0">
        <a:spcBef>
          <a:spcPct val="0"/>
        </a:spcBef>
        <a:spcAft>
          <a:spcPct val="75000"/>
        </a:spcAft>
        <a:buChar char="•"/>
        <a:defRPr sz="1500">
          <a:solidFill>
            <a:schemeClr val="tx1"/>
          </a:solidFill>
          <a:latin typeface="+mn-lt"/>
          <a:ea typeface="+mn-ea"/>
          <a:cs typeface="+mn-cs"/>
        </a:defRPr>
      </a:lvl1pPr>
      <a:lvl2pPr marL="403622" indent="-200025" algn="l" rtl="0" eaLnBrk="0" fontAlgn="base" hangingPunct="0">
        <a:spcBef>
          <a:spcPct val="0"/>
        </a:spcBef>
        <a:spcAft>
          <a:spcPct val="75000"/>
        </a:spcAft>
        <a:buChar char="•"/>
        <a:defRPr sz="1500">
          <a:solidFill>
            <a:schemeClr val="tx1"/>
          </a:solidFill>
          <a:latin typeface="+mn-lt"/>
        </a:defRPr>
      </a:lvl2pPr>
      <a:lvl3pPr marL="607219" indent="-202406" algn="l" rtl="0" eaLnBrk="0" fontAlgn="base" hangingPunct="0">
        <a:spcBef>
          <a:spcPct val="0"/>
        </a:spcBef>
        <a:spcAft>
          <a:spcPct val="75000"/>
        </a:spcAft>
        <a:buChar char="•"/>
        <a:defRPr sz="1500">
          <a:solidFill>
            <a:schemeClr val="tx1"/>
          </a:solidFill>
          <a:latin typeface="+mn-lt"/>
        </a:defRPr>
      </a:lvl3pPr>
      <a:lvl4pPr marL="809625" indent="-201216" algn="l" rtl="0" eaLnBrk="0" fontAlgn="base" hangingPunct="0">
        <a:spcBef>
          <a:spcPct val="0"/>
        </a:spcBef>
        <a:spcAft>
          <a:spcPct val="75000"/>
        </a:spcAft>
        <a:buChar char="•"/>
        <a:defRPr sz="1500">
          <a:solidFill>
            <a:schemeClr val="tx1"/>
          </a:solidFill>
          <a:latin typeface="+mn-lt"/>
        </a:defRPr>
      </a:lvl4pPr>
      <a:lvl5pPr marL="1013222" indent="-202406" algn="l" rtl="0" eaLnBrk="0" fontAlgn="base" hangingPunct="0">
        <a:spcBef>
          <a:spcPct val="0"/>
        </a:spcBef>
        <a:spcAft>
          <a:spcPct val="75000"/>
        </a:spcAft>
        <a:buChar char="•"/>
        <a:defRPr sz="1500">
          <a:solidFill>
            <a:schemeClr val="tx1"/>
          </a:solidFill>
          <a:latin typeface="+mn-lt"/>
        </a:defRPr>
      </a:lvl5pPr>
      <a:lvl6pPr marL="1356122" indent="-202406" algn="l" rtl="0" fontAlgn="base">
        <a:spcBef>
          <a:spcPct val="0"/>
        </a:spcBef>
        <a:spcAft>
          <a:spcPct val="75000"/>
        </a:spcAft>
        <a:buChar char="•"/>
        <a:defRPr sz="1500">
          <a:solidFill>
            <a:schemeClr val="tx1"/>
          </a:solidFill>
          <a:latin typeface="+mn-lt"/>
        </a:defRPr>
      </a:lvl6pPr>
      <a:lvl7pPr marL="1699022" indent="-202406" algn="l" rtl="0" fontAlgn="base">
        <a:spcBef>
          <a:spcPct val="0"/>
        </a:spcBef>
        <a:spcAft>
          <a:spcPct val="75000"/>
        </a:spcAft>
        <a:buChar char="•"/>
        <a:defRPr sz="1500">
          <a:solidFill>
            <a:schemeClr val="tx1"/>
          </a:solidFill>
          <a:latin typeface="+mn-lt"/>
        </a:defRPr>
      </a:lvl7pPr>
      <a:lvl8pPr marL="2041922" indent="-202406" algn="l" rtl="0" fontAlgn="base">
        <a:spcBef>
          <a:spcPct val="0"/>
        </a:spcBef>
        <a:spcAft>
          <a:spcPct val="75000"/>
        </a:spcAft>
        <a:buChar char="•"/>
        <a:defRPr sz="1500">
          <a:solidFill>
            <a:schemeClr val="tx1"/>
          </a:solidFill>
          <a:latin typeface="+mn-lt"/>
        </a:defRPr>
      </a:lvl8pPr>
      <a:lvl9pPr marL="2384822" indent="-202406" algn="l" rtl="0" fontAlgn="base">
        <a:spcBef>
          <a:spcPct val="0"/>
        </a:spcBef>
        <a:spcAft>
          <a:spcPct val="7500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arp-it.co.uk/cambridgeun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environment.admin.cam.ac.uk/recyclingAtoZ"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Peter.Lumb@admin.cam.ac.uk" TargetMode="External"/><Relationship Id="rId2" Type="http://schemas.openxmlformats.org/officeDocument/2006/relationships/hyperlink" Target="mailto:Environment@admin.cam.ac.uk" TargetMode="External"/><Relationship Id="rId1" Type="http://schemas.openxmlformats.org/officeDocument/2006/relationships/slideLayout" Target="../slideLayouts/slideLayout2.xml"/><Relationship Id="rId5" Type="http://schemas.openxmlformats.org/officeDocument/2006/relationships/hyperlink" Target="http://www.environment.admin.cam.ac.uk/greenlines" TargetMode="External"/><Relationship Id="rId4" Type="http://schemas.openxmlformats.org/officeDocument/2006/relationships/hyperlink" Target="http://www.environment.admin.cam.ac.u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ourcambridge@admin.cam.ac.u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ourcambridge.admin.cam.ac.uk/submit-idea"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ourcambridge.admin.cam.ac.uk/submit-idea"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4175" y="2016125"/>
            <a:ext cx="8374063" cy="2132955"/>
          </a:xfrm>
        </p:spPr>
        <p:txBody>
          <a:bodyPr/>
          <a:lstStyle/>
          <a:p>
            <a:pPr eaLnBrk="1" hangingPunct="1"/>
            <a:r>
              <a:rPr lang="en-US" altLang="en-US" dirty="0" smtClean="0"/>
              <a:t>Financial Users Group</a:t>
            </a:r>
            <a:br>
              <a:rPr lang="en-US" altLang="en-US" dirty="0" smtClean="0"/>
            </a:br>
            <a:r>
              <a:rPr lang="en-US" altLang="en-US" dirty="0"/>
              <a:t/>
            </a:r>
            <a:br>
              <a:rPr lang="en-US" altLang="en-US" dirty="0"/>
            </a:br>
            <a:r>
              <a:rPr lang="en-US" altLang="en-US" dirty="0" smtClean="0"/>
              <a:t>Friday 19</a:t>
            </a:r>
            <a:r>
              <a:rPr lang="en-US" altLang="en-US" baseline="30000" dirty="0" smtClean="0"/>
              <a:t>th</a:t>
            </a:r>
            <a:r>
              <a:rPr lang="en-US" altLang="en-US" dirty="0" smtClean="0"/>
              <a:t> July</a:t>
            </a:r>
            <a:br>
              <a:rPr lang="en-US" altLang="en-US" dirty="0" smtClean="0"/>
            </a:br>
            <a:endParaRPr lang="en-US" altLang="en-US" dirty="0" smtClean="0"/>
          </a:p>
        </p:txBody>
      </p:sp>
    </p:spTree>
    <p:extLst>
      <p:ext uri="{BB962C8B-B14F-4D97-AF65-F5344CB8AC3E}">
        <p14:creationId xmlns:p14="http://schemas.microsoft.com/office/powerpoint/2010/main" val="264273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 result for 1kg cloth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88874" y="2297397"/>
            <a:ext cx="2978703" cy="19867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03742" y="2204864"/>
            <a:ext cx="3400706" cy="3967490"/>
          </a:xfrm>
          <a:prstGeom prst="rect">
            <a:avLst/>
          </a:prstGeom>
        </p:spPr>
      </p:pic>
      <p:sp>
        <p:nvSpPr>
          <p:cNvPr id="2" name="Title 1"/>
          <p:cNvSpPr>
            <a:spLocks noGrp="1"/>
          </p:cNvSpPr>
          <p:nvPr>
            <p:ph type="title"/>
          </p:nvPr>
        </p:nvSpPr>
        <p:spPr/>
        <p:txBody>
          <a:bodyPr/>
          <a:lstStyle/>
          <a:p>
            <a:r>
              <a:rPr lang="en-GB" dirty="0" smtClean="0"/>
              <a:t>Wider environmental impact…</a:t>
            </a: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10</a:t>
            </a:fld>
            <a:endParaRPr lang="en-GB">
              <a:solidFill>
                <a:srgbClr val="FFFFFF"/>
              </a:solidFill>
            </a:endParaRPr>
          </a:p>
        </p:txBody>
      </p:sp>
      <p:sp>
        <p:nvSpPr>
          <p:cNvPr id="6" name="Rectangle 5"/>
          <p:cNvSpPr/>
          <p:nvPr/>
        </p:nvSpPr>
        <p:spPr>
          <a:xfrm>
            <a:off x="560073" y="5974616"/>
            <a:ext cx="8622704" cy="261610"/>
          </a:xfrm>
          <a:prstGeom prst="rect">
            <a:avLst/>
          </a:prstGeom>
        </p:spPr>
        <p:txBody>
          <a:bodyPr wrap="square">
            <a:spAutoFit/>
          </a:bodyPr>
          <a:lstStyle/>
          <a:p>
            <a:r>
              <a:rPr lang="en-GB" sz="1100" i="1" dirty="0" smtClean="0"/>
              <a:t>Source for carbon factors: www.gov.uk/government/collections/government-conversion-factors-for-company-reporting</a:t>
            </a:r>
            <a:endParaRPr lang="en-GB" sz="1100" i="1" dirty="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83397" y="4055184"/>
            <a:ext cx="1816595" cy="1966104"/>
          </a:xfrm>
          <a:prstGeom prst="rect">
            <a:avLst/>
          </a:prstGeom>
        </p:spPr>
      </p:pic>
      <p:sp>
        <p:nvSpPr>
          <p:cNvPr id="16" name="TextBox 15"/>
          <p:cNvSpPr txBox="1"/>
          <p:nvPr/>
        </p:nvSpPr>
        <p:spPr>
          <a:xfrm>
            <a:off x="2411760" y="2636912"/>
            <a:ext cx="2624877" cy="1477328"/>
          </a:xfrm>
          <a:prstGeom prst="rect">
            <a:avLst/>
          </a:prstGeom>
          <a:noFill/>
        </p:spPr>
        <p:txBody>
          <a:bodyPr wrap="square" rtlCol="0">
            <a:spAutoFit/>
          </a:bodyPr>
          <a:lstStyle/>
          <a:p>
            <a:pPr algn="ctr"/>
            <a:r>
              <a:rPr lang="en-GB" dirty="0" smtClean="0"/>
              <a:t>Plus the emissions created in production of the raw materials… (For 1 kg plastic it’s 3x as much again)</a:t>
            </a:r>
            <a:endParaRPr lang="en-GB" dirty="0"/>
          </a:p>
        </p:txBody>
      </p:sp>
      <p:sp>
        <p:nvSpPr>
          <p:cNvPr id="18" name="TextBox 17"/>
          <p:cNvSpPr txBox="1"/>
          <p:nvPr/>
        </p:nvSpPr>
        <p:spPr>
          <a:xfrm>
            <a:off x="5036637" y="1258777"/>
            <a:ext cx="3783835" cy="2031325"/>
          </a:xfrm>
          <a:prstGeom prst="rect">
            <a:avLst/>
          </a:prstGeom>
          <a:noFill/>
        </p:spPr>
        <p:txBody>
          <a:bodyPr wrap="square" rtlCol="0">
            <a:spAutoFit/>
          </a:bodyPr>
          <a:lstStyle/>
          <a:p>
            <a:pPr algn="ctr"/>
            <a:r>
              <a:rPr lang="en-GB" dirty="0" smtClean="0"/>
              <a:t>Some materials have an even bigger impact … items For 1 kg clothing 22kg carbon is generated!</a:t>
            </a:r>
          </a:p>
          <a:p>
            <a:pPr algn="ctr"/>
            <a:endParaRPr lang="en-GB" dirty="0"/>
          </a:p>
          <a:p>
            <a:pPr algn="ctr"/>
            <a:endParaRPr lang="en-GB" dirty="0" smtClean="0"/>
          </a:p>
          <a:p>
            <a:pPr algn="ctr"/>
            <a:endParaRPr lang="en-GB" dirty="0"/>
          </a:p>
          <a:p>
            <a:pPr algn="ctr"/>
            <a:endParaRPr lang="en-GB" dirty="0" smtClean="0"/>
          </a:p>
        </p:txBody>
      </p:sp>
      <p:sp>
        <p:nvSpPr>
          <p:cNvPr id="21" name="TextBox 20"/>
          <p:cNvSpPr txBox="1"/>
          <p:nvPr/>
        </p:nvSpPr>
        <p:spPr>
          <a:xfrm>
            <a:off x="0" y="2695929"/>
            <a:ext cx="2592288" cy="1200329"/>
          </a:xfrm>
          <a:prstGeom prst="rect">
            <a:avLst/>
          </a:prstGeom>
          <a:noFill/>
        </p:spPr>
        <p:txBody>
          <a:bodyPr wrap="square" rtlCol="0">
            <a:spAutoFit/>
          </a:bodyPr>
          <a:lstStyle/>
          <a:p>
            <a:pPr algn="ctr"/>
            <a:r>
              <a:rPr lang="en-GB" dirty="0" smtClean="0"/>
              <a:t>For every 1kg waste disposed of to landfill, 586g of carbon dioxide gas is emitted…</a:t>
            </a:r>
            <a:endParaRPr lang="en-GB" dirty="0"/>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536" y="4096380"/>
            <a:ext cx="1563987" cy="1924907"/>
          </a:xfrm>
          <a:prstGeom prst="rect">
            <a:avLst/>
          </a:prstGeom>
        </p:spPr>
      </p:pic>
      <p:pic>
        <p:nvPicPr>
          <p:cNvPr id="1026" name="Picture 2" descr="Image result for landfil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687" y="1465078"/>
            <a:ext cx="1953057" cy="11718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il refinery"/>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822117" y="1324329"/>
            <a:ext cx="176275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88640"/>
            <a:ext cx="8375650" cy="423862"/>
          </a:xfrm>
        </p:spPr>
        <p:txBody>
          <a:bodyPr/>
          <a:lstStyle/>
          <a:p>
            <a:r>
              <a:rPr lang="en-GB" dirty="0" smtClean="0"/>
              <a:t>Move up the ‘Waste Hierarchy’ – buy less, re-use more</a:t>
            </a: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11</a:t>
            </a:fld>
            <a:endParaRPr lang="en-GB">
              <a:solidFill>
                <a:srgbClr val="FFFFFF"/>
              </a:solidFill>
            </a:endParaRPr>
          </a:p>
        </p:txBody>
      </p:sp>
      <p:pic>
        <p:nvPicPr>
          <p:cNvPr id="5" name="Picture 4" descr="Image result for waste hierarchy"/>
          <p:cNvPicPr/>
          <p:nvPr/>
        </p:nvPicPr>
        <p:blipFill>
          <a:blip r:embed="rId2">
            <a:extLst>
              <a:ext uri="{28A0092B-C50C-407E-A947-70E740481C1C}">
                <a14:useLocalDpi xmlns:a14="http://schemas.microsoft.com/office/drawing/2010/main"/>
              </a:ext>
            </a:extLst>
          </a:blip>
          <a:srcRect/>
          <a:stretch>
            <a:fillRect/>
          </a:stretch>
        </p:blipFill>
        <p:spPr bwMode="auto">
          <a:xfrm>
            <a:off x="1045240" y="1312673"/>
            <a:ext cx="7559208" cy="4740869"/>
          </a:xfrm>
          <a:prstGeom prst="rect">
            <a:avLst/>
          </a:prstGeom>
          <a:noFill/>
          <a:ln>
            <a:noFill/>
          </a:ln>
        </p:spPr>
      </p:pic>
    </p:spTree>
    <p:extLst>
      <p:ext uri="{BB962C8B-B14F-4D97-AF65-F5344CB8AC3E}">
        <p14:creationId xmlns:p14="http://schemas.microsoft.com/office/powerpoint/2010/main" val="3935412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Move to a ‘circular economy’?</a:t>
            </a:r>
            <a:endParaRPr lang="en-GB" dirty="0"/>
          </a:p>
        </p:txBody>
      </p:sp>
      <p:sp>
        <p:nvSpPr>
          <p:cNvPr id="3" name="Content Placeholder 2"/>
          <p:cNvSpPr>
            <a:spLocks noGrp="1"/>
          </p:cNvSpPr>
          <p:nvPr>
            <p:ph idx="1"/>
          </p:nvPr>
        </p:nvSpPr>
        <p:spPr>
          <a:xfrm>
            <a:off x="384175" y="1484784"/>
            <a:ext cx="8374063" cy="4067175"/>
          </a:xfrm>
        </p:spPr>
        <p:txBody>
          <a:bodyPr/>
          <a:lstStyle/>
          <a:p>
            <a:r>
              <a:rPr lang="en-GB" dirty="0" smtClean="0"/>
              <a:t>A </a:t>
            </a:r>
            <a:r>
              <a:rPr lang="en-GB" dirty="0"/>
              <a:t>circular economy is an alternative to a traditional linear economy (make, use, dispose) in which we keep resources in use for as long as possible, extract the maximum value from them whilst in use, then recover and regenerate products and materials at the end of each service life.</a:t>
            </a:r>
          </a:p>
          <a:p>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12</a:t>
            </a:fld>
            <a:endParaRPr lang="en-GB">
              <a:solidFill>
                <a:srgbClr val="FFFFFF"/>
              </a:solidFill>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1720" y="2852936"/>
            <a:ext cx="3312368" cy="3312368"/>
          </a:xfrm>
          <a:prstGeom prst="rect">
            <a:avLst/>
          </a:prstGeom>
        </p:spPr>
      </p:pic>
      <p:sp>
        <p:nvSpPr>
          <p:cNvPr id="6" name="Content Placeholder 11"/>
          <p:cNvSpPr txBox="1">
            <a:spLocks/>
          </p:cNvSpPr>
          <p:nvPr/>
        </p:nvSpPr>
        <p:spPr bwMode="auto">
          <a:xfrm>
            <a:off x="5532800" y="3461791"/>
            <a:ext cx="3647712" cy="342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buNone/>
            </a:pPr>
            <a:r>
              <a:rPr lang="en-GB" i="1" kern="0" dirty="0" smtClean="0"/>
              <a:t>Benefits for us as a University…</a:t>
            </a:r>
          </a:p>
          <a:p>
            <a:r>
              <a:rPr lang="en-GB" sz="1800" i="1" kern="0" dirty="0" smtClean="0"/>
              <a:t>Less money, time, space and effort dedicated to dealing with purchasing, invoices, </a:t>
            </a:r>
            <a:r>
              <a:rPr lang="en-GB" sz="1800" i="1" kern="0" dirty="0"/>
              <a:t>suppliers, </a:t>
            </a:r>
            <a:r>
              <a:rPr lang="en-GB" sz="1800" i="1" kern="0" dirty="0" smtClean="0"/>
              <a:t>deliveries, waste disposal, </a:t>
            </a:r>
            <a:r>
              <a:rPr lang="en-GB" sz="1800" i="1" kern="0" dirty="0" err="1" smtClean="0"/>
              <a:t>etc</a:t>
            </a:r>
            <a:r>
              <a:rPr lang="en-GB" sz="1800" i="1" kern="0" dirty="0" smtClean="0"/>
              <a:t>…</a:t>
            </a:r>
          </a:p>
          <a:p>
            <a:endParaRPr lang="en-GB" sz="1800" i="1" kern="0" dirty="0" smtClean="0"/>
          </a:p>
          <a:p>
            <a:pPr lvl="1"/>
            <a:endParaRPr lang="en-GB" i="1" kern="0" dirty="0" smtClean="0"/>
          </a:p>
          <a:p>
            <a:endParaRPr lang="en-GB" i="1" kern="0" dirty="0"/>
          </a:p>
        </p:txBody>
      </p:sp>
    </p:spTree>
    <p:extLst>
      <p:ext uri="{BB962C8B-B14F-4D97-AF65-F5344CB8AC3E}">
        <p14:creationId xmlns:p14="http://schemas.microsoft.com/office/powerpoint/2010/main" val="14736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available - WarpIt</a:t>
            </a:r>
            <a:endParaRPr lang="en-GB" dirty="0"/>
          </a:p>
        </p:txBody>
      </p:sp>
      <p:sp>
        <p:nvSpPr>
          <p:cNvPr id="3" name="Content Placeholder 2"/>
          <p:cNvSpPr>
            <a:spLocks noGrp="1"/>
          </p:cNvSpPr>
          <p:nvPr>
            <p:ph idx="1"/>
          </p:nvPr>
        </p:nvSpPr>
        <p:spPr>
          <a:xfrm>
            <a:off x="179512" y="2314153"/>
            <a:ext cx="5629977" cy="4067175"/>
          </a:xfrm>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13</a:t>
            </a:fld>
            <a:endParaRPr lang="en-GB">
              <a:solidFill>
                <a:srgbClr val="FFFFFF"/>
              </a:solidFill>
            </a:endParaRPr>
          </a:p>
        </p:txBody>
      </p:sp>
      <p:sp>
        <p:nvSpPr>
          <p:cNvPr id="16" name="Rectangle 15"/>
          <p:cNvSpPr/>
          <p:nvPr/>
        </p:nvSpPr>
        <p:spPr>
          <a:xfrm>
            <a:off x="467544" y="2662082"/>
            <a:ext cx="3240360" cy="1723549"/>
          </a:xfrm>
          <a:prstGeom prst="rect">
            <a:avLst/>
          </a:prstGeom>
        </p:spPr>
        <p:txBody>
          <a:bodyPr wrap="square">
            <a:spAutoFit/>
          </a:bodyPr>
          <a:lstStyle/>
          <a:p>
            <a:pPr algn="ctr">
              <a:spcAft>
                <a:spcPts val="600"/>
              </a:spcAft>
            </a:pPr>
            <a:r>
              <a:rPr lang="en-GB" i="1" dirty="0"/>
              <a:t>“Goods and services may be purchased externally only if they are not reasonably available elsewhere within the University”</a:t>
            </a:r>
          </a:p>
          <a:p>
            <a:pPr algn="ctr">
              <a:spcAft>
                <a:spcPts val="600"/>
              </a:spcAft>
            </a:pPr>
            <a:r>
              <a:rPr lang="en-GB" sz="1100" dirty="0"/>
              <a:t>- Section 18.6 of University financial </a:t>
            </a:r>
            <a:r>
              <a:rPr lang="en-GB" sz="1100" dirty="0" smtClean="0"/>
              <a:t>regulations</a:t>
            </a:r>
            <a:endParaRPr lang="en-GB" sz="1100"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39952" y="1827256"/>
            <a:ext cx="4524265" cy="3619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63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1738089"/>
            <a:ext cx="4835897" cy="4067175"/>
          </a:xfrm>
        </p:spPr>
        <p:txBody>
          <a:bodyPr/>
          <a:lstStyle/>
          <a:p>
            <a:r>
              <a:rPr lang="en-GB" dirty="0"/>
              <a:t>Since WarpIt was set up at Cambridge in 2014, it has saved </a:t>
            </a:r>
            <a:r>
              <a:rPr lang="en-GB" dirty="0" smtClean="0"/>
              <a:t>£175,000 in </a:t>
            </a:r>
            <a:r>
              <a:rPr lang="en-GB" dirty="0"/>
              <a:t>avoided purchase and waste disposal costs. </a:t>
            </a:r>
          </a:p>
          <a:p>
            <a:r>
              <a:rPr lang="en-GB" dirty="0" smtClean="0"/>
              <a:t>In </a:t>
            </a:r>
            <a:r>
              <a:rPr lang="en-GB" dirty="0"/>
              <a:t>2018-19, 20 items were added to </a:t>
            </a:r>
            <a:r>
              <a:rPr lang="en-GB" dirty="0" err="1" smtClean="0"/>
              <a:t>Warpit</a:t>
            </a:r>
            <a:r>
              <a:rPr lang="en-GB" dirty="0"/>
              <a:t>, every month, with </a:t>
            </a:r>
            <a:r>
              <a:rPr lang="en-GB" dirty="0" smtClean="0"/>
              <a:t>80% successfully claimed. </a:t>
            </a:r>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14</a:t>
            </a:fld>
            <a:endParaRPr lang="en-GB">
              <a:solidFill>
                <a:srgbClr val="FFFFFF"/>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4735" y="1556792"/>
            <a:ext cx="3539753" cy="2127618"/>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4735" y="3797944"/>
            <a:ext cx="3539753" cy="2127618"/>
          </a:xfrm>
          <a:prstGeom prst="rect">
            <a:avLst/>
          </a:prstGeom>
        </p:spPr>
      </p:pic>
    </p:spTree>
    <p:extLst>
      <p:ext uri="{BB962C8B-B14F-4D97-AF65-F5344CB8AC3E}">
        <p14:creationId xmlns:p14="http://schemas.microsoft.com/office/powerpoint/2010/main" val="40125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a:t>
            </a:r>
            <a:endParaRPr lang="en-GB" dirty="0"/>
          </a:p>
        </p:txBody>
      </p:sp>
      <p:sp>
        <p:nvSpPr>
          <p:cNvPr id="3" name="Content Placeholder 2"/>
          <p:cNvSpPr>
            <a:spLocks noGrp="1"/>
          </p:cNvSpPr>
          <p:nvPr>
            <p:ph idx="1"/>
          </p:nvPr>
        </p:nvSpPr>
        <p:spPr>
          <a:xfrm>
            <a:off x="107504" y="1522065"/>
            <a:ext cx="6336704" cy="4067175"/>
          </a:xfrm>
        </p:spPr>
        <p:txBody>
          <a:bodyPr/>
          <a:lstStyle/>
          <a:p>
            <a:r>
              <a:rPr lang="en-GB" sz="1950" dirty="0"/>
              <a:t>Log in </a:t>
            </a:r>
            <a:r>
              <a:rPr lang="en-GB" sz="1950" dirty="0" smtClean="0"/>
              <a:t>or create an account at </a:t>
            </a:r>
            <a:br>
              <a:rPr lang="en-GB" sz="1950" dirty="0" smtClean="0"/>
            </a:br>
            <a:r>
              <a:rPr lang="en-GB" sz="1950" dirty="0" smtClean="0">
                <a:hlinkClick r:id="rId2"/>
              </a:rPr>
              <a:t>www.warp-it.co.uk/cambridgeuni</a:t>
            </a:r>
            <a:r>
              <a:rPr lang="en-GB" sz="1950" dirty="0">
                <a:hlinkClick r:id="rId2"/>
              </a:rPr>
              <a:t>/</a:t>
            </a:r>
            <a:endParaRPr lang="en-GB" sz="1950" dirty="0"/>
          </a:p>
          <a:p>
            <a:r>
              <a:rPr lang="en-GB" sz="1950" dirty="0" smtClean="0"/>
              <a:t>Anyone with an @cam email is accepted as a member automatically</a:t>
            </a:r>
            <a:r>
              <a:rPr lang="en-GB" sz="1950" dirty="0"/>
              <a:t> </a:t>
            </a:r>
            <a:r>
              <a:rPr lang="en-GB" sz="1950" dirty="0" smtClean="0"/>
              <a:t>(others subject to approval by E&amp;E team)</a:t>
            </a:r>
          </a:p>
          <a:p>
            <a:r>
              <a:rPr lang="en-GB" sz="1950" dirty="0" smtClean="0"/>
              <a:t>All members can both post items to the portal, and claim items from it.</a:t>
            </a:r>
          </a:p>
          <a:p>
            <a:r>
              <a:rPr lang="en-GB" sz="1950" dirty="0" smtClean="0"/>
              <a:t>Anything can be added to WarpIt (as long as permission has been given by the department to dispose of it, and </a:t>
            </a:r>
            <a:r>
              <a:rPr lang="en-GB" sz="1950" dirty="0"/>
              <a:t>the item is </a:t>
            </a:r>
            <a:r>
              <a:rPr lang="en-GB" sz="1950" dirty="0" smtClean="0"/>
              <a:t>safe to use). </a:t>
            </a:r>
          </a:p>
          <a:p>
            <a:r>
              <a:rPr lang="en-GB" sz="1950" dirty="0" smtClean="0"/>
              <a:t>Items worth over £5000 at time of purchase cannot be posted without permission from central Finance team (as there is a need to update University asset register).</a:t>
            </a:r>
          </a:p>
          <a:p>
            <a:endParaRPr lang="en-GB" sz="1950"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15</a:t>
            </a:fld>
            <a:endParaRPr lang="en-GB">
              <a:solidFill>
                <a:srgbClr val="FFFFFF"/>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6764" y="1423633"/>
            <a:ext cx="2232248" cy="4636207"/>
          </a:xfrm>
          <a:prstGeom prst="rect">
            <a:avLst/>
          </a:prstGeom>
        </p:spPr>
      </p:pic>
    </p:spTree>
    <p:extLst>
      <p:ext uri="{BB962C8B-B14F-4D97-AF65-F5344CB8AC3E}">
        <p14:creationId xmlns:p14="http://schemas.microsoft.com/office/powerpoint/2010/main" val="261583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a:t>
            </a:r>
            <a:r>
              <a:rPr lang="en-GB" dirty="0" smtClean="0"/>
              <a:t>seful features of WarpIt – Add item</a:t>
            </a: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16</a:t>
            </a:fld>
            <a:endParaRPr lang="en-GB">
              <a:solidFill>
                <a:srgbClr val="FFFFFF"/>
              </a:solidFill>
            </a:endParaRPr>
          </a:p>
        </p:txBody>
      </p:sp>
      <p:sp>
        <p:nvSpPr>
          <p:cNvPr id="6" name="TextBox 5"/>
          <p:cNvSpPr txBox="1"/>
          <p:nvPr/>
        </p:nvSpPr>
        <p:spPr>
          <a:xfrm>
            <a:off x="4860032" y="1834946"/>
            <a:ext cx="4176464" cy="3139321"/>
          </a:xfrm>
          <a:prstGeom prst="rect">
            <a:avLst/>
          </a:prstGeom>
          <a:noFill/>
        </p:spPr>
        <p:txBody>
          <a:bodyPr wrap="square" rtlCol="0">
            <a:spAutoFit/>
          </a:bodyPr>
          <a:lstStyle/>
          <a:p>
            <a:r>
              <a:rPr lang="en-GB" dirty="0" smtClean="0"/>
              <a:t>Adding an item is quick and easy, simply add:</a:t>
            </a:r>
          </a:p>
          <a:p>
            <a:pPr marL="285750" indent="-285750">
              <a:buFont typeface="Arial" panose="020B0604020202020204" pitchFamily="34" charset="0"/>
              <a:buChar char="•"/>
            </a:pPr>
            <a:r>
              <a:rPr lang="en-GB" dirty="0" smtClean="0"/>
              <a:t>Title</a:t>
            </a:r>
          </a:p>
          <a:p>
            <a:pPr marL="285750" indent="-285750">
              <a:buFont typeface="Arial" panose="020B0604020202020204" pitchFamily="34" charset="0"/>
              <a:buChar char="•"/>
            </a:pPr>
            <a:r>
              <a:rPr lang="en-GB" dirty="0" smtClean="0"/>
              <a:t>Category (to ensure </a:t>
            </a:r>
            <a:r>
              <a:rPr lang="en-GB" dirty="0" err="1" smtClean="0"/>
              <a:t>wishlist</a:t>
            </a:r>
            <a:r>
              <a:rPr lang="en-GB" dirty="0" smtClean="0"/>
              <a:t> users are notified)</a:t>
            </a:r>
          </a:p>
          <a:p>
            <a:pPr marL="285750" indent="-285750">
              <a:buFont typeface="Arial" panose="020B0604020202020204" pitchFamily="34" charset="0"/>
              <a:buChar char="•"/>
            </a:pPr>
            <a:r>
              <a:rPr lang="en-GB" dirty="0" smtClean="0"/>
              <a:t>Quantify, approx. dimensions, condition, location.</a:t>
            </a:r>
          </a:p>
          <a:p>
            <a:pPr marL="285750" indent="-285750">
              <a:buFont typeface="Arial" panose="020B0604020202020204" pitchFamily="34" charset="0"/>
              <a:buChar char="•"/>
            </a:pPr>
            <a:r>
              <a:rPr lang="en-GB" dirty="0" smtClean="0"/>
              <a:t>Include availability if you need the item claimed by a certain date</a:t>
            </a:r>
          </a:p>
          <a:p>
            <a:pPr marL="285750" indent="-285750">
              <a:buFont typeface="Arial" panose="020B0604020202020204" pitchFamily="34" charset="0"/>
              <a:buChar char="•"/>
            </a:pPr>
            <a:r>
              <a:rPr lang="en-GB" dirty="0" smtClean="0"/>
              <a:t>Add images – more images will mean fewer queries!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1520" y="1556792"/>
            <a:ext cx="3672408" cy="4154713"/>
          </a:xfrm>
          <a:prstGeom prst="rect">
            <a:avLst/>
          </a:prstGeom>
        </p:spPr>
      </p:pic>
      <p:sp>
        <p:nvSpPr>
          <p:cNvPr id="7" name="Oval 6"/>
          <p:cNvSpPr/>
          <p:nvPr/>
        </p:nvSpPr>
        <p:spPr>
          <a:xfrm>
            <a:off x="0" y="1556792"/>
            <a:ext cx="1331640" cy="506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160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88640"/>
            <a:ext cx="8375650" cy="423862"/>
          </a:xfrm>
        </p:spPr>
        <p:txBody>
          <a:bodyPr/>
          <a:lstStyle/>
          <a:p>
            <a:r>
              <a:rPr lang="en-GB" dirty="0"/>
              <a:t>U</a:t>
            </a:r>
            <a:r>
              <a:rPr lang="en-GB" dirty="0" smtClean="0"/>
              <a:t>seful features of WarpIt – extend posting, donate to charities</a:t>
            </a: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17</a:t>
            </a:fld>
            <a:endParaRPr lang="en-GB">
              <a:solidFill>
                <a:srgbClr val="FFFFFF"/>
              </a:solidFill>
            </a:endParaRPr>
          </a:p>
        </p:txBody>
      </p:sp>
      <p:sp>
        <p:nvSpPr>
          <p:cNvPr id="6" name="TextBox 5"/>
          <p:cNvSpPr txBox="1"/>
          <p:nvPr/>
        </p:nvSpPr>
        <p:spPr>
          <a:xfrm>
            <a:off x="539552" y="1412776"/>
            <a:ext cx="8424936"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Items not claimed within intended time frame - extend the expiry date – simply log in, click the item you posted and edit the date.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During the last 5 days any item is advertised, it is automatically offered up to charities on the WarpIt portal. </a:t>
            </a:r>
          </a:p>
          <a:p>
            <a:r>
              <a:rPr lang="en-GB" i="1" dirty="0" smtClean="0"/>
              <a:t/>
            </a:r>
            <a:br>
              <a:rPr lang="en-GB" i="1" dirty="0" smtClean="0"/>
            </a:br>
            <a:r>
              <a:rPr lang="en-GB" i="1" dirty="0" smtClean="0"/>
              <a:t/>
            </a:r>
            <a:br>
              <a:rPr lang="en-GB" i="1" dirty="0" smtClean="0"/>
            </a:br>
            <a:r>
              <a:rPr lang="en-GB" i="1" dirty="0" smtClean="0"/>
              <a:t>Example</a:t>
            </a:r>
            <a:r>
              <a:rPr lang="en-GB" i="1" dirty="0"/>
              <a:t>: </a:t>
            </a:r>
            <a:r>
              <a:rPr lang="en-GB" i="1" dirty="0" smtClean="0"/>
              <a:t>Multi-Faith </a:t>
            </a:r>
            <a:r>
              <a:rPr lang="en-GB" i="1" dirty="0"/>
              <a:t>Centre </a:t>
            </a:r>
            <a:r>
              <a:rPr lang="en-GB" i="1" dirty="0" smtClean="0"/>
              <a:t/>
            </a:r>
            <a:br>
              <a:rPr lang="en-GB" i="1" dirty="0" smtClean="0"/>
            </a:br>
            <a:r>
              <a:rPr lang="en-GB" i="1" dirty="0" err="1" smtClean="0"/>
              <a:t>clearout</a:t>
            </a:r>
            <a:r>
              <a:rPr lang="en-GB" i="1" dirty="0" smtClean="0"/>
              <a:t> – significant saving </a:t>
            </a:r>
            <a:br>
              <a:rPr lang="en-GB" i="1" dirty="0" smtClean="0"/>
            </a:br>
            <a:r>
              <a:rPr lang="en-GB" i="1" dirty="0" smtClean="0"/>
              <a:t>in skip hire and disposal costs</a:t>
            </a:r>
          </a:p>
          <a:p>
            <a:r>
              <a:rPr lang="en-GB" dirty="0" smtClean="0"/>
              <a:t/>
            </a:r>
            <a:br>
              <a:rPr lang="en-GB" dirty="0" smtClean="0"/>
            </a:br>
            <a:r>
              <a:rPr lang="en-GB" dirty="0" smtClean="0"/>
              <a:t/>
            </a:r>
            <a:br>
              <a:rPr lang="en-GB" dirty="0" smtClean="0"/>
            </a:br>
            <a:endParaRPr lang="en-GB" dirty="0" smtClean="0"/>
          </a:p>
          <a:p>
            <a:pPr marL="285750" indent="-285750">
              <a:buFont typeface="Arial" panose="020B0604020202020204" pitchFamily="34" charset="0"/>
              <a:buChar char="•"/>
            </a:pPr>
            <a:r>
              <a:rPr lang="en-GB" dirty="0" smtClean="0"/>
              <a:t>Note that item claims by individuals are discouraged – we want items to be reused within the University! However departments could choose to offer items to individuals if they aren’t claimed internally on WarpIt.</a:t>
            </a: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91050" y="2996952"/>
            <a:ext cx="1445840" cy="1953152"/>
          </a:xfrm>
          <a:prstGeom prst="rect">
            <a:avLst/>
          </a:prstGeom>
        </p:spPr>
      </p:pic>
      <p:pic>
        <p:nvPicPr>
          <p:cNvPr id="7" name="Picture 4" descr="https://www.emmaus.org.uk/assets/0003/7163/Article_detail_medium.jpg?147151979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98146" y="3645024"/>
            <a:ext cx="1728192" cy="564308"/>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5508104" y="3821370"/>
            <a:ext cx="529039" cy="2116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3000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a:t>
            </a:r>
            <a:r>
              <a:rPr lang="en-GB" dirty="0" smtClean="0"/>
              <a:t>seful features of WarpIt – Notification settings</a:t>
            </a: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18</a:t>
            </a:fld>
            <a:endParaRPr lang="en-GB">
              <a:solidFill>
                <a:srgbClr val="FFFFFF"/>
              </a:solidFill>
            </a:endParaRP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512" y="1412776"/>
            <a:ext cx="4176464" cy="4602634"/>
          </a:xfrm>
          <a:prstGeom prst="rect">
            <a:avLst/>
          </a:prstGeom>
        </p:spPr>
      </p:pic>
      <p:sp>
        <p:nvSpPr>
          <p:cNvPr id="17" name="TextBox 16"/>
          <p:cNvSpPr txBox="1"/>
          <p:nvPr/>
        </p:nvSpPr>
        <p:spPr>
          <a:xfrm>
            <a:off x="4860032" y="1834946"/>
            <a:ext cx="4176464"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Set notification settings – can receive notifications on Daily basis, Weekly basis, or not at all, however…</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If you’re receiving too many notifications, you can edit your settings to only be notified when new items are posted, or when your </a:t>
            </a:r>
            <a:r>
              <a:rPr lang="en-GB" dirty="0" err="1" smtClean="0"/>
              <a:t>wishlist</a:t>
            </a:r>
            <a:r>
              <a:rPr lang="en-GB" dirty="0" smtClean="0"/>
              <a:t> items are added to the portal.</a:t>
            </a:r>
          </a:p>
          <a:p>
            <a:pPr marL="285750" indent="-285750">
              <a:buFont typeface="Arial" panose="020B0604020202020204" pitchFamily="34" charset="0"/>
              <a:buChar char="•"/>
            </a:pPr>
            <a:endParaRPr lang="en-GB" dirty="0"/>
          </a:p>
        </p:txBody>
      </p:sp>
      <p:sp>
        <p:nvSpPr>
          <p:cNvPr id="15" name="Oval 14"/>
          <p:cNvSpPr/>
          <p:nvPr/>
        </p:nvSpPr>
        <p:spPr>
          <a:xfrm>
            <a:off x="0" y="4974267"/>
            <a:ext cx="1331640" cy="903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flipH="1">
            <a:off x="2699792" y="2060848"/>
            <a:ext cx="2232248"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699792" y="3789040"/>
            <a:ext cx="2490315" cy="4747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211960" y="4509121"/>
            <a:ext cx="1008113" cy="691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87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a:t>
            </a:r>
            <a:r>
              <a:rPr lang="en-GB" dirty="0" smtClean="0"/>
              <a:t>seful features of WarpIt – Wish list</a:t>
            </a: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19</a:t>
            </a:fld>
            <a:endParaRPr lang="en-GB">
              <a:solidFill>
                <a:srgbClr val="FFFFFF"/>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504" y="1412775"/>
            <a:ext cx="4752528" cy="4659341"/>
          </a:xfrm>
          <a:prstGeom prst="rect">
            <a:avLst/>
          </a:prstGeom>
        </p:spPr>
      </p:pic>
      <p:sp>
        <p:nvSpPr>
          <p:cNvPr id="6" name="TextBox 5"/>
          <p:cNvSpPr txBox="1"/>
          <p:nvPr/>
        </p:nvSpPr>
        <p:spPr>
          <a:xfrm>
            <a:off x="4860032" y="1834946"/>
            <a:ext cx="4176464"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Wish list allows you to receive notifications when users in the University add an item matching your </a:t>
            </a:r>
            <a:r>
              <a:rPr lang="en-GB" dirty="0" err="1" smtClean="0"/>
              <a:t>wishlist</a:t>
            </a:r>
            <a:r>
              <a:rPr lang="en-GB" dirty="0" smtClean="0"/>
              <a:t> description.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Useful for if users who frequently buy certain items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Also useful if you are looking for a one-off item: other </a:t>
            </a:r>
            <a:r>
              <a:rPr lang="en-GB" dirty="0" err="1" smtClean="0"/>
              <a:t>Warpit</a:t>
            </a:r>
            <a:r>
              <a:rPr lang="en-GB" dirty="0" smtClean="0"/>
              <a:t> users in the University will be notified that you are looking for the item, and you can set an expiry date for your </a:t>
            </a:r>
            <a:r>
              <a:rPr lang="en-GB" dirty="0" err="1" smtClean="0"/>
              <a:t>wishlist</a:t>
            </a:r>
            <a:r>
              <a:rPr lang="en-GB" dirty="0" smtClean="0"/>
              <a:t> item.</a:t>
            </a:r>
            <a:endParaRPr lang="en-GB" dirty="0"/>
          </a:p>
        </p:txBody>
      </p:sp>
      <p:sp>
        <p:nvSpPr>
          <p:cNvPr id="8" name="Oval 7"/>
          <p:cNvSpPr/>
          <p:nvPr/>
        </p:nvSpPr>
        <p:spPr>
          <a:xfrm>
            <a:off x="0" y="3789040"/>
            <a:ext cx="1331640" cy="506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H="1">
            <a:off x="2915816" y="5358712"/>
            <a:ext cx="2304258" cy="2344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07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Agenda</a:t>
            </a:r>
            <a:endParaRPr lang="en-GB" b="0" dirty="0"/>
          </a:p>
        </p:txBody>
      </p:sp>
      <p:sp>
        <p:nvSpPr>
          <p:cNvPr id="4" name="Content Placeholder 3"/>
          <p:cNvSpPr>
            <a:spLocks noGrp="1"/>
          </p:cNvSpPr>
          <p:nvPr>
            <p:ph idx="1"/>
          </p:nvPr>
        </p:nvSpPr>
        <p:spPr>
          <a:xfrm>
            <a:off x="353392" y="1628800"/>
            <a:ext cx="8374063" cy="4067175"/>
          </a:xfrm>
        </p:spPr>
        <p:txBody>
          <a:bodyPr/>
          <a:lstStyle/>
          <a:p>
            <a:r>
              <a:rPr lang="en-GB" dirty="0" smtClean="0"/>
              <a:t>Minutes of previous meeting</a:t>
            </a:r>
          </a:p>
          <a:p>
            <a:r>
              <a:rPr lang="en-GB" dirty="0" smtClean="0"/>
              <a:t>Matters arising / action points</a:t>
            </a:r>
          </a:p>
          <a:p>
            <a:r>
              <a:rPr lang="en-GB" dirty="0" smtClean="0"/>
              <a:t>Waste Reduction Initiatives</a:t>
            </a:r>
          </a:p>
          <a:p>
            <a:r>
              <a:rPr lang="en-GB" dirty="0" smtClean="0"/>
              <a:t>Finance Business Transformation Programme</a:t>
            </a:r>
          </a:p>
          <a:p>
            <a:r>
              <a:rPr lang="en-GB" dirty="0" smtClean="0"/>
              <a:t>Strategic Procurement Review</a:t>
            </a:r>
          </a:p>
          <a:p>
            <a:r>
              <a:rPr lang="en-GB" dirty="0" err="1" smtClean="0"/>
              <a:t>ourcambridge</a:t>
            </a:r>
            <a:endParaRPr lang="en-GB" dirty="0" smtClean="0"/>
          </a:p>
          <a:p>
            <a:r>
              <a:rPr lang="en-GB" dirty="0" smtClean="0"/>
              <a:t>General Finance Matters</a:t>
            </a:r>
          </a:p>
          <a:p>
            <a:r>
              <a:rPr lang="en-GB" dirty="0" smtClean="0"/>
              <a:t>AOB</a:t>
            </a:r>
            <a:endParaRPr lang="en-GB" dirty="0"/>
          </a:p>
        </p:txBody>
      </p:sp>
    </p:spTree>
    <p:extLst>
      <p:ext uri="{BB962C8B-B14F-4D97-AF65-F5344CB8AC3E}">
        <p14:creationId xmlns:p14="http://schemas.microsoft.com/office/powerpoint/2010/main" val="3669685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a:xfrm>
            <a:off x="384175" y="1412776"/>
            <a:ext cx="8374063" cy="4464496"/>
          </a:xfrm>
        </p:spPr>
        <p:txBody>
          <a:bodyPr/>
          <a:lstStyle/>
          <a:p>
            <a:r>
              <a:rPr lang="en-GB" dirty="0" smtClean="0"/>
              <a:t>Fitzwilliam </a:t>
            </a:r>
            <a:r>
              <a:rPr lang="en-GB" dirty="0"/>
              <a:t>Museum’s saving </a:t>
            </a:r>
            <a:r>
              <a:rPr lang="en-GB" dirty="0" smtClean="0"/>
              <a:t>by </a:t>
            </a:r>
            <a:r>
              <a:rPr lang="en-GB" dirty="0"/>
              <a:t>re-using surplus furniture from a project on the West Cambridge site. </a:t>
            </a:r>
          </a:p>
          <a:p>
            <a:endParaRPr lang="en-GB" dirty="0" smtClean="0"/>
          </a:p>
          <a:p>
            <a:endParaRPr lang="en-GB" dirty="0"/>
          </a:p>
          <a:p>
            <a:endParaRPr lang="en-GB" dirty="0" smtClean="0"/>
          </a:p>
          <a:p>
            <a:pPr marL="0" indent="0">
              <a:buNone/>
            </a:pPr>
            <a:endParaRPr lang="en-GB" dirty="0" smtClean="0"/>
          </a:p>
          <a:p>
            <a:pPr marL="0" indent="0">
              <a:buNone/>
            </a:pPr>
            <a:endParaRPr lang="en-GB" dirty="0"/>
          </a:p>
          <a:p>
            <a:pPr marL="0" indent="0">
              <a:buNone/>
            </a:pPr>
            <a:endParaRPr lang="en-GB" dirty="0"/>
          </a:p>
          <a:p>
            <a:r>
              <a:rPr lang="en-GB" dirty="0" smtClean="0"/>
              <a:t>Project </a:t>
            </a:r>
            <a:r>
              <a:rPr lang="en-GB" dirty="0"/>
              <a:t>Light (</a:t>
            </a:r>
            <a:r>
              <a:rPr lang="en-GB" dirty="0" smtClean="0"/>
              <a:t>the </a:t>
            </a:r>
            <a:r>
              <a:rPr lang="en-GB" dirty="0"/>
              <a:t>relocation of departments in the </a:t>
            </a:r>
            <a:r>
              <a:rPr lang="en-GB" dirty="0" err="1"/>
              <a:t>Gleesson</a:t>
            </a:r>
            <a:r>
              <a:rPr lang="en-GB" dirty="0"/>
              <a:t> Building) resulted in </a:t>
            </a:r>
            <a:r>
              <a:rPr lang="en-GB" b="1" dirty="0"/>
              <a:t>£17.6k in savings </a:t>
            </a:r>
            <a:r>
              <a:rPr lang="en-GB" dirty="0"/>
              <a:t>to the University from re-used equipment and </a:t>
            </a:r>
            <a:r>
              <a:rPr lang="en-GB" dirty="0" smtClean="0"/>
              <a:t>furniture</a:t>
            </a:r>
          </a:p>
          <a:p>
            <a:r>
              <a:rPr lang="en-GB" dirty="0" smtClean="0"/>
              <a:t>Our annual spend on furniture is ~£4m - plenty more potential! Key factor in success is to plan office moves as far in advance as possible.</a:t>
            </a:r>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20</a:t>
            </a:fld>
            <a:endParaRPr lang="en-GB">
              <a:solidFill>
                <a:srgbClr val="FFFFFF"/>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677" y="2447387"/>
            <a:ext cx="1316855" cy="175580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2120" y="2132856"/>
            <a:ext cx="2880320" cy="2160241"/>
          </a:xfrm>
          <a:prstGeom prst="rect">
            <a:avLst/>
          </a:prstGeom>
        </p:spPr>
      </p:pic>
      <p:sp>
        <p:nvSpPr>
          <p:cNvPr id="7" name="Right Arrow 6"/>
          <p:cNvSpPr/>
          <p:nvPr/>
        </p:nvSpPr>
        <p:spPr>
          <a:xfrm>
            <a:off x="3495700" y="3748450"/>
            <a:ext cx="1080120" cy="432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8" name="Picture 4" descr="https://www.warp-it.co.uk/_assets/media/company/985_thumb.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59832" y="2852936"/>
            <a:ext cx="1950205" cy="6934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08104" y="1772816"/>
            <a:ext cx="3201517" cy="369332"/>
          </a:xfrm>
          <a:prstGeom prst="rect">
            <a:avLst/>
          </a:prstGeom>
        </p:spPr>
        <p:txBody>
          <a:bodyPr wrap="none">
            <a:spAutoFit/>
          </a:bodyPr>
          <a:lstStyle/>
          <a:p>
            <a:r>
              <a:rPr lang="en-GB" dirty="0" smtClean="0">
                <a:solidFill>
                  <a:srgbClr val="171717"/>
                </a:solidFill>
                <a:latin typeface="verdana" panose="020B0604030504040204" pitchFamily="34" charset="0"/>
              </a:rPr>
              <a:t>If purchased new: £1,642</a:t>
            </a:r>
            <a:endParaRPr lang="en-GB" dirty="0"/>
          </a:p>
        </p:txBody>
      </p:sp>
      <p:sp>
        <p:nvSpPr>
          <p:cNvPr id="10" name="Rectangle 9"/>
          <p:cNvSpPr/>
          <p:nvPr/>
        </p:nvSpPr>
        <p:spPr>
          <a:xfrm>
            <a:off x="356946" y="2060848"/>
            <a:ext cx="2539478" cy="369332"/>
          </a:xfrm>
          <a:prstGeom prst="rect">
            <a:avLst/>
          </a:prstGeom>
        </p:spPr>
        <p:txBody>
          <a:bodyPr wrap="none">
            <a:spAutoFit/>
          </a:bodyPr>
          <a:lstStyle/>
          <a:p>
            <a:r>
              <a:rPr lang="en-GB" dirty="0" smtClean="0">
                <a:solidFill>
                  <a:srgbClr val="171717"/>
                </a:solidFill>
                <a:latin typeface="verdana" panose="020B0604030504040204" pitchFamily="34" charset="0"/>
              </a:rPr>
              <a:t>If disposed of: £233</a:t>
            </a:r>
            <a:endParaRPr lang="en-GB" dirty="0"/>
          </a:p>
        </p:txBody>
      </p:sp>
    </p:spTree>
    <p:extLst>
      <p:ext uri="{BB962C8B-B14F-4D97-AF65-F5344CB8AC3E}">
        <p14:creationId xmlns:p14="http://schemas.microsoft.com/office/powerpoint/2010/main" val="138921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dirty="0" smtClean="0">
                <a:ea typeface="ＭＳ Ｐゴシック" pitchFamily="34" charset="-128"/>
              </a:rPr>
              <a:t>Other support available - </a:t>
            </a:r>
            <a:r>
              <a:rPr lang="en-GB" altLang="en-US" dirty="0" err="1" smtClean="0">
                <a:ea typeface="ＭＳ Ｐゴシック" pitchFamily="34" charset="-128"/>
              </a:rPr>
              <a:t>UniGreenScheme</a:t>
            </a:r>
            <a:endParaRPr lang="en-GB" altLang="en-US" dirty="0">
              <a:ea typeface="ＭＳ Ｐゴシック" pitchFamily="34" charset="-128"/>
            </a:endParaRPr>
          </a:p>
        </p:txBody>
      </p:sp>
      <p:sp>
        <p:nvSpPr>
          <p:cNvPr id="2150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75000"/>
              </a:spcAft>
              <a:buChar char="•"/>
              <a:defRPr sz="2000">
                <a:solidFill>
                  <a:schemeClr val="tx1"/>
                </a:solidFill>
                <a:latin typeface="Arial" charset="0"/>
                <a:ea typeface="ＭＳ Ｐゴシック" pitchFamily="34" charset="-128"/>
              </a:defRPr>
            </a:lvl1pPr>
            <a:lvl2pPr marL="742950" indent="-285750" eaLnBrk="0" hangingPunct="0">
              <a:spcAft>
                <a:spcPct val="75000"/>
              </a:spcAft>
              <a:buChar char="•"/>
              <a:defRPr sz="2000">
                <a:solidFill>
                  <a:schemeClr val="tx1"/>
                </a:solidFill>
                <a:latin typeface="Arial" charset="0"/>
                <a:ea typeface="ＭＳ Ｐゴシック" pitchFamily="34" charset="-128"/>
              </a:defRPr>
            </a:lvl2pPr>
            <a:lvl3pPr marL="1143000" indent="-228600" eaLnBrk="0" hangingPunct="0">
              <a:spcAft>
                <a:spcPct val="75000"/>
              </a:spcAft>
              <a:buChar char="•"/>
              <a:defRPr sz="2000">
                <a:solidFill>
                  <a:schemeClr val="tx1"/>
                </a:solidFill>
                <a:latin typeface="Arial" charset="0"/>
                <a:ea typeface="ＭＳ Ｐゴシック" pitchFamily="34" charset="-128"/>
              </a:defRPr>
            </a:lvl3pPr>
            <a:lvl4pPr marL="1600200" indent="-228600" eaLnBrk="0" hangingPunct="0">
              <a:spcAft>
                <a:spcPct val="75000"/>
              </a:spcAft>
              <a:buChar char="•"/>
              <a:defRPr sz="2000">
                <a:solidFill>
                  <a:schemeClr val="tx1"/>
                </a:solidFill>
                <a:latin typeface="Arial" charset="0"/>
                <a:ea typeface="ＭＳ Ｐゴシック" pitchFamily="34" charset="-128"/>
              </a:defRPr>
            </a:lvl4pPr>
            <a:lvl5pPr marL="2057400" indent="-228600" eaLnBrk="0" hangingPunct="0">
              <a:spcAft>
                <a:spcPct val="75000"/>
              </a:spcAft>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9pPr>
          </a:lstStyle>
          <a:p>
            <a:pPr eaLnBrk="1" hangingPunct="1">
              <a:spcAft>
                <a:spcPct val="0"/>
              </a:spcAft>
              <a:buFontTx/>
              <a:buNone/>
            </a:pPr>
            <a:fld id="{607D0881-E745-433D-89D0-D9F279ED2255}" type="slidenum">
              <a:rPr lang="en-GB" altLang="en-US" sz="1000" smtClean="0">
                <a:solidFill>
                  <a:srgbClr val="FFFFFF"/>
                </a:solidFill>
              </a:rPr>
              <a:pPr eaLnBrk="1" hangingPunct="1">
                <a:spcAft>
                  <a:spcPct val="0"/>
                </a:spcAft>
                <a:buFontTx/>
                <a:buNone/>
              </a:pPr>
              <a:t>21</a:t>
            </a:fld>
            <a:endParaRPr lang="en-GB" altLang="en-US" sz="1000">
              <a:solidFill>
                <a:srgbClr val="FFFFFF"/>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1200" y="1465286"/>
            <a:ext cx="2664296" cy="43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idx="1"/>
          </p:nvPr>
        </p:nvSpPr>
        <p:spPr>
          <a:xfrm>
            <a:off x="251520" y="1472855"/>
            <a:ext cx="5184577" cy="4067175"/>
          </a:xfrm>
        </p:spPr>
        <p:txBody>
          <a:bodyPr/>
          <a:lstStyle/>
          <a:p>
            <a:r>
              <a:rPr lang="en-GB" dirty="0" smtClean="0"/>
              <a:t>Service set up at Cambridge in 2018 </a:t>
            </a:r>
          </a:p>
          <a:p>
            <a:r>
              <a:rPr lang="en-GB" dirty="0"/>
              <a:t>Facilitates sale of surplus items, with rebate </a:t>
            </a:r>
            <a:r>
              <a:rPr lang="en-GB" dirty="0" smtClean="0"/>
              <a:t>to </a:t>
            </a:r>
            <a:r>
              <a:rPr lang="en-GB" dirty="0"/>
              <a:t>department</a:t>
            </a:r>
          </a:p>
          <a:p>
            <a:r>
              <a:rPr lang="en-GB" dirty="0" smtClean="0"/>
              <a:t>Focused on higher-value equipment, particularly from labs</a:t>
            </a:r>
          </a:p>
          <a:p>
            <a:r>
              <a:rPr lang="en-GB" dirty="0" smtClean="0"/>
              <a:t>In </a:t>
            </a:r>
            <a:r>
              <a:rPr lang="en-GB" dirty="0"/>
              <a:t>one year the initiative has diverted 1,699kg </a:t>
            </a:r>
            <a:r>
              <a:rPr lang="en-GB" dirty="0" smtClean="0"/>
              <a:t>of </a:t>
            </a:r>
            <a:r>
              <a:rPr lang="en-GB" dirty="0"/>
              <a:t>unwanted equipment from waste disposal, </a:t>
            </a:r>
            <a:r>
              <a:rPr lang="en-GB" dirty="0" smtClean="0"/>
              <a:t>by </a:t>
            </a:r>
            <a:r>
              <a:rPr lang="en-GB" dirty="0"/>
              <a:t>selling it for re-use in other organisations. </a:t>
            </a:r>
          </a:p>
          <a:p>
            <a:r>
              <a:rPr lang="en-GB" dirty="0"/>
              <a:t>This also resulted in rebates of £5,700 to </a:t>
            </a:r>
            <a:r>
              <a:rPr lang="en-GB" dirty="0" smtClean="0"/>
              <a:t>University </a:t>
            </a:r>
            <a:r>
              <a:rPr lang="en-GB" dirty="0"/>
              <a:t>departments</a:t>
            </a:r>
            <a:r>
              <a:rPr lang="en-GB" dirty="0" smtClean="0"/>
              <a:t>.</a:t>
            </a:r>
          </a:p>
          <a:p>
            <a:endParaRPr lang="en-GB" dirty="0" smtClean="0"/>
          </a:p>
          <a:p>
            <a:endParaRPr lang="en-GB"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4282" y="1938990"/>
            <a:ext cx="2790653" cy="2092990"/>
          </a:xfrm>
          <a:prstGeom prst="rect">
            <a:avLst/>
          </a:prstGeom>
        </p:spPr>
      </p:pic>
      <p:sp>
        <p:nvSpPr>
          <p:cNvPr id="5" name="Rectangle 4"/>
          <p:cNvSpPr/>
          <p:nvPr/>
        </p:nvSpPr>
        <p:spPr>
          <a:xfrm>
            <a:off x="5436097" y="4135160"/>
            <a:ext cx="3600400" cy="1815882"/>
          </a:xfrm>
          <a:prstGeom prst="rect">
            <a:avLst/>
          </a:prstGeom>
        </p:spPr>
        <p:txBody>
          <a:bodyPr wrap="square">
            <a:spAutoFit/>
          </a:bodyPr>
          <a:lstStyle/>
          <a:p>
            <a:pPr algn="ctr">
              <a:spcAft>
                <a:spcPts val="0"/>
              </a:spcAft>
            </a:pPr>
            <a:r>
              <a:rPr lang="en-GB" sz="1400" dirty="0" smtClean="0">
                <a:solidFill>
                  <a:srgbClr val="000000"/>
                </a:solidFill>
                <a:latin typeface="Calibri" panose="020F0502020204030204" pitchFamily="34" charset="0"/>
                <a:ea typeface="Calibri" panose="020F0502020204030204" pitchFamily="34" charset="0"/>
              </a:rPr>
              <a:t>“This surplus </a:t>
            </a:r>
            <a:r>
              <a:rPr lang="en-GB" sz="1400" dirty="0" err="1">
                <a:solidFill>
                  <a:srgbClr val="000000"/>
                </a:solidFill>
                <a:latin typeface="Calibri" panose="020F0502020204030204" pitchFamily="34" charset="0"/>
                <a:ea typeface="Calibri" panose="020F0502020204030204" pitchFamily="34" charset="0"/>
              </a:rPr>
              <a:t>Biomek</a:t>
            </a:r>
            <a:r>
              <a:rPr lang="en-GB" sz="1400" dirty="0">
                <a:solidFill>
                  <a:srgbClr val="000000"/>
                </a:solidFill>
                <a:latin typeface="Calibri" panose="020F0502020204030204" pitchFamily="34" charset="0"/>
                <a:ea typeface="Calibri" panose="020F0502020204030204" pitchFamily="34" charset="0"/>
              </a:rPr>
              <a:t> FX </a:t>
            </a:r>
            <a:r>
              <a:rPr lang="en-GB" sz="1400" dirty="0" smtClean="0">
                <a:solidFill>
                  <a:srgbClr val="000000"/>
                </a:solidFill>
                <a:latin typeface="Calibri" panose="020F0502020204030204" pitchFamily="34" charset="0"/>
                <a:ea typeface="Calibri" panose="020F0502020204030204" pitchFamily="34" charset="0"/>
              </a:rPr>
              <a:t>was collected </a:t>
            </a:r>
            <a:r>
              <a:rPr lang="en-GB" sz="1400" dirty="0">
                <a:solidFill>
                  <a:srgbClr val="000000"/>
                </a:solidFill>
                <a:latin typeface="Calibri" panose="020F0502020204030204" pitchFamily="34" charset="0"/>
                <a:ea typeface="Calibri" panose="020F0502020204030204" pitchFamily="34" charset="0"/>
              </a:rPr>
              <a:t>from the biomedical campus </a:t>
            </a:r>
            <a:r>
              <a:rPr lang="en-GB" sz="1400" dirty="0" smtClean="0">
                <a:solidFill>
                  <a:srgbClr val="000000"/>
                </a:solidFill>
                <a:latin typeface="Calibri" panose="020F0502020204030204" pitchFamily="34" charset="0"/>
                <a:ea typeface="Calibri" panose="020F0502020204030204" pitchFamily="34" charset="0"/>
              </a:rPr>
              <a:t>a few weeks </a:t>
            </a:r>
            <a:r>
              <a:rPr lang="en-GB" sz="1400" dirty="0">
                <a:solidFill>
                  <a:srgbClr val="000000"/>
                </a:solidFill>
                <a:latin typeface="Calibri" panose="020F0502020204030204" pitchFamily="34" charset="0"/>
                <a:ea typeface="Calibri" panose="020F0502020204030204" pitchFamily="34" charset="0"/>
              </a:rPr>
              <a:t>ago. </a:t>
            </a:r>
            <a:r>
              <a:rPr lang="en-GB" sz="1400" dirty="0" smtClean="0">
                <a:solidFill>
                  <a:srgbClr val="000000"/>
                </a:solidFill>
                <a:latin typeface="Calibri" panose="020F0502020204030204" pitchFamily="34" charset="0"/>
                <a:ea typeface="Calibri" panose="020F0502020204030204" pitchFamily="34" charset="0"/>
              </a:rPr>
              <a:t>The department stopped </a:t>
            </a:r>
            <a:r>
              <a:rPr lang="en-GB" sz="1400" dirty="0">
                <a:solidFill>
                  <a:srgbClr val="000000"/>
                </a:solidFill>
                <a:latin typeface="Calibri" panose="020F0502020204030204" pitchFamily="34" charset="0"/>
                <a:ea typeface="Calibri" panose="020F0502020204030204" pitchFamily="34" charset="0"/>
              </a:rPr>
              <a:t>using it around three years ago, it was then moved from lab to lab for two years without use because no-one wanted it but they didn't want to dispose of it, until we collected it for re-use</a:t>
            </a:r>
            <a:r>
              <a:rPr lang="en-GB" sz="1400" dirty="0" smtClean="0">
                <a:solidFill>
                  <a:srgbClr val="000000"/>
                </a:solidFill>
                <a:latin typeface="Calibri" panose="020F0502020204030204" pitchFamily="34" charset="0"/>
                <a:ea typeface="Calibri" panose="020F0502020204030204" pitchFamily="34" charset="0"/>
              </a:rPr>
              <a:t>.” – Michael, </a:t>
            </a:r>
            <a:r>
              <a:rPr lang="en-GB" sz="1400" dirty="0" err="1" smtClean="0">
                <a:solidFill>
                  <a:srgbClr val="000000"/>
                </a:solidFill>
                <a:latin typeface="Calibri" panose="020F0502020204030204" pitchFamily="34" charset="0"/>
                <a:ea typeface="Calibri" panose="020F0502020204030204" pitchFamily="34" charset="0"/>
              </a:rPr>
              <a:t>Unigreenscheme</a:t>
            </a:r>
            <a:endParaRPr lang="en-GB"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87806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ideas for waste reduction</a:t>
            </a:r>
            <a:endParaRPr lang="en-GB" dirty="0"/>
          </a:p>
        </p:txBody>
      </p:sp>
      <p:sp>
        <p:nvSpPr>
          <p:cNvPr id="3" name="Content Placeholder 2"/>
          <p:cNvSpPr>
            <a:spLocks noGrp="1"/>
          </p:cNvSpPr>
          <p:nvPr>
            <p:ph idx="1"/>
          </p:nvPr>
        </p:nvSpPr>
        <p:spPr>
          <a:xfrm>
            <a:off x="251521" y="1450057"/>
            <a:ext cx="5976663" cy="4067175"/>
          </a:xfrm>
        </p:spPr>
        <p:txBody>
          <a:bodyPr/>
          <a:lstStyle/>
          <a:p>
            <a:pPr marL="0" lvl="0" indent="0">
              <a:buNone/>
            </a:pPr>
            <a:r>
              <a:rPr lang="en-GB" sz="1600" dirty="0" smtClean="0"/>
              <a:t>This year through the Green Impact initiative, many departments have taken action to eliminate waste:</a:t>
            </a:r>
          </a:p>
          <a:p>
            <a:pPr lvl="0"/>
            <a:r>
              <a:rPr lang="en-GB" sz="1600" dirty="0" smtClean="0"/>
              <a:t>25 </a:t>
            </a:r>
            <a:r>
              <a:rPr lang="en-GB" sz="1600" dirty="0"/>
              <a:t>departments had committed to providing reusable cups and/or eliminating disposable drinking cups altogether. </a:t>
            </a:r>
          </a:p>
          <a:p>
            <a:pPr lvl="0"/>
            <a:r>
              <a:rPr lang="en-GB" sz="1600" dirty="0"/>
              <a:t>27 departments provided facilities for re-using envelopes for internal use. </a:t>
            </a:r>
          </a:p>
          <a:p>
            <a:pPr lvl="0"/>
            <a:r>
              <a:rPr lang="en-GB" sz="1600" dirty="0"/>
              <a:t>24 departments ensured that duplex printing was the default option. </a:t>
            </a:r>
          </a:p>
          <a:p>
            <a:pPr lvl="0"/>
            <a:r>
              <a:rPr lang="en-GB" sz="1600" dirty="0"/>
              <a:t>26 departments shifted to providing tap water rather than bottled water for meetings. </a:t>
            </a:r>
          </a:p>
          <a:p>
            <a:pPr lvl="0"/>
            <a:r>
              <a:rPr lang="en-GB" sz="1600" dirty="0"/>
              <a:t>9 departments shifted to recycled or sustainably-sourced paper. </a:t>
            </a:r>
          </a:p>
          <a:p>
            <a:pPr lvl="0"/>
            <a:r>
              <a:rPr lang="en-GB" sz="1600" dirty="0"/>
              <a:t>6 departments took proactive steps to reduce hand-outs taken to </a:t>
            </a:r>
            <a:r>
              <a:rPr lang="en-GB" sz="1600" dirty="0" smtClean="0"/>
              <a:t>meetings</a:t>
            </a:r>
            <a:r>
              <a:rPr lang="en-GB" sz="1600" dirty="0"/>
              <a:t> </a:t>
            </a:r>
            <a:r>
              <a:rPr lang="en-GB" sz="1600" dirty="0" smtClean="0"/>
              <a:t>or used in lectures.</a:t>
            </a:r>
            <a:endParaRPr lang="en-GB" sz="1600"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22</a:t>
            </a:fld>
            <a:endParaRPr lang="en-GB">
              <a:solidFill>
                <a:srgbClr val="FFFFFF"/>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32252" y="406561"/>
            <a:ext cx="1327573" cy="1883978"/>
          </a:xfrm>
          <a:prstGeom prst="rect">
            <a:avLst/>
          </a:prstGeom>
        </p:spPr>
      </p:pic>
      <p:sp>
        <p:nvSpPr>
          <p:cNvPr id="6" name="Content Placeholder 3"/>
          <p:cNvSpPr txBox="1">
            <a:spLocks/>
          </p:cNvSpPr>
          <p:nvPr/>
        </p:nvSpPr>
        <p:spPr bwMode="auto">
          <a:xfrm>
            <a:off x="6200080" y="1454665"/>
            <a:ext cx="111771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lgn="ctr">
              <a:buFontTx/>
              <a:buNone/>
            </a:pPr>
            <a:r>
              <a:rPr lang="en-GB" sz="1100" b="1" kern="0" dirty="0" smtClean="0">
                <a:latin typeface="Gill Sans MT" panose="020B0502020104020203" pitchFamily="34" charset="0"/>
              </a:rPr>
              <a:t>Disposable cup elimination in the Department of Surgery</a:t>
            </a:r>
          </a:p>
          <a:p>
            <a:pPr marL="0" indent="0" algn="ctr">
              <a:buFontTx/>
              <a:buNone/>
            </a:pPr>
            <a:endParaRPr lang="en-GB" sz="1100" b="1" kern="0" dirty="0" smtClean="0">
              <a:latin typeface="Gill Sans MT" panose="020B0502020104020203" pitchFamily="34" charset="0"/>
            </a:endParaRPr>
          </a:p>
          <a:p>
            <a:pPr marL="0" indent="0" algn="ctr">
              <a:buFontTx/>
              <a:buNone/>
            </a:pPr>
            <a:endParaRPr lang="en-GB" sz="1100" b="1" kern="0" dirty="0" smtClean="0">
              <a:latin typeface="Gill Sans MT" panose="020B0502020104020203" pitchFamily="34" charset="0"/>
            </a:endParaRPr>
          </a:p>
          <a:p>
            <a:pPr marL="0" indent="0" algn="ctr">
              <a:buFontTx/>
              <a:buNone/>
            </a:pPr>
            <a:endParaRPr lang="en-GB" sz="1100" b="1" kern="0" dirty="0" smtClean="0">
              <a:latin typeface="Gill Sans MT" panose="020B0502020104020203" pitchFamily="34" charset="0"/>
            </a:endParaRPr>
          </a:p>
          <a:p>
            <a:pPr marL="0" indent="0" algn="ctr">
              <a:buFontTx/>
              <a:buNone/>
            </a:pPr>
            <a:endParaRPr lang="en-GB" sz="1100" b="1" kern="0" dirty="0">
              <a:latin typeface="Gill Sans MT" panose="020B0502020104020203"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9726" y="2420888"/>
            <a:ext cx="1296144" cy="1728192"/>
          </a:xfrm>
          <a:prstGeom prst="rect">
            <a:avLst/>
          </a:prstGeom>
        </p:spPr>
      </p:pic>
      <p:sp>
        <p:nvSpPr>
          <p:cNvPr id="8" name="Content Placeholder 3"/>
          <p:cNvSpPr txBox="1">
            <a:spLocks/>
          </p:cNvSpPr>
          <p:nvPr/>
        </p:nvSpPr>
        <p:spPr bwMode="auto">
          <a:xfrm>
            <a:off x="7993750" y="2813718"/>
            <a:ext cx="854008" cy="58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lgn="ctr">
              <a:buFontTx/>
              <a:buNone/>
            </a:pPr>
            <a:r>
              <a:rPr lang="en-GB" sz="1100" b="1" kern="0" dirty="0" smtClean="0">
                <a:latin typeface="Gill Sans MT" panose="020B0502020104020203" pitchFamily="34" charset="0"/>
              </a:rPr>
              <a:t>Envelope recycling at Meet Cambridge</a:t>
            </a:r>
          </a:p>
          <a:p>
            <a:pPr marL="0" indent="0" algn="ctr">
              <a:buFontTx/>
              <a:buNone/>
            </a:pPr>
            <a:endParaRPr lang="en-GB" sz="1100" b="1" kern="0" dirty="0" smtClean="0">
              <a:latin typeface="Gill Sans MT" panose="020B0502020104020203" pitchFamily="34" charset="0"/>
            </a:endParaRPr>
          </a:p>
          <a:p>
            <a:pPr marL="0" indent="0" algn="ctr">
              <a:buFontTx/>
              <a:buNone/>
            </a:pPr>
            <a:endParaRPr lang="en-GB" sz="1100" b="1" kern="0" dirty="0" smtClean="0">
              <a:latin typeface="Gill Sans MT" panose="020B0502020104020203" pitchFamily="34" charset="0"/>
            </a:endParaRPr>
          </a:p>
          <a:p>
            <a:pPr marL="0" indent="0" algn="ctr">
              <a:buFontTx/>
              <a:buNone/>
            </a:pPr>
            <a:endParaRPr lang="en-GB" sz="1100" b="1" kern="0" dirty="0" smtClean="0">
              <a:latin typeface="Gill Sans MT" panose="020B0502020104020203" pitchFamily="34" charset="0"/>
            </a:endParaRPr>
          </a:p>
          <a:p>
            <a:pPr marL="0" indent="0" algn="ctr">
              <a:buFontTx/>
              <a:buNone/>
            </a:pPr>
            <a:endParaRPr lang="en-GB" sz="1100" b="1" kern="0" dirty="0">
              <a:latin typeface="Gill Sans MT" panose="020B0502020104020203" pitchFamily="34" charset="0"/>
            </a:endParaRPr>
          </a:p>
        </p:txBody>
      </p:sp>
      <p:sp>
        <p:nvSpPr>
          <p:cNvPr id="9" name="Content Placeholder 3"/>
          <p:cNvSpPr txBox="1">
            <a:spLocks/>
          </p:cNvSpPr>
          <p:nvPr/>
        </p:nvSpPr>
        <p:spPr bwMode="auto">
          <a:xfrm>
            <a:off x="6601628" y="4302415"/>
            <a:ext cx="871697" cy="73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lgn="ctr">
              <a:buFontTx/>
              <a:buNone/>
            </a:pPr>
            <a:r>
              <a:rPr lang="en-GB" sz="1100" b="1" kern="0" dirty="0" smtClean="0">
                <a:latin typeface="Gill Sans MT" panose="020B0502020104020203" pitchFamily="34" charset="0"/>
              </a:rPr>
              <a:t>Tap water replacing bottled water in Zoology</a:t>
            </a:r>
            <a:endParaRPr lang="en-GB" sz="1100" b="1" kern="0" dirty="0">
              <a:latin typeface="Gill Sans MT" panose="020B0502020104020203" pitchFamily="34" charset="0"/>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0256" y="4233973"/>
            <a:ext cx="1480813" cy="1110610"/>
          </a:xfrm>
          <a:prstGeom prst="rect">
            <a:avLst/>
          </a:prstGeom>
        </p:spPr>
      </p:pic>
      <p:pic>
        <p:nvPicPr>
          <p:cNvPr id="11"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21709" y="5429476"/>
            <a:ext cx="1326035" cy="131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3"/>
          <p:cNvSpPr txBox="1">
            <a:spLocks/>
          </p:cNvSpPr>
          <p:nvPr/>
        </p:nvSpPr>
        <p:spPr bwMode="auto">
          <a:xfrm>
            <a:off x="7747744" y="5479951"/>
            <a:ext cx="1368152" cy="46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lgn="ctr">
              <a:buFontTx/>
              <a:buNone/>
            </a:pPr>
            <a:r>
              <a:rPr lang="en-GB" sz="1100" b="1" kern="0" dirty="0" smtClean="0">
                <a:latin typeface="Gill Sans MT" panose="020B0502020104020203" pitchFamily="34" charset="0"/>
              </a:rPr>
              <a:t>(Recycled) paper pyramid at Greenwich House</a:t>
            </a:r>
          </a:p>
          <a:p>
            <a:pPr marL="0" indent="0" algn="ctr">
              <a:buFontTx/>
              <a:buNone/>
            </a:pPr>
            <a:endParaRPr lang="en-GB" sz="1100" b="1" kern="0" dirty="0">
              <a:latin typeface="Gill Sans MT" panose="020B0502020104020203" pitchFamily="34" charset="0"/>
            </a:endParaRPr>
          </a:p>
        </p:txBody>
      </p:sp>
    </p:spTree>
    <p:extLst>
      <p:ext uri="{BB962C8B-B14F-4D97-AF65-F5344CB8AC3E}">
        <p14:creationId xmlns:p14="http://schemas.microsoft.com/office/powerpoint/2010/main" val="3861489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ideas for waste reduction</a:t>
            </a:r>
            <a:endParaRPr lang="en-GB" dirty="0"/>
          </a:p>
        </p:txBody>
      </p:sp>
      <p:sp>
        <p:nvSpPr>
          <p:cNvPr id="3" name="Content Placeholder 2"/>
          <p:cNvSpPr>
            <a:spLocks noGrp="1"/>
          </p:cNvSpPr>
          <p:nvPr>
            <p:ph idx="1"/>
          </p:nvPr>
        </p:nvSpPr>
        <p:spPr>
          <a:xfrm>
            <a:off x="179512" y="1450057"/>
            <a:ext cx="6624736" cy="4067175"/>
          </a:xfrm>
        </p:spPr>
        <p:txBody>
          <a:bodyPr/>
          <a:lstStyle/>
          <a:p>
            <a:pPr marL="0" lvl="0" indent="0">
              <a:buNone/>
            </a:pPr>
            <a:r>
              <a:rPr lang="en-GB" sz="1800" dirty="0" smtClean="0"/>
              <a:t>A number of departments also use supplier ‘take-back’ schemes:</a:t>
            </a:r>
          </a:p>
          <a:p>
            <a:pPr lvl="0"/>
            <a:r>
              <a:rPr lang="en-GB" sz="1800" dirty="0" err="1" smtClean="0"/>
              <a:t>BioPath</a:t>
            </a:r>
            <a:r>
              <a:rPr lang="en-GB" sz="1800" dirty="0" smtClean="0"/>
              <a:t> </a:t>
            </a:r>
            <a:r>
              <a:rPr lang="en-GB" sz="1800" dirty="0"/>
              <a:t>stores </a:t>
            </a:r>
            <a:r>
              <a:rPr lang="en-GB" sz="1800" dirty="0" smtClean="0"/>
              <a:t>are one of 15 departments using </a:t>
            </a:r>
            <a:r>
              <a:rPr lang="en-GB" sz="1800" dirty="0" err="1"/>
              <a:t>STARlab’s</a:t>
            </a:r>
            <a:r>
              <a:rPr lang="en-GB" sz="1800" dirty="0"/>
              <a:t> collection service for pipette racks and boxes.</a:t>
            </a:r>
          </a:p>
          <a:p>
            <a:pPr lvl="0"/>
            <a:r>
              <a:rPr lang="en-GB" sz="1800" dirty="0"/>
              <a:t>Zoology </a:t>
            </a:r>
            <a:r>
              <a:rPr lang="en-GB" sz="1800" dirty="0" smtClean="0"/>
              <a:t>are one of several departments using </a:t>
            </a:r>
            <a:r>
              <a:rPr lang="en-GB" sz="1800" dirty="0"/>
              <a:t>NEB’s return labels for polystyrene boxes.</a:t>
            </a:r>
          </a:p>
          <a:p>
            <a:pPr lvl="0"/>
            <a:r>
              <a:rPr lang="en-GB" sz="1800" dirty="0"/>
              <a:t>Faculty of Philosophy use a coffee packaging take-back initiative.</a:t>
            </a:r>
          </a:p>
          <a:p>
            <a:pPr lvl="0"/>
            <a:r>
              <a:rPr lang="en-GB" sz="1800" dirty="0"/>
              <a:t>The University Counselling Service has set up a </a:t>
            </a:r>
            <a:r>
              <a:rPr lang="en-GB" sz="1800" dirty="0" smtClean="0"/>
              <a:t>successful </a:t>
            </a:r>
            <a:r>
              <a:rPr lang="en-GB" sz="1800" dirty="0"/>
              <a:t>pen and writing instrument recycling collection which raises funds for a local charity.</a:t>
            </a:r>
          </a:p>
          <a:p>
            <a:pPr lvl="0"/>
            <a:r>
              <a:rPr lang="en-GB" sz="1800" dirty="0"/>
              <a:t>Greenwich House are one of several departments and sites using </a:t>
            </a:r>
            <a:r>
              <a:rPr lang="en-GB" sz="1800" dirty="0" smtClean="0"/>
              <a:t>Walkers/</a:t>
            </a:r>
            <a:r>
              <a:rPr lang="en-GB" sz="1800" dirty="0" err="1" smtClean="0"/>
              <a:t>Terracycle</a:t>
            </a:r>
            <a:r>
              <a:rPr lang="en-GB" sz="1800" dirty="0" smtClean="0"/>
              <a:t> </a:t>
            </a:r>
            <a:r>
              <a:rPr lang="en-GB" sz="1800" dirty="0"/>
              <a:t>crisp packet </a:t>
            </a:r>
            <a:r>
              <a:rPr lang="en-GB" sz="1800" dirty="0" smtClean="0"/>
              <a:t>recycling, while CISL </a:t>
            </a:r>
            <a:r>
              <a:rPr lang="en-GB" sz="1800" dirty="0"/>
              <a:t>use </a:t>
            </a:r>
            <a:r>
              <a:rPr lang="en-GB" sz="1800" dirty="0" smtClean="0"/>
              <a:t>a similar KP ‘snack wrapper’ </a:t>
            </a:r>
            <a:r>
              <a:rPr lang="en-GB" sz="1800" dirty="0"/>
              <a:t>recycling initiative.</a:t>
            </a:r>
          </a:p>
          <a:p>
            <a:endParaRPr lang="en-GB" sz="1800" dirty="0"/>
          </a:p>
        </p:txBody>
      </p:sp>
      <p:sp>
        <p:nvSpPr>
          <p:cNvPr id="29" name="Content Placeholder 3"/>
          <p:cNvSpPr txBox="1">
            <a:spLocks/>
          </p:cNvSpPr>
          <p:nvPr/>
        </p:nvSpPr>
        <p:spPr bwMode="auto">
          <a:xfrm>
            <a:off x="6576431" y="5626520"/>
            <a:ext cx="159651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lgn="ctr">
              <a:buFontTx/>
              <a:buNone/>
            </a:pPr>
            <a:r>
              <a:rPr lang="en-GB" sz="900" b="1" kern="0" dirty="0" smtClean="0">
                <a:latin typeface="Gill Sans MT" panose="020B0502020104020203" pitchFamily="34" charset="0"/>
              </a:rPr>
              <a:t>Crisp packet recycling in Alison Richard Building</a:t>
            </a:r>
          </a:p>
          <a:p>
            <a:pPr marL="0" indent="0" algn="ctr">
              <a:buFontTx/>
              <a:buNone/>
            </a:pPr>
            <a:endParaRPr lang="en-GB" sz="900" b="1" kern="0" dirty="0" smtClean="0">
              <a:latin typeface="Gill Sans MT" panose="020B0502020104020203" pitchFamily="34" charset="0"/>
            </a:endParaRPr>
          </a:p>
          <a:p>
            <a:pPr marL="0" indent="0" algn="ctr">
              <a:buFontTx/>
              <a:buNone/>
            </a:pPr>
            <a:endParaRPr lang="en-GB" sz="900" b="1" kern="0" dirty="0" smtClean="0">
              <a:latin typeface="Gill Sans MT" panose="020B0502020104020203" pitchFamily="34" charset="0"/>
            </a:endParaRPr>
          </a:p>
          <a:p>
            <a:pPr marL="0" indent="0" algn="ctr">
              <a:buFontTx/>
              <a:buNone/>
            </a:pPr>
            <a:endParaRPr lang="en-GB" sz="900" b="1" kern="0" dirty="0" smtClean="0">
              <a:latin typeface="Gill Sans MT" panose="020B0502020104020203" pitchFamily="34" charset="0"/>
            </a:endParaRPr>
          </a:p>
          <a:p>
            <a:pPr marL="0" indent="0" algn="ctr">
              <a:buFontTx/>
              <a:buNone/>
            </a:pPr>
            <a:endParaRPr lang="en-GB" sz="900" b="1" kern="0" dirty="0">
              <a:latin typeface="Gill Sans MT" panose="020B0502020104020203" pitchFamily="34" charset="0"/>
            </a:endParaRPr>
          </a:p>
        </p:txBody>
      </p:sp>
      <p:pic>
        <p:nvPicPr>
          <p:cNvPr id="30" name="Picture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26343" y="5279167"/>
            <a:ext cx="851573" cy="1152128"/>
          </a:xfrm>
          <a:prstGeom prst="rect">
            <a:avLst/>
          </a:prstGeom>
        </p:spPr>
      </p:pic>
      <p:sp>
        <p:nvSpPr>
          <p:cNvPr id="31" name="Content Placeholder 3"/>
          <p:cNvSpPr txBox="1">
            <a:spLocks/>
          </p:cNvSpPr>
          <p:nvPr/>
        </p:nvSpPr>
        <p:spPr bwMode="auto">
          <a:xfrm>
            <a:off x="7834524" y="4437112"/>
            <a:ext cx="112996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a:spcAft>
                <a:spcPct val="75000"/>
              </a:spcAft>
              <a:buNone/>
              <a:defRPr sz="1600" b="1">
                <a:latin typeface="Gill Sans MT" panose="020B0502020104020203" pitchFamily="34" charset="0"/>
                <a:ea typeface="+mn-ea"/>
                <a:cs typeface="+mn-cs"/>
              </a:defRPr>
            </a:lvl1pPr>
            <a:lvl2pPr marL="538163" indent="-266700">
              <a:spcAft>
                <a:spcPct val="75000"/>
              </a:spcAft>
              <a:buChar char="•"/>
              <a:defRPr>
                <a:latin typeface="+mn-lt"/>
              </a:defRPr>
            </a:lvl2pPr>
            <a:lvl3pPr marL="809625" indent="-269875">
              <a:spcAft>
                <a:spcPct val="75000"/>
              </a:spcAft>
              <a:buChar char="•"/>
              <a:defRPr sz="2000">
                <a:latin typeface="+mn-lt"/>
              </a:defRPr>
            </a:lvl3pPr>
            <a:lvl4pPr marL="1079500" indent="-268288">
              <a:spcAft>
                <a:spcPct val="75000"/>
              </a:spcAft>
              <a:buChar char="•"/>
              <a:defRPr sz="1800">
                <a:latin typeface="+mn-lt"/>
              </a:defRPr>
            </a:lvl4pPr>
            <a:lvl5pPr marL="1350963" indent="-269875">
              <a:spcAft>
                <a:spcPct val="75000"/>
              </a:spcAft>
              <a:buChar char="•"/>
              <a:defRPr sz="1800">
                <a:latin typeface="+mn-lt"/>
              </a:defRPr>
            </a:lvl5pPr>
            <a:lvl6pPr marL="1808163" indent="-269875" fontAlgn="base">
              <a:spcBef>
                <a:spcPct val="0"/>
              </a:spcBef>
              <a:spcAft>
                <a:spcPct val="75000"/>
              </a:spcAft>
              <a:buChar char="•"/>
              <a:defRPr sz="1800">
                <a:latin typeface="+mn-lt"/>
              </a:defRPr>
            </a:lvl6pPr>
            <a:lvl7pPr marL="2265363" indent="-269875" fontAlgn="base">
              <a:spcBef>
                <a:spcPct val="0"/>
              </a:spcBef>
              <a:spcAft>
                <a:spcPct val="75000"/>
              </a:spcAft>
              <a:buChar char="•"/>
              <a:defRPr sz="1800">
                <a:latin typeface="+mn-lt"/>
              </a:defRPr>
            </a:lvl7pPr>
            <a:lvl8pPr marL="2722563" indent="-269875" fontAlgn="base">
              <a:spcBef>
                <a:spcPct val="0"/>
              </a:spcBef>
              <a:spcAft>
                <a:spcPct val="75000"/>
              </a:spcAft>
              <a:buChar char="•"/>
              <a:defRPr sz="1800">
                <a:latin typeface="+mn-lt"/>
              </a:defRPr>
            </a:lvl8pPr>
            <a:lvl9pPr marL="3179763" indent="-269875" fontAlgn="base">
              <a:spcBef>
                <a:spcPct val="0"/>
              </a:spcBef>
              <a:spcAft>
                <a:spcPct val="75000"/>
              </a:spcAft>
              <a:buChar char="•"/>
              <a:defRPr sz="1800">
                <a:latin typeface="+mn-lt"/>
              </a:defRPr>
            </a:lvl9pPr>
          </a:lstStyle>
          <a:p>
            <a:r>
              <a:rPr lang="en-GB" sz="900" dirty="0"/>
              <a:t>University Counselling Service’s charity writing instruments scheme</a:t>
            </a:r>
          </a:p>
        </p:txBody>
      </p:sp>
      <p:pic>
        <p:nvPicPr>
          <p:cNvPr id="32" name="Picture 31"/>
          <p:cNvPicPr/>
          <p:nvPr/>
        </p:nvPicPr>
        <p:blipFill>
          <a:blip r:embed="rId4" cstate="screen">
            <a:extLst>
              <a:ext uri="{28A0092B-C50C-407E-A947-70E740481C1C}">
                <a14:useLocalDpi xmlns:a14="http://schemas.microsoft.com/office/drawing/2010/main"/>
              </a:ext>
            </a:extLst>
          </a:blip>
          <a:stretch>
            <a:fillRect/>
          </a:stretch>
        </p:blipFill>
        <p:spPr>
          <a:xfrm rot="5400000">
            <a:off x="6549532" y="4112218"/>
            <a:ext cx="1422444" cy="1066833"/>
          </a:xfrm>
          <a:prstGeom prst="rect">
            <a:avLst/>
          </a:prstGeom>
        </p:spPr>
      </p:pic>
      <p:pic>
        <p:nvPicPr>
          <p:cNvPr id="33" name="Picture 3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28580" y="3100710"/>
            <a:ext cx="817555" cy="1243257"/>
          </a:xfrm>
          <a:prstGeom prst="rect">
            <a:avLst/>
          </a:prstGeom>
        </p:spPr>
      </p:pic>
      <p:sp>
        <p:nvSpPr>
          <p:cNvPr id="34" name="Content Placeholder 3"/>
          <p:cNvSpPr txBox="1">
            <a:spLocks/>
          </p:cNvSpPr>
          <p:nvPr/>
        </p:nvSpPr>
        <p:spPr bwMode="auto">
          <a:xfrm>
            <a:off x="6793883" y="3483644"/>
            <a:ext cx="136815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a:spcAft>
                <a:spcPct val="75000"/>
              </a:spcAft>
              <a:buNone/>
              <a:defRPr sz="1600" b="1">
                <a:latin typeface="Gill Sans MT" panose="020B0502020104020203" pitchFamily="34" charset="0"/>
                <a:ea typeface="+mn-ea"/>
                <a:cs typeface="+mn-cs"/>
              </a:defRPr>
            </a:lvl1pPr>
            <a:lvl2pPr marL="538163" indent="-266700">
              <a:spcAft>
                <a:spcPct val="75000"/>
              </a:spcAft>
              <a:buChar char="•"/>
              <a:defRPr>
                <a:latin typeface="+mn-lt"/>
              </a:defRPr>
            </a:lvl2pPr>
            <a:lvl3pPr marL="809625" indent="-269875">
              <a:spcAft>
                <a:spcPct val="75000"/>
              </a:spcAft>
              <a:buChar char="•"/>
              <a:defRPr sz="2000">
                <a:latin typeface="+mn-lt"/>
              </a:defRPr>
            </a:lvl3pPr>
            <a:lvl4pPr marL="1079500" indent="-268288">
              <a:spcAft>
                <a:spcPct val="75000"/>
              </a:spcAft>
              <a:buChar char="•"/>
              <a:defRPr sz="1800">
                <a:latin typeface="+mn-lt"/>
              </a:defRPr>
            </a:lvl4pPr>
            <a:lvl5pPr marL="1350963" indent="-269875">
              <a:spcAft>
                <a:spcPct val="75000"/>
              </a:spcAft>
              <a:buChar char="•"/>
              <a:defRPr sz="1800">
                <a:latin typeface="+mn-lt"/>
              </a:defRPr>
            </a:lvl5pPr>
            <a:lvl6pPr marL="1808163" indent="-269875" fontAlgn="base">
              <a:spcBef>
                <a:spcPct val="0"/>
              </a:spcBef>
              <a:spcAft>
                <a:spcPct val="75000"/>
              </a:spcAft>
              <a:buChar char="•"/>
              <a:defRPr sz="1800">
                <a:latin typeface="+mn-lt"/>
              </a:defRPr>
            </a:lvl6pPr>
            <a:lvl7pPr marL="2265363" indent="-269875" fontAlgn="base">
              <a:spcBef>
                <a:spcPct val="0"/>
              </a:spcBef>
              <a:spcAft>
                <a:spcPct val="75000"/>
              </a:spcAft>
              <a:buChar char="•"/>
              <a:defRPr sz="1800">
                <a:latin typeface="+mn-lt"/>
              </a:defRPr>
            </a:lvl7pPr>
            <a:lvl8pPr marL="2722563" indent="-269875" fontAlgn="base">
              <a:spcBef>
                <a:spcPct val="0"/>
              </a:spcBef>
              <a:spcAft>
                <a:spcPct val="75000"/>
              </a:spcAft>
              <a:buChar char="•"/>
              <a:defRPr sz="1800">
                <a:latin typeface="+mn-lt"/>
              </a:defRPr>
            </a:lvl8pPr>
            <a:lvl9pPr marL="3179763" indent="-269875" fontAlgn="base">
              <a:spcBef>
                <a:spcPct val="0"/>
              </a:spcBef>
              <a:spcAft>
                <a:spcPct val="75000"/>
              </a:spcAft>
              <a:buChar char="•"/>
              <a:defRPr sz="1800">
                <a:latin typeface="+mn-lt"/>
              </a:defRPr>
            </a:lvl9pPr>
          </a:lstStyle>
          <a:p>
            <a:r>
              <a:rPr lang="en-GB" sz="900" dirty="0" smtClean="0"/>
              <a:t>Nespresso coffee pod collections in Philosophy</a:t>
            </a:r>
            <a:endParaRPr lang="en-GB" sz="900" dirty="0"/>
          </a:p>
        </p:txBody>
      </p:sp>
      <p:sp>
        <p:nvSpPr>
          <p:cNvPr id="10" name="Content Placeholder 3"/>
          <p:cNvSpPr txBox="1">
            <a:spLocks/>
          </p:cNvSpPr>
          <p:nvPr/>
        </p:nvSpPr>
        <p:spPr bwMode="auto">
          <a:xfrm>
            <a:off x="7989388" y="2564904"/>
            <a:ext cx="111911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a:spcAft>
                <a:spcPct val="75000"/>
              </a:spcAft>
              <a:buNone/>
              <a:defRPr sz="1600" b="1">
                <a:latin typeface="Gill Sans MT" panose="020B0502020104020203" pitchFamily="34" charset="0"/>
                <a:ea typeface="+mn-ea"/>
                <a:cs typeface="+mn-cs"/>
              </a:defRPr>
            </a:lvl1pPr>
            <a:lvl2pPr marL="538163" indent="-266700">
              <a:spcAft>
                <a:spcPct val="75000"/>
              </a:spcAft>
              <a:buChar char="•"/>
              <a:defRPr>
                <a:latin typeface="+mn-lt"/>
              </a:defRPr>
            </a:lvl2pPr>
            <a:lvl3pPr marL="809625" indent="-269875">
              <a:spcAft>
                <a:spcPct val="75000"/>
              </a:spcAft>
              <a:buChar char="•"/>
              <a:defRPr sz="2000">
                <a:latin typeface="+mn-lt"/>
              </a:defRPr>
            </a:lvl3pPr>
            <a:lvl4pPr marL="1079500" indent="-268288">
              <a:spcAft>
                <a:spcPct val="75000"/>
              </a:spcAft>
              <a:buChar char="•"/>
              <a:defRPr sz="1800">
                <a:latin typeface="+mn-lt"/>
              </a:defRPr>
            </a:lvl4pPr>
            <a:lvl5pPr marL="1350963" indent="-269875">
              <a:spcAft>
                <a:spcPct val="75000"/>
              </a:spcAft>
              <a:buChar char="•"/>
              <a:defRPr sz="1800">
                <a:latin typeface="+mn-lt"/>
              </a:defRPr>
            </a:lvl5pPr>
            <a:lvl6pPr marL="1808163" indent="-269875" fontAlgn="base">
              <a:spcBef>
                <a:spcPct val="0"/>
              </a:spcBef>
              <a:spcAft>
                <a:spcPct val="75000"/>
              </a:spcAft>
              <a:buChar char="•"/>
              <a:defRPr sz="1800">
                <a:latin typeface="+mn-lt"/>
              </a:defRPr>
            </a:lvl6pPr>
            <a:lvl7pPr marL="2265363" indent="-269875" fontAlgn="base">
              <a:spcBef>
                <a:spcPct val="0"/>
              </a:spcBef>
              <a:spcAft>
                <a:spcPct val="75000"/>
              </a:spcAft>
              <a:buChar char="•"/>
              <a:defRPr sz="1800">
                <a:latin typeface="+mn-lt"/>
              </a:defRPr>
            </a:lvl7pPr>
            <a:lvl8pPr marL="2722563" indent="-269875" fontAlgn="base">
              <a:spcBef>
                <a:spcPct val="0"/>
              </a:spcBef>
              <a:spcAft>
                <a:spcPct val="75000"/>
              </a:spcAft>
              <a:buChar char="•"/>
              <a:defRPr sz="1800">
                <a:latin typeface="+mn-lt"/>
              </a:defRPr>
            </a:lvl8pPr>
            <a:lvl9pPr marL="3179763" indent="-269875" fontAlgn="base">
              <a:spcBef>
                <a:spcPct val="0"/>
              </a:spcBef>
              <a:spcAft>
                <a:spcPct val="75000"/>
              </a:spcAft>
              <a:buChar char="•"/>
              <a:defRPr sz="1800">
                <a:latin typeface="+mn-lt"/>
              </a:defRPr>
            </a:lvl9pPr>
          </a:lstStyle>
          <a:p>
            <a:r>
              <a:rPr lang="en-GB" sz="900" dirty="0"/>
              <a:t>CRUK polystyrene reduction and recycling initiative</a:t>
            </a:r>
          </a:p>
        </p:txBody>
      </p:sp>
      <p:pic>
        <p:nvPicPr>
          <p:cNvPr id="11" name="Picture 3" descr="E:\Functions\1 Environment &amp; Energy\Environmental photos and media\Lab photos\Polystyrene wall CRUK Feb 18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69127" y="2289839"/>
            <a:ext cx="1368152" cy="10261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Functions\1 Environment &amp; Energy\Green Impact\2017-18\Excellence submissions\PDN\E004_4.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095414" y="438306"/>
            <a:ext cx="903810" cy="192399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bwMode="auto">
          <a:xfrm>
            <a:off x="7074466" y="1610432"/>
            <a:ext cx="932667"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a:spcAft>
                <a:spcPct val="75000"/>
              </a:spcAft>
              <a:buNone/>
              <a:defRPr sz="1600" b="1">
                <a:latin typeface="Gill Sans MT" panose="020B0502020104020203" pitchFamily="34" charset="0"/>
                <a:ea typeface="+mn-ea"/>
                <a:cs typeface="+mn-cs"/>
              </a:defRPr>
            </a:lvl1pPr>
            <a:lvl2pPr marL="538163" indent="-266700">
              <a:spcAft>
                <a:spcPct val="75000"/>
              </a:spcAft>
              <a:buChar char="•"/>
              <a:defRPr>
                <a:latin typeface="+mn-lt"/>
              </a:defRPr>
            </a:lvl2pPr>
            <a:lvl3pPr marL="809625" indent="-269875">
              <a:spcAft>
                <a:spcPct val="75000"/>
              </a:spcAft>
              <a:buChar char="•"/>
              <a:defRPr sz="2000">
                <a:latin typeface="+mn-lt"/>
              </a:defRPr>
            </a:lvl3pPr>
            <a:lvl4pPr marL="1079500" indent="-268288">
              <a:spcAft>
                <a:spcPct val="75000"/>
              </a:spcAft>
              <a:buChar char="•"/>
              <a:defRPr sz="1800">
                <a:latin typeface="+mn-lt"/>
              </a:defRPr>
            </a:lvl4pPr>
            <a:lvl5pPr marL="1350963" indent="-269875">
              <a:spcAft>
                <a:spcPct val="75000"/>
              </a:spcAft>
              <a:buChar char="•"/>
              <a:defRPr sz="1800">
                <a:latin typeface="+mn-lt"/>
              </a:defRPr>
            </a:lvl5pPr>
            <a:lvl6pPr marL="1808163" indent="-269875" fontAlgn="base">
              <a:spcBef>
                <a:spcPct val="0"/>
              </a:spcBef>
              <a:spcAft>
                <a:spcPct val="75000"/>
              </a:spcAft>
              <a:buChar char="•"/>
              <a:defRPr sz="1800">
                <a:latin typeface="+mn-lt"/>
              </a:defRPr>
            </a:lvl6pPr>
            <a:lvl7pPr marL="2265363" indent="-269875" fontAlgn="base">
              <a:spcBef>
                <a:spcPct val="0"/>
              </a:spcBef>
              <a:spcAft>
                <a:spcPct val="75000"/>
              </a:spcAft>
              <a:buChar char="•"/>
              <a:defRPr sz="1800">
                <a:latin typeface="+mn-lt"/>
              </a:defRPr>
            </a:lvl7pPr>
            <a:lvl8pPr marL="2722563" indent="-269875" fontAlgn="base">
              <a:spcBef>
                <a:spcPct val="0"/>
              </a:spcBef>
              <a:spcAft>
                <a:spcPct val="75000"/>
              </a:spcAft>
              <a:buChar char="•"/>
              <a:defRPr sz="1800">
                <a:latin typeface="+mn-lt"/>
              </a:defRPr>
            </a:lvl8pPr>
            <a:lvl9pPr marL="3179763" indent="-269875" fontAlgn="base">
              <a:spcBef>
                <a:spcPct val="0"/>
              </a:spcBef>
              <a:spcAft>
                <a:spcPct val="75000"/>
              </a:spcAft>
              <a:buChar char="•"/>
              <a:defRPr sz="1800">
                <a:latin typeface="+mn-lt"/>
              </a:defRPr>
            </a:lvl9pPr>
          </a:lstStyle>
          <a:p>
            <a:r>
              <a:rPr lang="en-GB" sz="900" dirty="0" err="1" smtClean="0"/>
              <a:t>STARlab</a:t>
            </a:r>
            <a:r>
              <a:rPr lang="en-GB" sz="900" dirty="0" smtClean="0"/>
              <a:t> collections in PDN</a:t>
            </a:r>
            <a:endParaRPr lang="en-GB" sz="900" dirty="0"/>
          </a:p>
        </p:txBody>
      </p:sp>
    </p:spTree>
    <p:extLst>
      <p:ext uri="{BB962C8B-B14F-4D97-AF65-F5344CB8AC3E}">
        <p14:creationId xmlns:p14="http://schemas.microsoft.com/office/powerpoint/2010/main" val="3838157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 for waste reduction</a:t>
            </a: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24</a:t>
            </a:fld>
            <a:endParaRPr lang="en-GB">
              <a:solidFill>
                <a:srgbClr val="FFFFFF"/>
              </a:solidFill>
            </a:endParaRPr>
          </a:p>
        </p:txBody>
      </p:sp>
      <p:sp>
        <p:nvSpPr>
          <p:cNvPr id="5" name="Slide Number Placeholder 3"/>
          <p:cNvSpPr txBox="1">
            <a:spLocks/>
          </p:cNvSpPr>
          <p:nvPr/>
        </p:nvSpPr>
        <p:spPr bwMode="auto">
          <a:xfrm>
            <a:off x="7031529" y="4485335"/>
            <a:ext cx="900112" cy="179388"/>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marL="0" algn="r" defTabSz="914400" rtl="0" eaLnBrk="1" latinLnBrk="0" hangingPunct="1">
              <a:defRPr sz="1000" kern="1200">
                <a:solidFill>
                  <a:schemeClr val="tx2"/>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7AC6037-90ED-492B-9D24-88AE9986A53B}" type="slidenum">
              <a:rPr lang="en-GB" smtClean="0">
                <a:solidFill>
                  <a:srgbClr val="FFFFFF"/>
                </a:solidFill>
              </a:rPr>
              <a:pPr>
                <a:defRPr/>
              </a:pPr>
              <a:t>24</a:t>
            </a:fld>
            <a:endParaRPr lang="en-GB">
              <a:solidFill>
                <a:srgbClr val="FFFFFF"/>
              </a:solidFill>
            </a:endParaRPr>
          </a:p>
        </p:txBody>
      </p:sp>
      <p:sp>
        <p:nvSpPr>
          <p:cNvPr id="14" name="Content Placeholder 3"/>
          <p:cNvSpPr txBox="1">
            <a:spLocks/>
          </p:cNvSpPr>
          <p:nvPr/>
        </p:nvSpPr>
        <p:spPr bwMode="auto">
          <a:xfrm>
            <a:off x="4040294" y="5229200"/>
            <a:ext cx="1866217"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indent="0" algn="ctr" fontAlgn="base">
              <a:spcBef>
                <a:spcPct val="0"/>
              </a:spcBef>
              <a:spcAft>
                <a:spcPct val="75000"/>
              </a:spcAft>
              <a:buNone/>
            </a:lvl1pPr>
            <a:lvl2pPr marL="538163" indent="-266700" eaLnBrk="0" fontAlgn="base" hangingPunct="0">
              <a:spcBef>
                <a:spcPct val="0"/>
              </a:spcBef>
              <a:spcAft>
                <a:spcPct val="75000"/>
              </a:spcAft>
              <a:buChar char="•"/>
              <a:defRPr sz="2000">
                <a:ea typeface="ＭＳ Ｐゴシック" charset="0"/>
              </a:defRPr>
            </a:lvl2pPr>
            <a:lvl3pPr marL="809625" indent="-269875" eaLnBrk="0" fontAlgn="base" hangingPunct="0">
              <a:spcBef>
                <a:spcPct val="0"/>
              </a:spcBef>
              <a:spcAft>
                <a:spcPct val="75000"/>
              </a:spcAft>
              <a:buChar char="•"/>
              <a:defRPr sz="2000">
                <a:ea typeface="ＭＳ Ｐゴシック" charset="0"/>
              </a:defRPr>
            </a:lvl3pPr>
            <a:lvl4pPr marL="1079500" indent="-268288" eaLnBrk="0" fontAlgn="base" hangingPunct="0">
              <a:spcBef>
                <a:spcPct val="0"/>
              </a:spcBef>
              <a:spcAft>
                <a:spcPct val="75000"/>
              </a:spcAft>
              <a:buChar char="•"/>
              <a:defRPr sz="2000">
                <a:ea typeface="ＭＳ Ｐゴシック" charset="0"/>
              </a:defRPr>
            </a:lvl4pPr>
            <a:lvl5pPr marL="1350963" indent="-269875" eaLnBrk="0" fontAlgn="base" hangingPunct="0">
              <a:spcBef>
                <a:spcPct val="0"/>
              </a:spcBef>
              <a:spcAft>
                <a:spcPct val="75000"/>
              </a:spcAft>
              <a:buChar char="•"/>
              <a:defRPr sz="2000">
                <a:ea typeface="ＭＳ Ｐゴシック" charset="0"/>
              </a:defRPr>
            </a:lvl5pPr>
            <a:lvl6pPr marL="1808163" indent="-269875" fontAlgn="base">
              <a:spcBef>
                <a:spcPct val="0"/>
              </a:spcBef>
              <a:spcAft>
                <a:spcPct val="75000"/>
              </a:spcAft>
              <a:buChar char="•"/>
              <a:defRPr sz="2000"/>
            </a:lvl6pPr>
            <a:lvl7pPr marL="2265363" indent="-269875" fontAlgn="base">
              <a:spcBef>
                <a:spcPct val="0"/>
              </a:spcBef>
              <a:spcAft>
                <a:spcPct val="75000"/>
              </a:spcAft>
              <a:buChar char="•"/>
              <a:defRPr sz="2000"/>
            </a:lvl7pPr>
            <a:lvl8pPr marL="2722563" indent="-269875" fontAlgn="base">
              <a:spcBef>
                <a:spcPct val="0"/>
              </a:spcBef>
              <a:spcAft>
                <a:spcPct val="75000"/>
              </a:spcAft>
              <a:buChar char="•"/>
              <a:defRPr sz="2000"/>
            </a:lvl8pPr>
            <a:lvl9pPr marL="3179763" indent="-269875" fontAlgn="base">
              <a:spcBef>
                <a:spcPct val="0"/>
              </a:spcBef>
              <a:spcAft>
                <a:spcPct val="75000"/>
              </a:spcAft>
              <a:buChar char="•"/>
              <a:defRPr sz="2000"/>
            </a:lvl9pPr>
          </a:lstStyle>
          <a:p>
            <a:r>
              <a:rPr lang="en-GB" dirty="0"/>
              <a:t>‘Upcycling’ scrap paper as notebooks in CAU</a:t>
            </a:r>
          </a:p>
          <a:p>
            <a:endParaRPr lang="en-GB" dirty="0"/>
          </a:p>
          <a:p>
            <a:endParaRPr lang="en-GB" dirty="0"/>
          </a:p>
          <a:p>
            <a:endParaRPr lang="en-GB" dirty="0"/>
          </a:p>
          <a:p>
            <a:endParaRPr lang="en-GB" dirty="0"/>
          </a:p>
        </p:txBody>
      </p:sp>
      <p:grpSp>
        <p:nvGrpSpPr>
          <p:cNvPr id="15" name="Group 14"/>
          <p:cNvGrpSpPr/>
          <p:nvPr/>
        </p:nvGrpSpPr>
        <p:grpSpPr>
          <a:xfrm>
            <a:off x="2872313" y="3645025"/>
            <a:ext cx="2779807" cy="1575858"/>
            <a:chOff x="-3060848" y="1856493"/>
            <a:chExt cx="4014291" cy="227568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60848" y="1856493"/>
              <a:ext cx="2120014" cy="2275680"/>
            </a:xfrm>
            <a:prstGeom prst="rect">
              <a:avLst/>
            </a:prstGeom>
          </p:spPr>
        </p:pic>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238" y="1856493"/>
              <a:ext cx="1843681" cy="2271288"/>
            </a:xfrm>
            <a:prstGeom prst="rect">
              <a:avLst/>
            </a:prstGeom>
          </p:spPr>
        </p:pic>
      </p:grpSp>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9179" y="1412776"/>
            <a:ext cx="1921173" cy="1659637"/>
          </a:xfrm>
          <a:prstGeom prst="rect">
            <a:avLst/>
          </a:prstGeom>
        </p:spPr>
      </p:pic>
      <p:sp>
        <p:nvSpPr>
          <p:cNvPr id="19" name="Content Placeholder 3"/>
          <p:cNvSpPr txBox="1">
            <a:spLocks/>
          </p:cNvSpPr>
          <p:nvPr/>
        </p:nvSpPr>
        <p:spPr bwMode="auto">
          <a:xfrm>
            <a:off x="7740352" y="1556792"/>
            <a:ext cx="1344514" cy="2308324"/>
          </a:xfrm>
          <a:prstGeom prst="rect">
            <a:avLst/>
          </a:prstGeom>
          <a:extLst/>
        </p:spPr>
        <p:txBody>
          <a:bodyPr wrap="square">
            <a:spAutoFit/>
          </a:bodyPr>
          <a:lstStyle>
            <a:defPPr>
              <a:defRPr lang="en-US"/>
            </a:defPPr>
            <a:lvl1pPr algn="ctr"/>
          </a:lstStyle>
          <a:p>
            <a:pPr algn="l"/>
            <a:r>
              <a:rPr lang="en-GB" dirty="0"/>
              <a:t>Recycling pots at the Botanic Gardens</a:t>
            </a:r>
          </a:p>
          <a:p>
            <a:pPr algn="l"/>
            <a:endParaRPr lang="en-GB" dirty="0"/>
          </a:p>
          <a:p>
            <a:pPr algn="l"/>
            <a:endParaRPr lang="en-GB" dirty="0"/>
          </a:p>
          <a:p>
            <a:pPr algn="l"/>
            <a:endParaRPr lang="en-GB" dirty="0"/>
          </a:p>
          <a:p>
            <a:pPr algn="l"/>
            <a:endParaRPr lang="en-GB" dirty="0"/>
          </a:p>
        </p:txBody>
      </p:sp>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0192" y="3738538"/>
            <a:ext cx="2426766" cy="2426766"/>
          </a:xfrm>
          <a:prstGeom prst="rect">
            <a:avLst/>
          </a:prstGeom>
        </p:spPr>
      </p:pic>
      <p:sp>
        <p:nvSpPr>
          <p:cNvPr id="25" name="Content Placeholder 3"/>
          <p:cNvSpPr txBox="1">
            <a:spLocks/>
          </p:cNvSpPr>
          <p:nvPr/>
        </p:nvSpPr>
        <p:spPr bwMode="auto">
          <a:xfrm>
            <a:off x="5724128" y="3068960"/>
            <a:ext cx="3416622" cy="1754326"/>
          </a:xfrm>
          <a:prstGeom prst="rect">
            <a:avLst/>
          </a:prstGeom>
          <a:extLst/>
        </p:spPr>
        <p:txBody>
          <a:bodyPr wrap="square">
            <a:spAutoFit/>
          </a:bodyPr>
          <a:lstStyle>
            <a:defPPr>
              <a:defRPr lang="en-US"/>
            </a:defPPr>
            <a:lvl1pPr algn="ctr"/>
          </a:lstStyle>
          <a:p>
            <a:r>
              <a:rPr lang="en-GB" dirty="0"/>
              <a:t>Reusable mob caps in University Biomedical Services</a:t>
            </a:r>
          </a:p>
          <a:p>
            <a:endParaRPr lang="en-GB" dirty="0"/>
          </a:p>
          <a:p>
            <a:endParaRPr lang="en-GB" dirty="0"/>
          </a:p>
          <a:p>
            <a:endParaRPr lang="en-GB" dirty="0"/>
          </a:p>
          <a:p>
            <a:endParaRPr lang="en-GB" dirty="0"/>
          </a:p>
        </p:txBody>
      </p:sp>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8285" y="1403632"/>
            <a:ext cx="1849920" cy="2466559"/>
          </a:xfrm>
          <a:prstGeom prst="rect">
            <a:avLst/>
          </a:prstGeom>
        </p:spPr>
      </p:pic>
      <p:sp>
        <p:nvSpPr>
          <p:cNvPr id="31" name="Rectangle 30"/>
          <p:cNvSpPr/>
          <p:nvPr/>
        </p:nvSpPr>
        <p:spPr>
          <a:xfrm>
            <a:off x="2123728" y="1347733"/>
            <a:ext cx="3718613" cy="2585323"/>
          </a:xfrm>
          <a:prstGeom prst="rect">
            <a:avLst/>
          </a:prstGeom>
        </p:spPr>
        <p:txBody>
          <a:bodyPr wrap="square">
            <a:spAutoFit/>
          </a:bodyPr>
          <a:lstStyle/>
          <a:p>
            <a:r>
              <a:rPr lang="en-GB" dirty="0" smtClean="0"/>
              <a:t>Lab disposables vending machines in </a:t>
            </a:r>
            <a:r>
              <a:rPr lang="en-GB" dirty="0" err="1" smtClean="0"/>
              <a:t>Dept</a:t>
            </a:r>
            <a:r>
              <a:rPr lang="en-GB" dirty="0" smtClean="0"/>
              <a:t> of Medicine: Reduce waste </a:t>
            </a:r>
            <a:r>
              <a:rPr lang="en-GB" dirty="0"/>
              <a:t>by eliminating </a:t>
            </a:r>
            <a:r>
              <a:rPr lang="en-GB" dirty="0" smtClean="0"/>
              <a:t>over-ordering and stock </a:t>
            </a:r>
            <a:r>
              <a:rPr lang="en-GB" dirty="0"/>
              <a:t>control issues, </a:t>
            </a:r>
            <a:r>
              <a:rPr lang="en-GB" dirty="0" smtClean="0"/>
              <a:t>reduced packaging and dry ice received with deliveries, </a:t>
            </a:r>
            <a:r>
              <a:rPr lang="en-GB" dirty="0"/>
              <a:t>and saved £8,600 due to discounted purchasing </a:t>
            </a:r>
            <a:r>
              <a:rPr lang="en-GB" dirty="0" smtClean="0"/>
              <a:t>costs.</a:t>
            </a:r>
            <a:endParaRPr lang="en-GB" dirty="0"/>
          </a:p>
          <a:p>
            <a:endParaRPr lang="en-GB" dirty="0"/>
          </a:p>
        </p:txBody>
      </p:sp>
      <p:pic>
        <p:nvPicPr>
          <p:cNvPr id="33" name="Picture 2" descr="C:\Users\pcl29\AppData\Local\Microsoft\Windows\Temporary Internet Files\Content.Outlook\UNA1VHM0\IMG_20171002_083730.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10869" y="4128722"/>
            <a:ext cx="2105434" cy="1964574"/>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3"/>
          <p:cNvSpPr>
            <a:spLocks noGrp="1"/>
          </p:cNvSpPr>
          <p:nvPr>
            <p:ph sz="half" idx="1"/>
          </p:nvPr>
        </p:nvSpPr>
        <p:spPr>
          <a:xfrm>
            <a:off x="2411760" y="5301208"/>
            <a:ext cx="1368152" cy="1315745"/>
          </a:xfrm>
          <a:extLst/>
        </p:spPr>
        <p:txBody>
          <a:bodyPr wrap="square">
            <a:spAutoFit/>
          </a:bodyPr>
          <a:lstStyle/>
          <a:p>
            <a:pPr marL="0" indent="0" eaLnBrk="1" hangingPunct="1">
              <a:buNone/>
            </a:pPr>
            <a:r>
              <a:rPr lang="en-GB" sz="1800" kern="1200" dirty="0">
                <a:ea typeface="+mn-ea"/>
                <a:cs typeface="+mn-cs"/>
              </a:rPr>
              <a:t>Stationary amnesty box at Psychiatry</a:t>
            </a:r>
          </a:p>
          <a:p>
            <a:pPr marL="0" algn="ctr" eaLnBrk="1" hangingPunct="1"/>
            <a:endParaRPr lang="en-GB" sz="1800" kern="1200" dirty="0">
              <a:ea typeface="+mn-ea"/>
              <a:cs typeface="+mn-cs"/>
            </a:endParaRPr>
          </a:p>
        </p:txBody>
      </p:sp>
    </p:spTree>
    <p:extLst>
      <p:ext uri="{BB962C8B-B14F-4D97-AF65-F5344CB8AC3E}">
        <p14:creationId xmlns:p14="http://schemas.microsoft.com/office/powerpoint/2010/main" val="223107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our website…</a:t>
            </a:r>
            <a:endParaRPr lang="en-GB" dirty="0"/>
          </a:p>
        </p:txBody>
      </p:sp>
      <p:sp>
        <p:nvSpPr>
          <p:cNvPr id="3" name="Content Placeholder 2"/>
          <p:cNvSpPr>
            <a:spLocks noGrp="1"/>
          </p:cNvSpPr>
          <p:nvPr>
            <p:ph idx="1"/>
          </p:nvPr>
        </p:nvSpPr>
        <p:spPr>
          <a:xfrm>
            <a:off x="179512" y="2060848"/>
            <a:ext cx="5400600" cy="4067175"/>
          </a:xfrm>
        </p:spPr>
        <p:txBody>
          <a:bodyPr/>
          <a:lstStyle/>
          <a:p>
            <a:pPr>
              <a:spcAft>
                <a:spcPts val="600"/>
              </a:spcAft>
            </a:pPr>
            <a:r>
              <a:rPr lang="en-GB" sz="1900" dirty="0" smtClean="0"/>
              <a:t>Website ‘Recycling &amp; waste A to Z </a:t>
            </a:r>
            <a:r>
              <a:rPr lang="en-GB" sz="1800" dirty="0" smtClean="0">
                <a:hlinkClick r:id="rId2"/>
              </a:rPr>
              <a:t>www.environment.admin.cam.ac.uk/recyclingAtoZ</a:t>
            </a:r>
            <a:endParaRPr lang="en-GB" sz="1800" dirty="0" smtClean="0"/>
          </a:p>
          <a:p>
            <a:pPr>
              <a:spcAft>
                <a:spcPts val="600"/>
              </a:spcAft>
            </a:pPr>
            <a:endParaRPr lang="en-GB" sz="1800" dirty="0"/>
          </a:p>
          <a:p>
            <a:pPr>
              <a:spcAft>
                <a:spcPts val="600"/>
              </a:spcAft>
            </a:pPr>
            <a:r>
              <a:rPr lang="en-GB" sz="1800" dirty="0" smtClean="0"/>
              <a:t>Currently 8 pages long, so let us know if something is missing or could be updated!</a:t>
            </a:r>
            <a:endParaRPr lang="en-GB" sz="1900" dirty="0" smtClean="0"/>
          </a:p>
          <a:p>
            <a:pPr marL="0" indent="0">
              <a:spcAft>
                <a:spcPts val="600"/>
              </a:spcAft>
              <a:buNone/>
            </a:pPr>
            <a:endParaRPr lang="en-GB" sz="1900"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25</a:t>
            </a:fld>
            <a:endParaRPr lang="en-GB">
              <a:solidFill>
                <a:srgbClr val="FFFFFF"/>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28738" t="9292" r="39762" b="570"/>
          <a:stretch/>
        </p:blipFill>
        <p:spPr>
          <a:xfrm>
            <a:off x="5709299" y="1342986"/>
            <a:ext cx="3111173" cy="4822318"/>
          </a:xfrm>
          <a:prstGeom prst="rect">
            <a:avLst/>
          </a:prstGeom>
        </p:spPr>
      </p:pic>
    </p:spTree>
    <p:extLst>
      <p:ext uri="{BB962C8B-B14F-4D97-AF65-F5344CB8AC3E}">
        <p14:creationId xmlns:p14="http://schemas.microsoft.com/office/powerpoint/2010/main" val="3207429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quick questions to ask</a:t>
            </a:r>
            <a:br>
              <a:rPr lang="en-GB" dirty="0"/>
            </a:br>
            <a:endParaRPr lang="en-GB" dirty="0"/>
          </a:p>
        </p:txBody>
      </p:sp>
      <p:sp>
        <p:nvSpPr>
          <p:cNvPr id="3" name="Content Placeholder 2"/>
          <p:cNvSpPr>
            <a:spLocks noGrp="1"/>
          </p:cNvSpPr>
          <p:nvPr>
            <p:ph idx="1"/>
          </p:nvPr>
        </p:nvSpPr>
        <p:spPr>
          <a:xfrm>
            <a:off x="251520" y="1628800"/>
            <a:ext cx="8508305" cy="4067175"/>
          </a:xfrm>
        </p:spPr>
        <p:txBody>
          <a:bodyPr/>
          <a:lstStyle/>
          <a:p>
            <a:pPr>
              <a:spcAft>
                <a:spcPts val="600"/>
              </a:spcAft>
            </a:pPr>
            <a:r>
              <a:rPr lang="en-GB" b="1" dirty="0" smtClean="0"/>
              <a:t>Alternative sources </a:t>
            </a:r>
            <a:r>
              <a:rPr lang="en-GB" dirty="0" smtClean="0"/>
              <a:t>– are existing resources available or upgradeable? </a:t>
            </a:r>
          </a:p>
          <a:p>
            <a:pPr>
              <a:spcAft>
                <a:spcPts val="600"/>
              </a:spcAft>
            </a:pPr>
            <a:r>
              <a:rPr lang="en-GB" b="1" dirty="0" smtClean="0"/>
              <a:t>Stock control - </a:t>
            </a:r>
            <a:r>
              <a:rPr lang="en-GB" dirty="0" smtClean="0"/>
              <a:t>Is </a:t>
            </a:r>
            <a:r>
              <a:rPr lang="en-GB" dirty="0"/>
              <a:t>this something you purchase a lot of, that you think is unnecessary or wasteful? </a:t>
            </a:r>
            <a:r>
              <a:rPr lang="en-GB" dirty="0" smtClean="0"/>
              <a:t>Are </a:t>
            </a:r>
            <a:r>
              <a:rPr lang="en-GB" dirty="0"/>
              <a:t>staff over-ordering supplies</a:t>
            </a:r>
            <a:r>
              <a:rPr lang="en-GB" dirty="0" smtClean="0"/>
              <a:t>?</a:t>
            </a:r>
            <a:r>
              <a:rPr lang="en-GB" dirty="0"/>
              <a:t> </a:t>
            </a:r>
            <a:endParaRPr lang="en-GB" dirty="0" smtClean="0"/>
          </a:p>
          <a:p>
            <a:pPr>
              <a:spcAft>
                <a:spcPts val="600"/>
              </a:spcAft>
            </a:pPr>
            <a:r>
              <a:rPr lang="en-GB" b="1" dirty="0" smtClean="0"/>
              <a:t>Lifecycle costs - </a:t>
            </a:r>
            <a:r>
              <a:rPr lang="en-GB" dirty="0" smtClean="0"/>
              <a:t>Is </a:t>
            </a:r>
            <a:r>
              <a:rPr lang="en-GB" dirty="0"/>
              <a:t>the product made in part or wholly from recycled </a:t>
            </a:r>
            <a:r>
              <a:rPr lang="en-GB" dirty="0" smtClean="0"/>
              <a:t>material? Can it be </a:t>
            </a:r>
            <a:r>
              <a:rPr lang="en-GB" dirty="0"/>
              <a:t>recycled after use? Is the product easy to dismantle (separating materials is essential for successful recycling</a:t>
            </a:r>
            <a:r>
              <a:rPr lang="en-GB" dirty="0" smtClean="0"/>
              <a:t>)? </a:t>
            </a:r>
            <a:endParaRPr lang="en-GB" dirty="0"/>
          </a:p>
          <a:p>
            <a:pPr>
              <a:spcAft>
                <a:spcPts val="600"/>
              </a:spcAft>
            </a:pPr>
            <a:r>
              <a:rPr lang="en-GB" b="1" dirty="0" smtClean="0"/>
              <a:t>Avoiding single-use - </a:t>
            </a:r>
            <a:r>
              <a:rPr lang="en-GB" dirty="0" smtClean="0"/>
              <a:t>Is </a:t>
            </a:r>
            <a:r>
              <a:rPr lang="en-GB" dirty="0"/>
              <a:t>there an option to purchase items which have a longer useful life? </a:t>
            </a:r>
            <a:r>
              <a:rPr lang="en-GB" dirty="0" smtClean="0"/>
              <a:t>(for </a:t>
            </a:r>
            <a:r>
              <a:rPr lang="en-GB" dirty="0"/>
              <a:t>instance by preferring items which are refillable, reusable, rechargeable or more durable</a:t>
            </a:r>
            <a:r>
              <a:rPr lang="en-GB" dirty="0" smtClean="0"/>
              <a:t>).</a:t>
            </a:r>
            <a:r>
              <a:rPr lang="en-GB" dirty="0"/>
              <a:t> </a:t>
            </a:r>
            <a:endParaRPr lang="en-GB" dirty="0" smtClean="0"/>
          </a:p>
          <a:p>
            <a:pPr>
              <a:spcAft>
                <a:spcPts val="600"/>
              </a:spcAft>
            </a:pPr>
            <a:r>
              <a:rPr lang="en-GB" b="1" dirty="0" smtClean="0"/>
              <a:t>Suppliers and delivery - </a:t>
            </a:r>
            <a:r>
              <a:rPr lang="en-GB" dirty="0" smtClean="0"/>
              <a:t>Can excessive packaging be avoided, orders consolidated? Is </a:t>
            </a:r>
            <a:r>
              <a:rPr lang="en-GB" dirty="0"/>
              <a:t>this a problem supplier who sends excess packaging? </a:t>
            </a:r>
            <a:r>
              <a:rPr lang="en-GB" dirty="0" smtClean="0"/>
              <a:t>Will </a:t>
            </a:r>
            <a:r>
              <a:rPr lang="en-GB" dirty="0"/>
              <a:t>the supplier take back old items or waste packaging for reuse or </a:t>
            </a:r>
            <a:r>
              <a:rPr lang="en-GB" dirty="0" smtClean="0"/>
              <a:t>recycling? </a:t>
            </a:r>
          </a:p>
          <a:p>
            <a:pPr>
              <a:spcAft>
                <a:spcPts val="600"/>
              </a:spcAft>
            </a:pPr>
            <a:endParaRPr lang="en-GB" dirty="0"/>
          </a:p>
          <a:p>
            <a:pPr>
              <a:spcAft>
                <a:spcPts val="600"/>
              </a:spcAft>
            </a:pPr>
            <a:endParaRPr lang="en-GB" dirty="0" smtClean="0"/>
          </a:p>
          <a:p>
            <a:pPr>
              <a:spcAft>
                <a:spcPts val="600"/>
              </a:spcAft>
            </a:pPr>
            <a:endParaRPr lang="en-GB" dirty="0"/>
          </a:p>
          <a:p>
            <a:pPr marL="0" indent="0">
              <a:spcAft>
                <a:spcPts val="600"/>
              </a:spcAft>
              <a:buNone/>
            </a:pPr>
            <a:endParaRPr lang="en-GB" dirty="0"/>
          </a:p>
          <a:p>
            <a:pPr>
              <a:spcAft>
                <a:spcPts val="600"/>
              </a:spcAft>
            </a:pP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26</a:t>
            </a:fld>
            <a:endParaRPr lang="en-GB">
              <a:solidFill>
                <a:srgbClr val="FFFFFF"/>
              </a:solidFill>
            </a:endParaRPr>
          </a:p>
        </p:txBody>
      </p:sp>
    </p:spTree>
    <p:extLst>
      <p:ext uri="{BB962C8B-B14F-4D97-AF65-F5344CB8AC3E}">
        <p14:creationId xmlns:p14="http://schemas.microsoft.com/office/powerpoint/2010/main" val="3140615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Contact us</a:t>
            </a:r>
            <a:endParaRPr lang="en-GB" dirty="0"/>
          </a:p>
        </p:txBody>
      </p:sp>
      <p:sp>
        <p:nvSpPr>
          <p:cNvPr id="3" name="Content Placeholder 2"/>
          <p:cNvSpPr>
            <a:spLocks noGrp="1"/>
          </p:cNvSpPr>
          <p:nvPr>
            <p:ph idx="1"/>
          </p:nvPr>
        </p:nvSpPr>
        <p:spPr/>
        <p:txBody>
          <a:bodyPr/>
          <a:lstStyle/>
          <a:p>
            <a:pPr marL="0" indent="0" algn="ctr">
              <a:buNone/>
            </a:pPr>
            <a:r>
              <a:rPr lang="en-GB" sz="2400" dirty="0" smtClean="0"/>
              <a:t>Email:</a:t>
            </a:r>
          </a:p>
          <a:p>
            <a:pPr marL="0" indent="0" algn="ctr">
              <a:buNone/>
            </a:pPr>
            <a:r>
              <a:rPr lang="en-GB" sz="2400" dirty="0" smtClean="0">
                <a:hlinkClick r:id="rId2"/>
              </a:rPr>
              <a:t>Environment@admin.cam.ac.uk</a:t>
            </a:r>
            <a:r>
              <a:rPr lang="en-GB" sz="2400" dirty="0" smtClean="0"/>
              <a:t> / </a:t>
            </a:r>
            <a:r>
              <a:rPr lang="en-GB" sz="2400" dirty="0" smtClean="0">
                <a:hlinkClick r:id="rId3"/>
              </a:rPr>
              <a:t>Peter.Lumb@admin.cam.ac.uk</a:t>
            </a:r>
            <a:r>
              <a:rPr lang="en-GB" sz="2400" dirty="0" smtClean="0"/>
              <a:t> </a:t>
            </a:r>
          </a:p>
          <a:p>
            <a:pPr marL="0" indent="0" algn="ctr">
              <a:buNone/>
            </a:pPr>
            <a:r>
              <a:rPr lang="en-GB" sz="2400" dirty="0" smtClean="0"/>
              <a:t>Website:</a:t>
            </a:r>
          </a:p>
          <a:p>
            <a:pPr marL="0" indent="0" algn="ctr">
              <a:buNone/>
            </a:pPr>
            <a:r>
              <a:rPr lang="en-GB" sz="2400" dirty="0" smtClean="0">
                <a:hlinkClick r:id="rId4"/>
              </a:rPr>
              <a:t>www.environment.admin.cam.ac.uk</a:t>
            </a:r>
            <a:r>
              <a:rPr lang="en-GB" sz="2400" dirty="0" smtClean="0"/>
              <a:t> </a:t>
            </a:r>
          </a:p>
          <a:p>
            <a:pPr marL="0" indent="0" algn="ctr">
              <a:buNone/>
            </a:pPr>
            <a:r>
              <a:rPr lang="en-GB" sz="2400" dirty="0" smtClean="0"/>
              <a:t>Sign up to ‘Greenlines’ monthly newsletter:</a:t>
            </a:r>
          </a:p>
          <a:p>
            <a:pPr marL="0" indent="0" algn="ctr">
              <a:buNone/>
            </a:pPr>
            <a:r>
              <a:rPr lang="en-GB" sz="2400" dirty="0" smtClean="0">
                <a:hlinkClick r:id="rId5"/>
              </a:rPr>
              <a:t>www.environment.admin.cam.ac.uk/greenlines</a:t>
            </a:r>
            <a:r>
              <a:rPr lang="en-GB" sz="2400" dirty="0" smtClean="0"/>
              <a:t> </a:t>
            </a:r>
            <a:endParaRPr lang="en-GB" sz="2400"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27</a:t>
            </a:fld>
            <a:endParaRPr lang="en-GB">
              <a:solidFill>
                <a:srgbClr val="FFFFFF"/>
              </a:solidFill>
            </a:endParaRPr>
          </a:p>
        </p:txBody>
      </p:sp>
    </p:spTree>
    <p:extLst>
      <p:ext uri="{BB962C8B-B14F-4D97-AF65-F5344CB8AC3E}">
        <p14:creationId xmlns:p14="http://schemas.microsoft.com/office/powerpoint/2010/main" val="3069184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Finance Business Transformation Programme</a:t>
            </a:r>
            <a:br>
              <a:rPr lang="en-GB" dirty="0"/>
            </a:br>
            <a:r>
              <a:rPr lang="en-GB" dirty="0" smtClean="0"/>
              <a:t/>
            </a:r>
            <a:br>
              <a:rPr lang="en-GB" dirty="0" smtClean="0"/>
            </a:br>
            <a:r>
              <a:rPr lang="en-GB" smtClean="0"/>
              <a:t>Financial Users </a:t>
            </a:r>
            <a:r>
              <a:rPr lang="en-GB" dirty="0" smtClean="0"/>
              <a:t>Group</a:t>
            </a:r>
            <a:endParaRPr lang="en-GB" dirty="0"/>
          </a:p>
        </p:txBody>
      </p:sp>
      <p:sp>
        <p:nvSpPr>
          <p:cNvPr id="3" name="Subtitle 2"/>
          <p:cNvSpPr>
            <a:spLocks noGrp="1"/>
          </p:cNvSpPr>
          <p:nvPr>
            <p:ph type="subTitle" idx="1"/>
          </p:nvPr>
        </p:nvSpPr>
        <p:spPr>
          <a:xfrm>
            <a:off x="384175" y="3645282"/>
            <a:ext cx="8374063" cy="539750"/>
          </a:xfrm>
        </p:spPr>
        <p:txBody>
          <a:bodyPr/>
          <a:lstStyle/>
          <a:p>
            <a:endParaRPr lang="en-GB" dirty="0" smtClean="0"/>
          </a:p>
          <a:p>
            <a:r>
              <a:rPr lang="en-GB" dirty="0" smtClean="0"/>
              <a:t>John Galvin, Interim Head of Finance Business Transformation</a:t>
            </a:r>
          </a:p>
          <a:p>
            <a:r>
              <a:rPr lang="en-GB" dirty="0" smtClean="0"/>
              <a:t>Friday 19</a:t>
            </a:r>
            <a:r>
              <a:rPr lang="en-GB" baseline="30000" dirty="0" smtClean="0"/>
              <a:t>th</a:t>
            </a:r>
            <a:r>
              <a:rPr lang="en-GB" dirty="0" smtClean="0"/>
              <a:t> July 2019</a:t>
            </a:r>
          </a:p>
          <a:p>
            <a:r>
              <a:rPr lang="en-GB" dirty="0" smtClean="0"/>
              <a:t/>
            </a:r>
            <a:br>
              <a:rPr lang="en-GB" dirty="0" smtClean="0"/>
            </a:br>
            <a:endParaRPr lang="en-GB" dirty="0" smtClean="0"/>
          </a:p>
          <a:p>
            <a:endParaRPr lang="en-GB" i="1" dirty="0" smtClean="0"/>
          </a:p>
          <a:p>
            <a:endParaRPr lang="en-GB" dirty="0"/>
          </a:p>
        </p:txBody>
      </p:sp>
    </p:spTree>
    <p:extLst>
      <p:ext uri="{BB962C8B-B14F-4D97-AF65-F5344CB8AC3E}">
        <p14:creationId xmlns:p14="http://schemas.microsoft.com/office/powerpoint/2010/main" val="1681258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GB" sz="2400" dirty="0" smtClean="0"/>
              <a:t>Scope of the Programme</a:t>
            </a:r>
          </a:p>
          <a:p>
            <a:pPr>
              <a:buFont typeface="Wingdings" panose="05000000000000000000" pitchFamily="2" charset="2"/>
              <a:buChar char="Ø"/>
            </a:pPr>
            <a:r>
              <a:rPr lang="en-GB" sz="2400" dirty="0" smtClean="0"/>
              <a:t>Vision and Objectives</a:t>
            </a:r>
          </a:p>
          <a:p>
            <a:pPr>
              <a:buFont typeface="Wingdings" panose="05000000000000000000" pitchFamily="2" charset="2"/>
              <a:buChar char="Ø"/>
            </a:pPr>
            <a:r>
              <a:rPr lang="en-GB" sz="2400" dirty="0" smtClean="0"/>
              <a:t>How it will be governed and managed</a:t>
            </a:r>
          </a:p>
          <a:p>
            <a:pPr>
              <a:buFont typeface="Wingdings" panose="05000000000000000000" pitchFamily="2" charset="2"/>
              <a:buChar char="Ø"/>
            </a:pPr>
            <a:r>
              <a:rPr lang="en-GB" sz="2400" dirty="0" smtClean="0"/>
              <a:t>Indicative Programme plan</a:t>
            </a:r>
            <a:endParaRPr lang="en-GB" sz="2400" dirty="0"/>
          </a:p>
          <a:p>
            <a:pPr>
              <a:buFont typeface="Wingdings" panose="05000000000000000000" pitchFamily="2" charset="2"/>
              <a:buChar char="Ø"/>
            </a:pPr>
            <a:r>
              <a:rPr lang="en-GB" sz="2400" dirty="0" smtClean="0"/>
              <a:t>Discovery Phase</a:t>
            </a:r>
          </a:p>
          <a:p>
            <a:pPr>
              <a:buFont typeface="Wingdings" panose="05000000000000000000" pitchFamily="2" charset="2"/>
              <a:buChar char="Ø"/>
            </a:pPr>
            <a:r>
              <a:rPr lang="en-GB" sz="2400" dirty="0" smtClean="0"/>
              <a:t>Other Current Projects within the Programme</a:t>
            </a:r>
          </a:p>
          <a:p>
            <a:endParaRPr lang="en-GB" dirty="0"/>
          </a:p>
        </p:txBody>
      </p:sp>
      <p:sp>
        <p:nvSpPr>
          <p:cNvPr id="4" name="Slide Number Placeholder 3"/>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29</a:t>
            </a:fld>
            <a:endParaRPr lang="en-GB" altLang="en-US" dirty="0">
              <a:solidFill>
                <a:srgbClr val="FFFFFF"/>
              </a:solidFill>
            </a:endParaRPr>
          </a:p>
        </p:txBody>
      </p:sp>
      <p:sp>
        <p:nvSpPr>
          <p:cNvPr id="7"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kern="0" dirty="0" smtClean="0"/>
              <a:t>Agenda</a:t>
            </a:r>
            <a:endParaRPr lang="en-GB" kern="0" dirty="0"/>
          </a:p>
        </p:txBody>
      </p:sp>
    </p:spTree>
    <p:extLst>
      <p:ext uri="{BB962C8B-B14F-4D97-AF65-F5344CB8AC3E}">
        <p14:creationId xmlns:p14="http://schemas.microsoft.com/office/powerpoint/2010/main" val="3494817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Reducing Waste</a:t>
            </a:r>
            <a:br>
              <a:rPr lang="en-GB" dirty="0" smtClean="0"/>
            </a:br>
            <a:r>
              <a:rPr lang="en-GB" dirty="0" smtClean="0"/>
              <a:t/>
            </a:r>
            <a:br>
              <a:rPr lang="en-GB" dirty="0" smtClean="0"/>
            </a:br>
            <a:r>
              <a:rPr lang="en-GB" sz="2000" dirty="0" smtClean="0"/>
              <a:t>Financial Users Group</a:t>
            </a:r>
            <a:br>
              <a:rPr lang="en-GB" sz="2000" dirty="0" smtClean="0"/>
            </a:br>
            <a:r>
              <a:rPr lang="en-GB" sz="2000" dirty="0" smtClean="0"/>
              <a:t>19 July 2019</a:t>
            </a:r>
            <a:endParaRPr lang="en-GB" sz="1800" i="1" dirty="0">
              <a:solidFill>
                <a:schemeClr val="accent3">
                  <a:lumMod val="85000"/>
                </a:schemeClr>
              </a:solidFill>
            </a:endParaRPr>
          </a:p>
        </p:txBody>
      </p:sp>
      <p:sp>
        <p:nvSpPr>
          <p:cNvPr id="3" name="Subtitle 2"/>
          <p:cNvSpPr>
            <a:spLocks noGrp="1"/>
          </p:cNvSpPr>
          <p:nvPr>
            <p:ph type="subTitle" idx="1"/>
          </p:nvPr>
        </p:nvSpPr>
        <p:spPr>
          <a:xfrm>
            <a:off x="384175" y="4905474"/>
            <a:ext cx="8374063" cy="539750"/>
          </a:xfrm>
        </p:spPr>
        <p:txBody>
          <a:bodyPr/>
          <a:lstStyle/>
          <a:p>
            <a:r>
              <a:rPr lang="en-GB" sz="1600" dirty="0" smtClean="0"/>
              <a:t>Peter </a:t>
            </a:r>
            <a:r>
              <a:rPr lang="en-GB" sz="1600" dirty="0"/>
              <a:t>Lumb, </a:t>
            </a:r>
            <a:r>
              <a:rPr lang="en-GB" sz="1600" dirty="0" smtClean="0"/>
              <a:t>Environmental Coordinator, Environment &amp; Energy Section</a:t>
            </a:r>
            <a:endParaRPr lang="en-GB" sz="1600" dirty="0"/>
          </a:p>
        </p:txBody>
      </p:sp>
      <p:sp>
        <p:nvSpPr>
          <p:cNvPr id="4" name="Slide Number Placeholder 3"/>
          <p:cNvSpPr>
            <a:spLocks noGrp="1"/>
          </p:cNvSpPr>
          <p:nvPr>
            <p:ph type="sldNum" sz="quarter" idx="10"/>
          </p:nvPr>
        </p:nvSpPr>
        <p:spPr/>
        <p:txBody>
          <a:bodyPr/>
          <a:lstStyle/>
          <a:p>
            <a:pPr>
              <a:defRPr/>
            </a:pPr>
            <a:fld id="{48FB17A4-295E-4479-817D-A9BE3F824271}" type="slidenum">
              <a:rPr lang="en-GB" smtClean="0">
                <a:solidFill>
                  <a:srgbClr val="003E72"/>
                </a:solidFill>
              </a:rPr>
              <a:pPr>
                <a:defRPr/>
              </a:pPr>
              <a:t>3</a:t>
            </a:fld>
            <a:endParaRPr lang="en-GB">
              <a:solidFill>
                <a:srgbClr val="003E72"/>
              </a:solidFill>
            </a:endParaRPr>
          </a:p>
        </p:txBody>
      </p:sp>
    </p:spTree>
    <p:extLst>
      <p:ext uri="{BB962C8B-B14F-4D97-AF65-F5344CB8AC3E}">
        <p14:creationId xmlns:p14="http://schemas.microsoft.com/office/powerpoint/2010/main" val="1549452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6BD86-FA87-4472-840D-E7B31D1667A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Oval 6"/>
          <p:cNvSpPr/>
          <p:nvPr/>
        </p:nvSpPr>
        <p:spPr>
          <a:xfrm>
            <a:off x="1470152" y="2438400"/>
            <a:ext cx="7559548" cy="2065704"/>
          </a:xfrm>
          <a:prstGeom prst="ellipse">
            <a:avLst/>
          </a:prstGeom>
          <a:gradFill>
            <a:gsLst>
              <a:gs pos="2000">
                <a:schemeClr val="bg1"/>
              </a:gs>
              <a:gs pos="42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2025629" y="2880587"/>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Strategic Procurement Review (SPR)</a:t>
            </a:r>
            <a:endParaRPr lang="en-GB" sz="1200" dirty="0"/>
          </a:p>
        </p:txBody>
      </p:sp>
      <p:sp>
        <p:nvSpPr>
          <p:cNvPr id="10" name="Oval 9"/>
          <p:cNvSpPr/>
          <p:nvPr/>
        </p:nvSpPr>
        <p:spPr>
          <a:xfrm>
            <a:off x="6851155" y="2884646"/>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Expense Management</a:t>
            </a:r>
          </a:p>
        </p:txBody>
      </p:sp>
      <p:sp>
        <p:nvSpPr>
          <p:cNvPr id="11" name="Oval 10"/>
          <p:cNvSpPr/>
          <p:nvPr/>
        </p:nvSpPr>
        <p:spPr>
          <a:xfrm>
            <a:off x="2025628" y="3516772"/>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Invoice Automation</a:t>
            </a:r>
            <a:endParaRPr lang="en-GB" sz="1200" dirty="0"/>
          </a:p>
        </p:txBody>
      </p:sp>
      <p:sp>
        <p:nvSpPr>
          <p:cNvPr id="12" name="Oval 11"/>
          <p:cNvSpPr/>
          <p:nvPr/>
        </p:nvSpPr>
        <p:spPr>
          <a:xfrm>
            <a:off x="3535909" y="3839262"/>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Planning &amp; Analysis</a:t>
            </a:r>
            <a:endParaRPr lang="en-GB" sz="1200" dirty="0"/>
          </a:p>
        </p:txBody>
      </p:sp>
      <p:sp>
        <p:nvSpPr>
          <p:cNvPr id="13" name="Oval 12"/>
          <p:cNvSpPr/>
          <p:nvPr/>
        </p:nvSpPr>
        <p:spPr>
          <a:xfrm>
            <a:off x="3535909" y="2540144"/>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CUFS Replacement/ Upgrade</a:t>
            </a:r>
          </a:p>
        </p:txBody>
      </p:sp>
      <p:sp>
        <p:nvSpPr>
          <p:cNvPr id="14" name="Oval 13"/>
          <p:cNvSpPr/>
          <p:nvPr/>
        </p:nvSpPr>
        <p:spPr>
          <a:xfrm>
            <a:off x="6851155" y="3515968"/>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Management Information</a:t>
            </a:r>
            <a:endParaRPr lang="en-GB" sz="1200" dirty="0"/>
          </a:p>
        </p:txBody>
      </p:sp>
      <p:sp>
        <p:nvSpPr>
          <p:cNvPr id="16" name="Right Arrow 15"/>
          <p:cNvSpPr/>
          <p:nvPr/>
        </p:nvSpPr>
        <p:spPr>
          <a:xfrm>
            <a:off x="1401572" y="5262714"/>
            <a:ext cx="7493000" cy="508000"/>
          </a:xfrm>
          <a:prstGeom prst="rightArrow">
            <a:avLst/>
          </a:prstGeom>
          <a:gradFill>
            <a:gsLst>
              <a:gs pos="2000">
                <a:schemeClr val="bg1"/>
              </a:gs>
              <a:gs pos="46000">
                <a:srgbClr val="939C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smtClean="0">
                <a:solidFill>
                  <a:srgbClr val="002060"/>
                </a:solidFill>
              </a:rPr>
              <a:t>Communication &amp; </a:t>
            </a:r>
            <a:r>
              <a:rPr lang="en-GB" sz="1350" dirty="0">
                <a:solidFill>
                  <a:srgbClr val="002060"/>
                </a:solidFill>
              </a:rPr>
              <a:t>Change Management</a:t>
            </a:r>
          </a:p>
        </p:txBody>
      </p:sp>
      <p:sp>
        <p:nvSpPr>
          <p:cNvPr id="17" name="Right Arrow 16"/>
          <p:cNvSpPr/>
          <p:nvPr/>
        </p:nvSpPr>
        <p:spPr>
          <a:xfrm>
            <a:off x="1401572" y="4968368"/>
            <a:ext cx="7493000" cy="508000"/>
          </a:xfrm>
          <a:prstGeom prst="rightArrow">
            <a:avLst/>
          </a:prstGeom>
          <a:gradFill>
            <a:gsLst>
              <a:gs pos="2000">
                <a:schemeClr val="bg1"/>
              </a:gs>
              <a:gs pos="29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smtClean="0">
                <a:solidFill>
                  <a:srgbClr val="002060"/>
                </a:solidFill>
              </a:rPr>
              <a:t>Programme </a:t>
            </a:r>
            <a:r>
              <a:rPr lang="en-GB" sz="1350" dirty="0">
                <a:solidFill>
                  <a:srgbClr val="002060"/>
                </a:solidFill>
              </a:rPr>
              <a:t>Management</a:t>
            </a:r>
          </a:p>
        </p:txBody>
      </p:sp>
      <p:sp>
        <p:nvSpPr>
          <p:cNvPr id="15" name="Right Arrow 14"/>
          <p:cNvSpPr/>
          <p:nvPr/>
        </p:nvSpPr>
        <p:spPr>
          <a:xfrm>
            <a:off x="1401572" y="4674021"/>
            <a:ext cx="7493000" cy="508000"/>
          </a:xfrm>
          <a:prstGeom prst="rightArrow">
            <a:avLst/>
          </a:prstGeom>
          <a:gradFill>
            <a:gsLst>
              <a:gs pos="2000">
                <a:schemeClr val="bg1"/>
              </a:gs>
              <a:gs pos="38000">
                <a:srgbClr val="F9730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rgbClr val="002060"/>
                </a:solidFill>
              </a:rPr>
              <a:t>Finance </a:t>
            </a:r>
            <a:r>
              <a:rPr lang="en-GB" sz="1350" dirty="0" smtClean="0">
                <a:solidFill>
                  <a:srgbClr val="002060"/>
                </a:solidFill>
              </a:rPr>
              <a:t>Vision &amp; Objectives</a:t>
            </a:r>
            <a:endParaRPr lang="en-GB" sz="1350" dirty="0">
              <a:solidFill>
                <a:srgbClr val="002060"/>
              </a:solidFill>
            </a:endParaRPr>
          </a:p>
        </p:txBody>
      </p:sp>
      <p:sp>
        <p:nvSpPr>
          <p:cNvPr id="18" name="Title 1"/>
          <p:cNvSpPr txBox="1">
            <a:spLocks/>
          </p:cNvSpPr>
          <p:nvPr/>
        </p:nvSpPr>
        <p:spPr bwMode="auto">
          <a:xfrm>
            <a:off x="2367089" y="1310340"/>
            <a:ext cx="6392737"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pPr algn="ctr">
              <a:lnSpc>
                <a:spcPct val="170000"/>
              </a:lnSpc>
              <a:spcBef>
                <a:spcPts val="600"/>
              </a:spcBef>
              <a:spcAft>
                <a:spcPts val="600"/>
              </a:spcAft>
              <a:defRPr/>
            </a:pPr>
            <a:r>
              <a:rPr lang="en-GB" sz="1800" b="0" dirty="0">
                <a:solidFill>
                  <a:srgbClr val="002060"/>
                </a:solidFill>
                <a:latin typeface="Arial" panose="020B0604020202020204" pitchFamily="34" charset="0"/>
                <a:ea typeface="Georgia" charset="0"/>
                <a:cs typeface="Arial" panose="020B0604020202020204" pitchFamily="34" charset="0"/>
              </a:rPr>
              <a:t>Finance Business Transformation </a:t>
            </a:r>
            <a:r>
              <a:rPr lang="en-GB" sz="1800" b="0" dirty="0" smtClean="0">
                <a:solidFill>
                  <a:srgbClr val="002060"/>
                </a:solidFill>
                <a:latin typeface="Arial" panose="020B0604020202020204" pitchFamily="34" charset="0"/>
                <a:ea typeface="Georgia" charset="0"/>
                <a:cs typeface="Arial" panose="020B0604020202020204" pitchFamily="34" charset="0"/>
              </a:rPr>
              <a:t>is a managed, co-ordinated programme </a:t>
            </a:r>
            <a:r>
              <a:rPr lang="en-GB" sz="1800" b="0" dirty="0">
                <a:solidFill>
                  <a:srgbClr val="002060"/>
                </a:solidFill>
                <a:latin typeface="Arial" panose="020B0604020202020204" pitchFamily="34" charset="0"/>
                <a:ea typeface="Georgia" charset="0"/>
                <a:cs typeface="Arial" panose="020B0604020202020204" pitchFamily="34" charset="0"/>
              </a:rPr>
              <a:t>that consists of multiple </a:t>
            </a:r>
            <a:r>
              <a:rPr lang="en-GB" sz="1800" b="0" dirty="0" smtClean="0">
                <a:solidFill>
                  <a:srgbClr val="002060"/>
                </a:solidFill>
                <a:latin typeface="Arial" panose="020B0604020202020204" pitchFamily="34" charset="0"/>
                <a:ea typeface="Georgia" charset="0"/>
                <a:cs typeface="Arial" panose="020B0604020202020204" pitchFamily="34" charset="0"/>
              </a:rPr>
              <a:t>projects</a:t>
            </a:r>
            <a:endParaRPr lang="en-GB" sz="1800" b="0" dirty="0">
              <a:solidFill>
                <a:srgbClr val="002060"/>
              </a:solidFill>
              <a:latin typeface="Arial" panose="020B0604020202020204" pitchFamily="34" charset="0"/>
              <a:ea typeface="Georgia" charset="0"/>
              <a:cs typeface="Arial" panose="020B0604020202020204" pitchFamily="34" charset="0"/>
            </a:endParaRPr>
          </a:p>
        </p:txBody>
      </p:sp>
      <p:sp>
        <p:nvSpPr>
          <p:cNvPr id="19"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kern="0" dirty="0" smtClean="0"/>
              <a:t>Scope</a:t>
            </a:r>
            <a:endParaRPr lang="en-GB" kern="0" dirty="0"/>
          </a:p>
        </p:txBody>
      </p:sp>
      <p:sp>
        <p:nvSpPr>
          <p:cNvPr id="20" name="Oval 19"/>
          <p:cNvSpPr/>
          <p:nvPr/>
        </p:nvSpPr>
        <p:spPr>
          <a:xfrm>
            <a:off x="5346732" y="2519695"/>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Group Consolidation System</a:t>
            </a:r>
          </a:p>
        </p:txBody>
      </p:sp>
      <p:sp>
        <p:nvSpPr>
          <p:cNvPr id="21" name="Oval 20"/>
          <p:cNvSpPr/>
          <p:nvPr/>
        </p:nvSpPr>
        <p:spPr>
          <a:xfrm>
            <a:off x="5346731" y="3833234"/>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Reporting</a:t>
            </a:r>
            <a:endParaRPr lang="en-GB" sz="1200" dirty="0"/>
          </a:p>
        </p:txBody>
      </p:sp>
      <p:sp>
        <p:nvSpPr>
          <p:cNvPr id="2" name="TextBox 1"/>
          <p:cNvSpPr txBox="1"/>
          <p:nvPr/>
        </p:nvSpPr>
        <p:spPr>
          <a:xfrm>
            <a:off x="3791240" y="3332752"/>
            <a:ext cx="2917371" cy="276999"/>
          </a:xfrm>
          <a:prstGeom prst="rect">
            <a:avLst/>
          </a:prstGeom>
          <a:noFill/>
        </p:spPr>
        <p:txBody>
          <a:bodyPr wrap="square" rtlCol="0">
            <a:spAutoFit/>
          </a:bodyPr>
          <a:lstStyle/>
          <a:p>
            <a:pPr algn="ctr"/>
            <a:r>
              <a:rPr lang="en-GB" sz="1200" dirty="0" smtClean="0">
                <a:solidFill>
                  <a:schemeClr val="bg1"/>
                </a:solidFill>
              </a:rPr>
              <a:t>Current &amp; Indicative Projects</a:t>
            </a:r>
            <a:endParaRPr lang="en-GB" sz="1200" dirty="0">
              <a:solidFill>
                <a:schemeClr val="bg1"/>
              </a:solidFill>
            </a:endParaRPr>
          </a:p>
        </p:txBody>
      </p:sp>
      <p:sp>
        <p:nvSpPr>
          <p:cNvPr id="4" name="Rounded Rectangle 3"/>
          <p:cNvSpPr/>
          <p:nvPr/>
        </p:nvSpPr>
        <p:spPr bwMode="auto">
          <a:xfrm>
            <a:off x="39325" y="2438400"/>
            <a:ext cx="1396741" cy="3174460"/>
          </a:xfrm>
          <a:prstGeom prst="roundRect">
            <a:avLst/>
          </a:prstGeom>
          <a:gradFill>
            <a:gsLst>
              <a:gs pos="2000">
                <a:schemeClr val="bg1"/>
              </a:gs>
              <a:gs pos="92000">
                <a:srgbClr val="B751D3"/>
              </a:gs>
            </a:gsLst>
            <a:lin ang="0" scaled="0"/>
          </a:gradFill>
          <a:ln w="76200">
            <a:noFill/>
            <a:round/>
            <a:headEnd/>
            <a:tailEnd/>
          </a:ln>
        </p:spPr>
        <p:txBody>
          <a:bodyPr lIns="36000" tIns="36000" rIns="36000" bIns="36000" rtlCol="0" anchor="ctr"/>
          <a:lstStyle/>
          <a:p>
            <a:pPr algn="ctr"/>
            <a:r>
              <a:rPr lang="en-GB" sz="1400" dirty="0">
                <a:solidFill>
                  <a:srgbClr val="002060"/>
                </a:solidFill>
              </a:rPr>
              <a:t>Finance Business Transformation</a:t>
            </a:r>
          </a:p>
        </p:txBody>
      </p:sp>
    </p:spTree>
    <p:extLst>
      <p:ext uri="{BB962C8B-B14F-4D97-AF65-F5344CB8AC3E}">
        <p14:creationId xmlns:p14="http://schemas.microsoft.com/office/powerpoint/2010/main" val="122990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2D1EC3-29E1-4A7B-8381-609E253BC14D}" type="slidenum">
              <a:rPr lang="en-GB" smtClean="0"/>
              <a:pPr/>
              <a:t>31</a:t>
            </a:fld>
            <a:endParaRPr lang="en-GB" dirty="0"/>
          </a:p>
        </p:txBody>
      </p:sp>
      <p:sp>
        <p:nvSpPr>
          <p:cNvPr id="4" name="Content Placeholder 3"/>
          <p:cNvSpPr>
            <a:spLocks noGrp="1"/>
          </p:cNvSpPr>
          <p:nvPr>
            <p:ph sz="half" idx="1"/>
          </p:nvPr>
        </p:nvSpPr>
        <p:spPr/>
        <p:txBody>
          <a:bodyPr/>
          <a:lstStyle/>
          <a:p>
            <a:pPr marL="0" indent="0">
              <a:buNone/>
            </a:pPr>
            <a:endParaRPr lang="en-GB" i="1" dirty="0" smtClean="0"/>
          </a:p>
          <a:p>
            <a:pPr marL="0" indent="0">
              <a:buNone/>
            </a:pPr>
            <a:endParaRPr lang="en-GB" i="1" dirty="0" smtClean="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r>
              <a:rPr lang="en-GB" sz="2000" dirty="0" smtClean="0"/>
              <a:t>“A </a:t>
            </a:r>
            <a:r>
              <a:rPr lang="en-GB" sz="2000" dirty="0"/>
              <a:t>Cambridge where research, education, support activities and growth are enabled by clear and sensible financial information, insight, tools and processes that are accessible for the thousands of academics and professional support staff at the University</a:t>
            </a:r>
            <a:r>
              <a:rPr lang="en-GB" sz="2000" dirty="0" smtClean="0"/>
              <a:t>.”</a:t>
            </a: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p:txBody>
      </p:sp>
      <p:sp>
        <p:nvSpPr>
          <p:cNvPr id="7"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kern="0" dirty="0" smtClean="0"/>
              <a:t>Vision</a:t>
            </a:r>
            <a:endParaRPr lang="en-GB" kern="0" dirty="0"/>
          </a:p>
        </p:txBody>
      </p:sp>
      <p:pic>
        <p:nvPicPr>
          <p:cNvPr id="21" name="Picture 20"/>
          <p:cNvPicPr>
            <a:picLocks noChangeAspect="1"/>
          </p:cNvPicPr>
          <p:nvPr/>
        </p:nvPicPr>
        <p:blipFill>
          <a:blip r:embed="rId2"/>
          <a:stretch>
            <a:fillRect/>
          </a:stretch>
        </p:blipFill>
        <p:spPr>
          <a:xfrm>
            <a:off x="6151418" y="-1"/>
            <a:ext cx="2992582" cy="1316765"/>
          </a:xfrm>
          <a:prstGeom prst="rect">
            <a:avLst/>
          </a:prstGeom>
        </p:spPr>
      </p:pic>
    </p:spTree>
    <p:extLst>
      <p:ext uri="{BB962C8B-B14F-4D97-AF65-F5344CB8AC3E}">
        <p14:creationId xmlns:p14="http://schemas.microsoft.com/office/powerpoint/2010/main" val="2253816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2D1EC3-29E1-4A7B-8381-609E253BC14D}" type="slidenum">
              <a:rPr lang="en-GB" smtClean="0"/>
              <a:pPr/>
              <a:t>32</a:t>
            </a:fld>
            <a:endParaRPr lang="en-GB" dirty="0"/>
          </a:p>
        </p:txBody>
      </p:sp>
      <p:sp>
        <p:nvSpPr>
          <p:cNvPr id="4" name="Content Placeholder 3"/>
          <p:cNvSpPr>
            <a:spLocks noGrp="1"/>
          </p:cNvSpPr>
          <p:nvPr>
            <p:ph sz="half" idx="1"/>
          </p:nvPr>
        </p:nvSpPr>
        <p:spPr/>
        <p:txBody>
          <a:bodyPr/>
          <a:lstStyle/>
          <a:p>
            <a:pPr marL="0" indent="0">
              <a:buNone/>
            </a:pPr>
            <a:endParaRPr lang="en-GB" dirty="0" smtClean="0"/>
          </a:p>
          <a:p>
            <a:pPr marL="0" indent="0">
              <a:buNone/>
            </a:pPr>
            <a:r>
              <a:rPr lang="en-GB" sz="1800" i="1" dirty="0" smtClean="0"/>
              <a:t>The Programme has three </a:t>
            </a:r>
          </a:p>
          <a:p>
            <a:pPr marL="0" indent="0">
              <a:buNone/>
            </a:pPr>
            <a:r>
              <a:rPr lang="en-GB" sz="1800" i="1" dirty="0" smtClean="0"/>
              <a:t>high-level objectives:</a:t>
            </a:r>
            <a:endParaRPr lang="en-GB" dirty="0" smtClean="0"/>
          </a:p>
          <a:p>
            <a:pPr marL="0" indent="0">
              <a:buNone/>
            </a:pPr>
            <a:endParaRPr lang="en-GB" dirty="0"/>
          </a:p>
          <a:p>
            <a:pPr marL="0" indent="0">
              <a:buNone/>
            </a:pPr>
            <a:endParaRPr lang="en-GB" dirty="0" smtClean="0"/>
          </a:p>
          <a:p>
            <a:pPr marL="0" indent="0">
              <a:buNone/>
            </a:pPr>
            <a:r>
              <a:rPr lang="en-GB" sz="1800" dirty="0" smtClean="0"/>
              <a:t>1. Identify and address gaps in financial information or insight, </a:t>
            </a:r>
            <a:r>
              <a:rPr lang="en-GB" sz="1800" dirty="0"/>
              <a:t>such as management information and performance </a:t>
            </a:r>
            <a:r>
              <a:rPr lang="en-GB" sz="1800" dirty="0" smtClean="0"/>
              <a:t>management, in order to better support the University’s key strategic administration activities.</a:t>
            </a:r>
          </a:p>
          <a:p>
            <a:pPr marL="342900" indent="-342900">
              <a:buFont typeface="+mj-lt"/>
              <a:buAutoNum type="arabicPeriod"/>
            </a:pPr>
            <a:endParaRPr lang="en-GB" sz="1800" dirty="0" smtClean="0"/>
          </a:p>
          <a:p>
            <a:pPr marL="0" indent="0">
              <a:buNone/>
            </a:pPr>
            <a:r>
              <a:rPr lang="en-GB" sz="1800" dirty="0" smtClean="0"/>
              <a:t>2. Introduce improved, </a:t>
            </a:r>
            <a:r>
              <a:rPr lang="en-GB" sz="1800" dirty="0"/>
              <a:t>harmonised and flexible end-to-end financial systems and workflows to make transactional and procurement tasks clearer and more transparent across Schools, Faculties, Departments and central offices.</a:t>
            </a:r>
          </a:p>
          <a:p>
            <a:pPr marL="0" indent="0">
              <a:buNone/>
            </a:pPr>
            <a:endParaRPr lang="en-GB" sz="1800" dirty="0"/>
          </a:p>
          <a:p>
            <a:pPr marL="0" indent="0">
              <a:buNone/>
            </a:pPr>
            <a:r>
              <a:rPr lang="en-GB" sz="1800" dirty="0"/>
              <a:t>3. Implement a better approach to designing and investing in the systems that support the University’s critical processes, in order to get better value for money.</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endParaRPr lang="en-GB" dirty="0"/>
          </a:p>
        </p:txBody>
      </p:sp>
      <p:sp>
        <p:nvSpPr>
          <p:cNvPr id="8"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kern="0" dirty="0" smtClean="0"/>
              <a:t>Objectives</a:t>
            </a:r>
            <a:endParaRPr lang="en-GB" kern="0" dirty="0"/>
          </a:p>
        </p:txBody>
      </p:sp>
      <p:pic>
        <p:nvPicPr>
          <p:cNvPr id="6" name="Picture 5"/>
          <p:cNvPicPr>
            <a:picLocks noChangeAspect="1"/>
          </p:cNvPicPr>
          <p:nvPr/>
        </p:nvPicPr>
        <p:blipFill>
          <a:blip r:embed="rId2"/>
          <a:stretch>
            <a:fillRect/>
          </a:stretch>
        </p:blipFill>
        <p:spPr>
          <a:xfrm>
            <a:off x="6151418" y="-1"/>
            <a:ext cx="2992582" cy="1316765"/>
          </a:xfrm>
          <a:prstGeom prst="rect">
            <a:avLst/>
          </a:prstGeom>
        </p:spPr>
      </p:pic>
    </p:spTree>
    <p:extLst>
      <p:ext uri="{BB962C8B-B14F-4D97-AF65-F5344CB8AC3E}">
        <p14:creationId xmlns:p14="http://schemas.microsoft.com/office/powerpoint/2010/main" val="880619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2011363" y="5107393"/>
            <a:ext cx="1626137" cy="581758"/>
          </a:xfrm>
          <a:prstGeom prst="ellipse">
            <a:avLst/>
          </a:prstGeom>
          <a:gradFill>
            <a:gsLst>
              <a:gs pos="2000">
                <a:schemeClr val="bg1"/>
              </a:gs>
              <a:gs pos="42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charset="0"/>
                <a:cs typeface="Arial" charset="0"/>
              </a:rPr>
              <a:t>Projects</a:t>
            </a:r>
          </a:p>
        </p:txBody>
      </p:sp>
      <p:cxnSp>
        <p:nvCxnSpPr>
          <p:cNvPr id="92" name="Straight Arrow Connector 91"/>
          <p:cNvCxnSpPr/>
          <p:nvPr/>
        </p:nvCxnSpPr>
        <p:spPr>
          <a:xfrm flipV="1">
            <a:off x="2814810" y="4844736"/>
            <a:ext cx="298880" cy="17394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573729" y="5100236"/>
            <a:ext cx="1626137" cy="581758"/>
          </a:xfrm>
          <a:prstGeom prst="ellipse">
            <a:avLst/>
          </a:prstGeom>
          <a:gradFill>
            <a:gsLst>
              <a:gs pos="2000">
                <a:schemeClr val="bg1"/>
              </a:gs>
              <a:gs pos="42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charset="0"/>
                <a:cs typeface="Arial" charset="0"/>
              </a:rPr>
              <a:t>Projects</a:t>
            </a:r>
          </a:p>
        </p:txBody>
      </p:sp>
      <p:sp>
        <p:nvSpPr>
          <p:cNvPr id="36" name="Oval 35"/>
          <p:cNvSpPr/>
          <p:nvPr/>
        </p:nvSpPr>
        <p:spPr>
          <a:xfrm>
            <a:off x="3789900" y="5171486"/>
            <a:ext cx="1626137" cy="581758"/>
          </a:xfrm>
          <a:prstGeom prst="ellipse">
            <a:avLst/>
          </a:prstGeom>
          <a:gradFill>
            <a:gsLst>
              <a:gs pos="2000">
                <a:schemeClr val="bg1"/>
              </a:gs>
              <a:gs pos="42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charset="0"/>
                <a:cs typeface="Arial" charset="0"/>
              </a:rPr>
              <a:t>Projects</a:t>
            </a:r>
          </a:p>
        </p:txBody>
      </p:sp>
      <p:cxnSp>
        <p:nvCxnSpPr>
          <p:cNvPr id="39" name="Straight Arrow Connector 38"/>
          <p:cNvCxnSpPr/>
          <p:nvPr/>
        </p:nvCxnSpPr>
        <p:spPr>
          <a:xfrm flipH="1" flipV="1">
            <a:off x="6162649" y="4844736"/>
            <a:ext cx="224148" cy="17394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630826" y="4896743"/>
            <a:ext cx="1" cy="22252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bwMode="auto">
          <a:xfrm>
            <a:off x="4480600" y="1402354"/>
            <a:ext cx="2942837" cy="2031764"/>
          </a:xfrm>
          <a:prstGeom prst="roundRect">
            <a:avLst/>
          </a:prstGeom>
          <a:gradFill>
            <a:gsLst>
              <a:gs pos="2000">
                <a:schemeClr val="bg1"/>
              </a:gs>
              <a:gs pos="42000">
                <a:srgbClr val="FF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b="1" dirty="0">
                <a:solidFill>
                  <a:schemeClr val="tx1"/>
                </a:solidFill>
                <a:latin typeface="Arial" charset="0"/>
                <a:cs typeface="Arial" charset="0"/>
              </a:rPr>
              <a:t>Commissioning Board </a:t>
            </a:r>
          </a:p>
          <a:p>
            <a:pPr lvl="0" algn="ctr">
              <a:defRPr/>
            </a:pPr>
            <a:endParaRPr lang="en-GB" sz="1400" b="1" dirty="0">
              <a:solidFill>
                <a:schemeClr val="tx1"/>
              </a:solidFill>
              <a:latin typeface="Arial" charset="0"/>
              <a:cs typeface="Arial" charset="0"/>
            </a:endParaRPr>
          </a:p>
          <a:p>
            <a:pPr algn="ctr">
              <a:defRPr/>
            </a:pPr>
            <a:r>
              <a:rPr lang="en-GB" sz="1400" dirty="0">
                <a:solidFill>
                  <a:schemeClr val="tx1"/>
                </a:solidFill>
                <a:latin typeface="Arial" charset="0"/>
                <a:cs typeface="Arial" charset="0"/>
              </a:rPr>
              <a:t>Ultimate customer </a:t>
            </a:r>
            <a:r>
              <a:rPr lang="en-GB" sz="1400" dirty="0" smtClean="0">
                <a:solidFill>
                  <a:schemeClr val="tx1"/>
                </a:solidFill>
                <a:latin typeface="Arial" charset="0"/>
                <a:cs typeface="Arial" charset="0"/>
              </a:rPr>
              <a:t>voice</a:t>
            </a:r>
          </a:p>
          <a:p>
            <a:pPr algn="ctr">
              <a:defRPr/>
            </a:pPr>
            <a:r>
              <a:rPr lang="en-GB" sz="1400" dirty="0" smtClean="0">
                <a:solidFill>
                  <a:schemeClr val="tx1"/>
                </a:solidFill>
                <a:latin typeface="Arial" charset="0"/>
                <a:cs typeface="Arial" charset="0"/>
              </a:rPr>
              <a:t>Wide range of members</a:t>
            </a:r>
            <a:endParaRPr lang="en-GB" sz="1400" dirty="0">
              <a:solidFill>
                <a:schemeClr val="tx1"/>
              </a:solidFill>
              <a:latin typeface="Arial" charset="0"/>
              <a:cs typeface="Arial" charset="0"/>
            </a:endParaRPr>
          </a:p>
          <a:p>
            <a:pPr lvl="0" algn="ctr">
              <a:defRPr/>
            </a:pPr>
            <a:r>
              <a:rPr lang="en-GB" sz="1400" dirty="0">
                <a:solidFill>
                  <a:schemeClr val="tx1"/>
                </a:solidFill>
                <a:latin typeface="Arial" charset="0"/>
                <a:cs typeface="Arial" charset="0"/>
              </a:rPr>
              <a:t>Customer-driven input </a:t>
            </a:r>
          </a:p>
          <a:p>
            <a:pPr lvl="0" algn="ctr">
              <a:defRPr/>
            </a:pPr>
            <a:r>
              <a:rPr lang="en-GB" sz="1400" dirty="0">
                <a:solidFill>
                  <a:schemeClr val="tx1"/>
                </a:solidFill>
                <a:latin typeface="Arial" charset="0"/>
                <a:cs typeface="Arial" charset="0"/>
              </a:rPr>
              <a:t>Decisions on content </a:t>
            </a:r>
            <a:r>
              <a:rPr lang="en-GB" sz="1400" dirty="0" smtClean="0">
                <a:solidFill>
                  <a:schemeClr val="tx1"/>
                </a:solidFill>
                <a:latin typeface="Arial" charset="0"/>
                <a:cs typeface="Arial" charset="0"/>
              </a:rPr>
              <a:t>&amp; </a:t>
            </a:r>
            <a:r>
              <a:rPr lang="en-GB" sz="1400" dirty="0">
                <a:solidFill>
                  <a:schemeClr val="tx1"/>
                </a:solidFill>
                <a:latin typeface="Arial" charset="0"/>
                <a:cs typeface="Arial" charset="0"/>
              </a:rPr>
              <a:t>priorities</a:t>
            </a:r>
          </a:p>
          <a:p>
            <a:pPr lvl="0" algn="ctr">
              <a:defRPr/>
            </a:pPr>
            <a:r>
              <a:rPr lang="en-GB" sz="1400" dirty="0">
                <a:solidFill>
                  <a:schemeClr val="tx1"/>
                </a:solidFill>
                <a:latin typeface="Arial" charset="0"/>
                <a:cs typeface="Arial" charset="0"/>
              </a:rPr>
              <a:t>Business design authority</a:t>
            </a:r>
          </a:p>
        </p:txBody>
      </p:sp>
      <p:sp>
        <p:nvSpPr>
          <p:cNvPr id="57" name="Rounded Rectangle 56"/>
          <p:cNvSpPr/>
          <p:nvPr/>
        </p:nvSpPr>
        <p:spPr bwMode="auto">
          <a:xfrm>
            <a:off x="1663537" y="1391728"/>
            <a:ext cx="2486381" cy="2053016"/>
          </a:xfrm>
          <a:prstGeom prst="roundRect">
            <a:avLst/>
          </a:prstGeom>
          <a:gradFill>
            <a:gsLst>
              <a:gs pos="2000">
                <a:schemeClr val="bg1"/>
              </a:gs>
              <a:gs pos="43000">
                <a:srgbClr val="6D8E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b="1" dirty="0">
                <a:solidFill>
                  <a:schemeClr val="tx1"/>
                </a:solidFill>
                <a:latin typeface="Arial" charset="0"/>
                <a:cs typeface="Arial" charset="0"/>
              </a:rPr>
              <a:t>Programme Board</a:t>
            </a:r>
          </a:p>
          <a:p>
            <a:pPr lvl="0" algn="ctr">
              <a:defRPr/>
            </a:pPr>
            <a:endParaRPr lang="en-GB" sz="1600" b="1" dirty="0">
              <a:solidFill>
                <a:schemeClr val="tx1"/>
              </a:solidFill>
              <a:latin typeface="Arial" charset="0"/>
              <a:cs typeface="Arial" charset="0"/>
            </a:endParaRPr>
          </a:p>
          <a:p>
            <a:pPr lvl="0" algn="ctr">
              <a:defRPr/>
            </a:pPr>
            <a:r>
              <a:rPr lang="en-GB" sz="1400" dirty="0">
                <a:solidFill>
                  <a:schemeClr val="tx1"/>
                </a:solidFill>
                <a:latin typeface="Arial" charset="0"/>
                <a:cs typeface="Arial" charset="0"/>
              </a:rPr>
              <a:t>Programme governance</a:t>
            </a:r>
          </a:p>
          <a:p>
            <a:pPr lvl="0" algn="ctr">
              <a:defRPr/>
            </a:pPr>
            <a:r>
              <a:rPr lang="en-GB" sz="1400" dirty="0">
                <a:solidFill>
                  <a:schemeClr val="tx1"/>
                </a:solidFill>
                <a:latin typeface="Arial" charset="0"/>
                <a:cs typeface="Arial" charset="0"/>
              </a:rPr>
              <a:t>Programme delivery</a:t>
            </a:r>
          </a:p>
          <a:p>
            <a:pPr lvl="0" algn="ctr">
              <a:defRPr/>
            </a:pPr>
            <a:r>
              <a:rPr lang="en-GB" sz="1400" dirty="0">
                <a:solidFill>
                  <a:schemeClr val="tx1"/>
                </a:solidFill>
                <a:latin typeface="Arial" charset="0"/>
                <a:cs typeface="Arial" charset="0"/>
              </a:rPr>
              <a:t>Operational oversight </a:t>
            </a:r>
          </a:p>
          <a:p>
            <a:pPr lvl="0" algn="ctr">
              <a:defRPr/>
            </a:pPr>
            <a:r>
              <a:rPr lang="en-GB" sz="1400" dirty="0">
                <a:solidFill>
                  <a:schemeClr val="tx1"/>
                </a:solidFill>
                <a:latin typeface="Arial" charset="0"/>
                <a:cs typeface="Arial" charset="0"/>
              </a:rPr>
              <a:t>Risk management</a:t>
            </a:r>
          </a:p>
        </p:txBody>
      </p:sp>
      <p:sp>
        <p:nvSpPr>
          <p:cNvPr id="58" name="Rounded Rectangle 57"/>
          <p:cNvSpPr/>
          <p:nvPr/>
        </p:nvSpPr>
        <p:spPr bwMode="auto">
          <a:xfrm>
            <a:off x="2002652" y="3696355"/>
            <a:ext cx="5120602" cy="1099482"/>
          </a:xfrm>
          <a:prstGeom prst="roundRect">
            <a:avLst/>
          </a:prstGeom>
          <a:gradFill>
            <a:gsLst>
              <a:gs pos="2000">
                <a:schemeClr val="bg1"/>
              </a:gs>
              <a:gs pos="42000">
                <a:srgbClr val="F97A1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b="1" dirty="0" smtClean="0">
                <a:solidFill>
                  <a:schemeClr val="tx1"/>
                </a:solidFill>
                <a:latin typeface="Arial" charset="0"/>
                <a:cs typeface="Arial" charset="0"/>
              </a:rPr>
              <a:t>FSSC (or SPROG*) </a:t>
            </a:r>
            <a:endParaRPr lang="en-GB" sz="1200" b="1" dirty="0">
              <a:solidFill>
                <a:schemeClr val="tx1"/>
              </a:solidFill>
              <a:latin typeface="Arial" charset="0"/>
              <a:cs typeface="Arial" charset="0"/>
            </a:endParaRPr>
          </a:p>
          <a:p>
            <a:pPr lvl="0" algn="ctr">
              <a:defRPr/>
            </a:pPr>
            <a:endParaRPr lang="en-GB" sz="1600" b="1" dirty="0">
              <a:solidFill>
                <a:schemeClr val="tx1"/>
              </a:solidFill>
              <a:latin typeface="Arial" charset="0"/>
              <a:cs typeface="Arial" charset="0"/>
            </a:endParaRPr>
          </a:p>
          <a:p>
            <a:pPr lvl="0" algn="ctr">
              <a:defRPr/>
            </a:pPr>
            <a:r>
              <a:rPr lang="en-GB" sz="1200" dirty="0">
                <a:solidFill>
                  <a:schemeClr val="tx1"/>
                </a:solidFill>
                <a:latin typeface="Arial" charset="0"/>
                <a:cs typeface="Arial" charset="0"/>
              </a:rPr>
              <a:t>Project governance, delivery and oversight</a:t>
            </a:r>
          </a:p>
          <a:p>
            <a:pPr lvl="0" algn="ctr">
              <a:defRPr/>
            </a:pPr>
            <a:r>
              <a:rPr lang="en-GB" sz="1200" dirty="0">
                <a:solidFill>
                  <a:schemeClr val="tx1"/>
                </a:solidFill>
                <a:latin typeface="Arial" charset="0"/>
                <a:cs typeface="Arial" charset="0"/>
              </a:rPr>
              <a:t>Escalation to Programme Board</a:t>
            </a:r>
          </a:p>
          <a:p>
            <a:pPr lvl="0" algn="ctr">
              <a:defRPr/>
            </a:pPr>
            <a:r>
              <a:rPr lang="en-GB" sz="1200" dirty="0">
                <a:solidFill>
                  <a:schemeClr val="tx1"/>
                </a:solidFill>
                <a:latin typeface="Arial" charset="0"/>
                <a:cs typeface="Arial" charset="0"/>
              </a:rPr>
              <a:t>Change board</a:t>
            </a:r>
          </a:p>
        </p:txBody>
      </p:sp>
      <p:sp>
        <p:nvSpPr>
          <p:cNvPr id="60"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dirty="0" smtClean="0"/>
              <a:t>How it will be governed and managed</a:t>
            </a:r>
            <a:endParaRPr lang="en-GB" kern="0" dirty="0"/>
          </a:p>
        </p:txBody>
      </p:sp>
      <p:sp>
        <p:nvSpPr>
          <p:cNvPr id="63" name="Rounded Rectangle 62"/>
          <p:cNvSpPr/>
          <p:nvPr/>
        </p:nvSpPr>
        <p:spPr bwMode="auto">
          <a:xfrm>
            <a:off x="7846967" y="1391727"/>
            <a:ext cx="1289128" cy="4683855"/>
          </a:xfrm>
          <a:prstGeom prst="roundRect">
            <a:avLst/>
          </a:prstGeom>
          <a:gradFill>
            <a:gsLst>
              <a:gs pos="2000">
                <a:schemeClr val="bg1"/>
              </a:gs>
              <a:gs pos="27000">
                <a:srgbClr val="7030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b="1" dirty="0" smtClean="0">
                <a:solidFill>
                  <a:schemeClr val="bg1"/>
                </a:solidFill>
                <a:latin typeface="Arial" charset="0"/>
                <a:cs typeface="Arial" charset="0"/>
              </a:rPr>
              <a:t>Stakeholders</a:t>
            </a:r>
          </a:p>
          <a:p>
            <a:pPr lvl="0" algn="ctr">
              <a:defRPr/>
            </a:pPr>
            <a:r>
              <a:rPr lang="en-GB" sz="1200" b="1" dirty="0" smtClean="0">
                <a:solidFill>
                  <a:schemeClr val="bg1"/>
                </a:solidFill>
                <a:latin typeface="Arial" charset="0"/>
                <a:cs typeface="Arial" charset="0"/>
              </a:rPr>
              <a:t>E.g.</a:t>
            </a:r>
            <a:endParaRPr lang="en-GB" sz="1200" b="1" dirty="0">
              <a:solidFill>
                <a:schemeClr val="bg1"/>
              </a:solidFill>
              <a:latin typeface="Arial" charset="0"/>
              <a:cs typeface="Arial" charset="0"/>
            </a:endParaRPr>
          </a:p>
          <a:p>
            <a:pPr lvl="0" algn="ctr">
              <a:defRPr/>
            </a:pPr>
            <a:endParaRPr lang="en-GB" sz="1000" b="1" dirty="0">
              <a:solidFill>
                <a:schemeClr val="bg1"/>
              </a:solidFill>
              <a:latin typeface="Arial" charset="0"/>
              <a:cs typeface="Arial" charset="0"/>
            </a:endParaRPr>
          </a:p>
          <a:p>
            <a:pPr lvl="0" algn="ctr">
              <a:defRPr/>
            </a:pPr>
            <a:r>
              <a:rPr lang="en-GB" sz="1000" dirty="0" err="1" smtClean="0">
                <a:solidFill>
                  <a:schemeClr val="bg1"/>
                </a:solidFill>
                <a:latin typeface="Arial" charset="0"/>
                <a:cs typeface="Arial" charset="0"/>
              </a:rPr>
              <a:t>OurCambridge</a:t>
            </a:r>
            <a:endParaRPr lang="en-GB" sz="1000" dirty="0" smtClean="0">
              <a:solidFill>
                <a:schemeClr val="bg1"/>
              </a:solidFill>
              <a:latin typeface="Arial" charset="0"/>
              <a:cs typeface="Arial" charset="0"/>
            </a:endParaRPr>
          </a:p>
          <a:p>
            <a:pPr lvl="0" algn="ctr">
              <a:defRPr/>
            </a:pPr>
            <a:endParaRPr lang="en-GB" sz="500" dirty="0" smtClean="0">
              <a:solidFill>
                <a:schemeClr val="bg1"/>
              </a:solidFill>
              <a:latin typeface="Arial" charset="0"/>
              <a:cs typeface="Arial" charset="0"/>
            </a:endParaRPr>
          </a:p>
          <a:p>
            <a:pPr lvl="0" algn="ctr">
              <a:defRPr/>
            </a:pPr>
            <a:r>
              <a:rPr lang="en-GB" sz="1000" dirty="0" smtClean="0">
                <a:solidFill>
                  <a:schemeClr val="bg1"/>
                </a:solidFill>
                <a:latin typeface="Arial" charset="0"/>
                <a:cs typeface="Arial" charset="0"/>
              </a:rPr>
              <a:t>BSSC</a:t>
            </a:r>
          </a:p>
          <a:p>
            <a:pPr lvl="0" algn="ctr">
              <a:defRPr/>
            </a:pPr>
            <a:endParaRPr lang="en-GB" sz="500" dirty="0" smtClean="0">
              <a:solidFill>
                <a:schemeClr val="bg1"/>
              </a:solidFill>
              <a:latin typeface="Arial" charset="0"/>
              <a:cs typeface="Arial" charset="0"/>
            </a:endParaRPr>
          </a:p>
          <a:p>
            <a:pPr lvl="0" algn="ctr">
              <a:defRPr/>
            </a:pPr>
            <a:r>
              <a:rPr lang="en-GB" sz="1000" dirty="0" smtClean="0">
                <a:solidFill>
                  <a:schemeClr val="bg1"/>
                </a:solidFill>
                <a:latin typeface="Arial" charset="0"/>
                <a:cs typeface="Arial" charset="0"/>
              </a:rPr>
              <a:t>Finance Committee</a:t>
            </a:r>
          </a:p>
          <a:p>
            <a:pPr lvl="0" algn="ctr">
              <a:defRPr/>
            </a:pPr>
            <a:endParaRPr lang="en-GB" sz="500" dirty="0" smtClean="0">
              <a:solidFill>
                <a:schemeClr val="bg1"/>
              </a:solidFill>
              <a:latin typeface="Arial" charset="0"/>
              <a:cs typeface="Arial" charset="0"/>
            </a:endParaRPr>
          </a:p>
          <a:p>
            <a:pPr lvl="0" algn="ctr">
              <a:defRPr/>
            </a:pPr>
            <a:r>
              <a:rPr lang="en-GB" sz="1000" dirty="0" smtClean="0">
                <a:solidFill>
                  <a:schemeClr val="bg1"/>
                </a:solidFill>
                <a:latin typeface="Arial" charset="0"/>
                <a:cs typeface="Arial" charset="0"/>
              </a:rPr>
              <a:t>Associated committees</a:t>
            </a:r>
          </a:p>
          <a:p>
            <a:pPr lvl="0" algn="ctr">
              <a:defRPr/>
            </a:pPr>
            <a:endParaRPr lang="en-GB" sz="500" dirty="0" smtClean="0">
              <a:solidFill>
                <a:schemeClr val="bg1"/>
              </a:solidFill>
              <a:latin typeface="Arial" charset="0"/>
              <a:cs typeface="Arial" charset="0"/>
            </a:endParaRPr>
          </a:p>
          <a:p>
            <a:pPr lvl="0" algn="ctr">
              <a:defRPr/>
            </a:pPr>
            <a:r>
              <a:rPr lang="en-GB" sz="1000" dirty="0" smtClean="0">
                <a:solidFill>
                  <a:schemeClr val="bg1"/>
                </a:solidFill>
                <a:latin typeface="Arial" charset="0"/>
                <a:cs typeface="Arial" charset="0"/>
              </a:rPr>
              <a:t>FUG</a:t>
            </a:r>
          </a:p>
        </p:txBody>
      </p:sp>
      <p:cxnSp>
        <p:nvCxnSpPr>
          <p:cNvPr id="64" name="Straight Arrow Connector 63"/>
          <p:cNvCxnSpPr/>
          <p:nvPr/>
        </p:nvCxnSpPr>
        <p:spPr>
          <a:xfrm>
            <a:off x="1252730" y="4243291"/>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252730" y="2263950"/>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252730" y="5366266"/>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252730" y="2600910"/>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3"/>
          <a:stretch>
            <a:fillRect/>
          </a:stretch>
        </p:blipFill>
        <p:spPr>
          <a:xfrm>
            <a:off x="6139543" y="1"/>
            <a:ext cx="3010636" cy="1361288"/>
          </a:xfrm>
          <a:prstGeom prst="rect">
            <a:avLst/>
          </a:prstGeom>
        </p:spPr>
      </p:pic>
      <p:sp>
        <p:nvSpPr>
          <p:cNvPr id="24" name="TextBox 23"/>
          <p:cNvSpPr txBox="1"/>
          <p:nvPr/>
        </p:nvSpPr>
        <p:spPr>
          <a:xfrm>
            <a:off x="7096321" y="5923435"/>
            <a:ext cx="830677" cy="246221"/>
          </a:xfrm>
          <a:prstGeom prst="rect">
            <a:avLst/>
          </a:prstGeom>
          <a:noFill/>
        </p:spPr>
        <p:txBody>
          <a:bodyPr wrap="none" rtlCol="0">
            <a:spAutoFit/>
          </a:bodyPr>
          <a:lstStyle/>
          <a:p>
            <a:r>
              <a:rPr lang="en-GB" sz="1000" b="1" dirty="0" smtClean="0">
                <a:latin typeface="Arial" charset="0"/>
                <a:cs typeface="Arial" charset="0"/>
              </a:rPr>
              <a:t>* SPR only</a:t>
            </a:r>
            <a:endParaRPr lang="en-GB" sz="1000" dirty="0"/>
          </a:p>
        </p:txBody>
      </p:sp>
      <p:sp>
        <p:nvSpPr>
          <p:cNvPr id="23" name="Rounded Rectangle 22"/>
          <p:cNvSpPr/>
          <p:nvPr/>
        </p:nvSpPr>
        <p:spPr bwMode="auto">
          <a:xfrm>
            <a:off x="9706" y="1391726"/>
            <a:ext cx="1189202" cy="4683855"/>
          </a:xfrm>
          <a:prstGeom prst="roundRect">
            <a:avLst/>
          </a:prstGeom>
          <a:gradFill>
            <a:gsLst>
              <a:gs pos="2000">
                <a:schemeClr val="bg1"/>
              </a:gs>
              <a:gs pos="27000">
                <a:srgbClr val="7030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b="1" dirty="0" smtClean="0">
                <a:solidFill>
                  <a:schemeClr val="bg1"/>
                </a:solidFill>
                <a:latin typeface="Arial" charset="0"/>
                <a:cs typeface="Arial" charset="0"/>
              </a:rPr>
              <a:t>Programme Team</a:t>
            </a:r>
            <a:endParaRPr lang="en-GB" sz="1200" b="1" dirty="0">
              <a:solidFill>
                <a:schemeClr val="bg1"/>
              </a:solidFill>
              <a:latin typeface="Arial" charset="0"/>
              <a:cs typeface="Arial" charset="0"/>
            </a:endParaRPr>
          </a:p>
          <a:p>
            <a:pPr lvl="0" algn="ctr">
              <a:defRPr/>
            </a:pPr>
            <a:endParaRPr lang="en-GB" sz="1600" b="1" dirty="0">
              <a:solidFill>
                <a:schemeClr val="bg1"/>
              </a:solidFill>
              <a:latin typeface="Arial" charset="0"/>
              <a:cs typeface="Arial" charset="0"/>
            </a:endParaRPr>
          </a:p>
          <a:p>
            <a:pPr lvl="0" algn="ctr">
              <a:defRPr/>
            </a:pPr>
            <a:r>
              <a:rPr lang="en-GB" sz="1000" dirty="0" smtClean="0">
                <a:solidFill>
                  <a:schemeClr val="bg1"/>
                </a:solidFill>
                <a:latin typeface="Arial" charset="0"/>
                <a:cs typeface="Arial" charset="0"/>
              </a:rPr>
              <a:t>Support</a:t>
            </a:r>
          </a:p>
          <a:p>
            <a:pPr lvl="0" algn="ctr">
              <a:defRPr/>
            </a:pPr>
            <a:r>
              <a:rPr lang="en-GB" sz="1000" dirty="0" smtClean="0">
                <a:solidFill>
                  <a:schemeClr val="bg1"/>
                </a:solidFill>
                <a:latin typeface="Arial" charset="0"/>
                <a:cs typeface="Arial" charset="0"/>
              </a:rPr>
              <a:t>Co-ordination</a:t>
            </a:r>
          </a:p>
          <a:p>
            <a:pPr lvl="0" algn="ctr">
              <a:defRPr/>
            </a:pPr>
            <a:r>
              <a:rPr lang="en-GB" sz="1000" dirty="0" smtClean="0">
                <a:solidFill>
                  <a:schemeClr val="bg1"/>
                </a:solidFill>
                <a:latin typeface="Arial" charset="0"/>
                <a:cs typeface="Arial" charset="0"/>
              </a:rPr>
              <a:t>Communication</a:t>
            </a:r>
          </a:p>
          <a:p>
            <a:pPr lvl="0" algn="ctr">
              <a:defRPr/>
            </a:pPr>
            <a:r>
              <a:rPr lang="en-GB" sz="1000" dirty="0" smtClean="0">
                <a:solidFill>
                  <a:schemeClr val="bg1"/>
                </a:solidFill>
                <a:latin typeface="Arial" charset="0"/>
                <a:cs typeface="Arial" charset="0"/>
              </a:rPr>
              <a:t>Academic liaison</a:t>
            </a:r>
            <a:endParaRPr lang="en-GB" sz="1000" dirty="0">
              <a:solidFill>
                <a:schemeClr val="bg1"/>
              </a:solidFill>
              <a:latin typeface="Arial" charset="0"/>
              <a:cs typeface="Arial" charset="0"/>
            </a:endParaRPr>
          </a:p>
        </p:txBody>
      </p:sp>
      <p:cxnSp>
        <p:nvCxnSpPr>
          <p:cNvPr id="48" name="Straight Arrow Connector 47"/>
          <p:cNvCxnSpPr/>
          <p:nvPr/>
        </p:nvCxnSpPr>
        <p:spPr>
          <a:xfrm>
            <a:off x="4234325" y="1711163"/>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a:off x="4234325" y="3169434"/>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10334" y="3461531"/>
            <a:ext cx="298880" cy="17394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367310" y="3456619"/>
            <a:ext cx="224148" cy="17394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2002652" y="5870142"/>
            <a:ext cx="5120602" cy="266308"/>
          </a:xfrm>
          <a:prstGeom prst="roundRect">
            <a:avLst/>
          </a:prstGeom>
          <a:gradFill>
            <a:gsLst>
              <a:gs pos="2000">
                <a:schemeClr val="bg1"/>
              </a:gs>
              <a:gs pos="15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smtClean="0">
                <a:solidFill>
                  <a:schemeClr val="bg1"/>
                </a:solidFill>
                <a:latin typeface="Arial" charset="0"/>
                <a:cs typeface="Arial" charset="0"/>
              </a:rPr>
              <a:t>Representative stakeholders, User groups, External support </a:t>
            </a:r>
            <a:r>
              <a:rPr lang="en-GB" sz="1200" dirty="0" err="1" smtClean="0">
                <a:solidFill>
                  <a:schemeClr val="bg1"/>
                </a:solidFill>
                <a:latin typeface="Arial" charset="0"/>
                <a:cs typeface="Arial" charset="0"/>
              </a:rPr>
              <a:t>etc</a:t>
            </a:r>
            <a:endParaRPr lang="en-GB" sz="1200" dirty="0">
              <a:solidFill>
                <a:schemeClr val="bg1"/>
              </a:solidFill>
              <a:latin typeface="Arial" charset="0"/>
              <a:cs typeface="Arial" charset="0"/>
            </a:endParaRPr>
          </a:p>
        </p:txBody>
      </p:sp>
      <p:cxnSp>
        <p:nvCxnSpPr>
          <p:cNvPr id="30" name="Straight Arrow Connector 29"/>
          <p:cNvCxnSpPr/>
          <p:nvPr/>
        </p:nvCxnSpPr>
        <p:spPr>
          <a:xfrm>
            <a:off x="7497164" y="2261975"/>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97164" y="5364291"/>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497164" y="2598935"/>
            <a:ext cx="368644" cy="28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728633" y="5600190"/>
            <a:ext cx="1" cy="22252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573729" y="5598218"/>
            <a:ext cx="1" cy="22252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634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684242" y="1792980"/>
            <a:ext cx="1834896" cy="2800767"/>
          </a:xfrm>
          <a:prstGeom prst="rect">
            <a:avLst/>
          </a:prstGeom>
          <a:gradFill>
            <a:gsLst>
              <a:gs pos="31857">
                <a:srgbClr val="D9DCAE"/>
              </a:gs>
              <a:gs pos="58440">
                <a:srgbClr val="B7BD66"/>
              </a:gs>
              <a:gs pos="2000">
                <a:schemeClr val="bg1"/>
              </a:gs>
              <a:gs pos="87000">
                <a:srgbClr val="939C18"/>
              </a:gs>
            </a:gsLst>
            <a:lin ang="0" scaled="0"/>
          </a:gradFill>
        </p:spPr>
        <p:txBody>
          <a:bodyPr wrap="square" rtlCol="0">
            <a:spAutoFit/>
          </a:bodyPr>
          <a:lstStyle/>
          <a:p>
            <a:endParaRPr lang="en-GB" sz="1600" dirty="0" smtClean="0"/>
          </a:p>
          <a:p>
            <a:endParaRPr lang="en-GB" sz="1600" dirty="0" smtClean="0"/>
          </a:p>
          <a:p>
            <a:pPr marL="285750" indent="-285750">
              <a:buFont typeface="Arial" panose="020B0604020202020204" pitchFamily="34" charset="0"/>
              <a:buChar char="•"/>
            </a:pPr>
            <a:r>
              <a:rPr lang="en-GB" sz="1600" dirty="0" smtClean="0"/>
              <a:t>‘To-be’ design of functionality &amp; data flows</a:t>
            </a:r>
          </a:p>
          <a:p>
            <a:pPr marL="285750" indent="-285750">
              <a:buFont typeface="Arial" panose="020B0604020202020204" pitchFamily="34" charset="0"/>
              <a:buChar char="•"/>
            </a:pPr>
            <a:r>
              <a:rPr lang="en-GB" sz="1600" dirty="0" smtClean="0"/>
              <a:t>Impact of change analysis</a:t>
            </a:r>
          </a:p>
          <a:p>
            <a:pPr marL="285750" indent="-285750">
              <a:buFont typeface="Arial" panose="020B0604020202020204" pitchFamily="34" charset="0"/>
              <a:buChar char="•"/>
            </a:pPr>
            <a:r>
              <a:rPr lang="en-GB" sz="1600" dirty="0" smtClean="0"/>
              <a:t>Value proposition</a:t>
            </a:r>
          </a:p>
          <a:p>
            <a:pPr marL="285750" indent="-285750">
              <a:buFont typeface="Arial" panose="020B0604020202020204" pitchFamily="34" charset="0"/>
              <a:buChar char="•"/>
            </a:pPr>
            <a:endParaRPr lang="en-GB" sz="1600" dirty="0"/>
          </a:p>
        </p:txBody>
      </p:sp>
      <p:sp>
        <p:nvSpPr>
          <p:cNvPr id="19" name="TextBox 18"/>
          <p:cNvSpPr txBox="1"/>
          <p:nvPr/>
        </p:nvSpPr>
        <p:spPr>
          <a:xfrm>
            <a:off x="4918159" y="1801155"/>
            <a:ext cx="1834896" cy="2800767"/>
          </a:xfrm>
          <a:prstGeom prst="rect">
            <a:avLst/>
          </a:prstGeom>
          <a:gradFill>
            <a:gsLst>
              <a:gs pos="2000">
                <a:schemeClr val="bg1"/>
              </a:gs>
              <a:gs pos="100000">
                <a:srgbClr val="FFC000"/>
              </a:gs>
            </a:gsLst>
            <a:lin ang="0" scaled="0"/>
          </a:gradFill>
        </p:spPr>
        <p:txBody>
          <a:bodyPr wrap="square" rtlCol="0">
            <a:spAutoFit/>
          </a:bodyPr>
          <a:lstStyle/>
          <a:p>
            <a:endParaRPr lang="en-GB" sz="1600" dirty="0" smtClean="0"/>
          </a:p>
          <a:p>
            <a:endParaRPr lang="en-GB" sz="1600" dirty="0" smtClean="0"/>
          </a:p>
          <a:p>
            <a:pPr marL="285750" indent="-285750">
              <a:buFont typeface="Arial" panose="020B0604020202020204" pitchFamily="34" charset="0"/>
              <a:buChar char="•"/>
            </a:pPr>
            <a:r>
              <a:rPr lang="en-GB" sz="1600" dirty="0" smtClean="0"/>
              <a:t>Business data &amp;  processes redesign</a:t>
            </a:r>
          </a:p>
          <a:p>
            <a:pPr marL="285750" indent="-285750">
              <a:buFont typeface="Arial" panose="020B0604020202020204" pitchFamily="34" charset="0"/>
              <a:buChar char="•"/>
            </a:pPr>
            <a:r>
              <a:rPr lang="en-GB" sz="1600" dirty="0" smtClean="0"/>
              <a:t>Procure and develop</a:t>
            </a:r>
          </a:p>
          <a:p>
            <a:pPr marL="273050" indent="-273050"/>
            <a:r>
              <a:rPr lang="en-GB" sz="1600" dirty="0"/>
              <a:t>	</a:t>
            </a:r>
            <a:r>
              <a:rPr lang="en-GB" sz="1600" dirty="0" smtClean="0"/>
              <a:t>new systems</a:t>
            </a:r>
          </a:p>
          <a:p>
            <a:pPr marL="285750" indent="-285750">
              <a:buFont typeface="Arial" panose="020B0604020202020204" pitchFamily="34" charset="0"/>
              <a:buChar char="•"/>
            </a:pPr>
            <a:r>
              <a:rPr lang="en-GB" sz="1600" dirty="0" smtClean="0"/>
              <a:t>Testing &amp; no-go criteria</a:t>
            </a:r>
          </a:p>
          <a:p>
            <a:pPr marL="285750" indent="-285750">
              <a:buFont typeface="Arial" panose="020B0604020202020204" pitchFamily="34" charset="0"/>
              <a:buChar char="•"/>
            </a:pPr>
            <a:endParaRPr lang="en-GB" sz="1600" dirty="0"/>
          </a:p>
        </p:txBody>
      </p:sp>
      <p:sp>
        <p:nvSpPr>
          <p:cNvPr id="20" name="TextBox 19"/>
          <p:cNvSpPr txBox="1"/>
          <p:nvPr/>
        </p:nvSpPr>
        <p:spPr>
          <a:xfrm>
            <a:off x="7152076" y="1804410"/>
            <a:ext cx="1834896" cy="2800767"/>
          </a:xfrm>
          <a:prstGeom prst="rect">
            <a:avLst/>
          </a:prstGeom>
          <a:gradFill>
            <a:gsLst>
              <a:gs pos="2000">
                <a:schemeClr val="bg1"/>
              </a:gs>
              <a:gs pos="92000">
                <a:srgbClr val="F97305"/>
              </a:gs>
            </a:gsLst>
            <a:lin ang="0" scaled="0"/>
          </a:gradFill>
        </p:spPr>
        <p:txBody>
          <a:bodyPr wrap="square" rtlCol="0">
            <a:spAutoFit/>
          </a:bodyPr>
          <a:lstStyle/>
          <a:p>
            <a:endParaRPr lang="en-GB" sz="1600" dirty="0" smtClean="0"/>
          </a:p>
          <a:p>
            <a:endParaRPr lang="en-GB" sz="1600" dirty="0" smtClean="0"/>
          </a:p>
          <a:p>
            <a:pPr marL="177800" indent="-177800">
              <a:buFont typeface="Arial" panose="020B0604020202020204" pitchFamily="34" charset="0"/>
              <a:buChar char="•"/>
            </a:pPr>
            <a:r>
              <a:rPr lang="en-GB" sz="1600" dirty="0" smtClean="0"/>
              <a:t>Implementation of systems and processes</a:t>
            </a:r>
          </a:p>
          <a:p>
            <a:pPr marL="177800" indent="-177800">
              <a:buFont typeface="Arial" panose="020B0604020202020204" pitchFamily="34" charset="0"/>
              <a:buChar char="•"/>
            </a:pPr>
            <a:r>
              <a:rPr lang="en-GB" sz="1600" dirty="0" smtClean="0"/>
              <a:t>Training &amp; </a:t>
            </a:r>
            <a:r>
              <a:rPr lang="en-GB" sz="1600" dirty="0" err="1" smtClean="0"/>
              <a:t>comms</a:t>
            </a:r>
            <a:endParaRPr lang="en-GB" sz="1600" dirty="0" smtClean="0"/>
          </a:p>
          <a:p>
            <a:pPr marL="177800" indent="-177800">
              <a:buFont typeface="Arial" panose="020B0604020202020204" pitchFamily="34" charset="0"/>
              <a:buChar char="•"/>
            </a:pPr>
            <a:r>
              <a:rPr lang="en-GB" sz="1600" dirty="0" smtClean="0"/>
              <a:t>Benefits realisation </a:t>
            </a:r>
          </a:p>
          <a:p>
            <a:pPr marL="177800" indent="-177800">
              <a:buFont typeface="Arial" panose="020B0604020202020204" pitchFamily="34" charset="0"/>
              <a:buChar char="•"/>
            </a:pPr>
            <a:r>
              <a:rPr lang="en-GB" sz="1600" dirty="0" smtClean="0"/>
              <a:t>Monitoring</a:t>
            </a:r>
          </a:p>
          <a:p>
            <a:pPr marL="177800" indent="-177800">
              <a:buFont typeface="Arial" panose="020B0604020202020204" pitchFamily="34" charset="0"/>
              <a:buChar char="•"/>
            </a:pPr>
            <a:endParaRPr lang="en-GB" sz="1600" dirty="0"/>
          </a:p>
        </p:txBody>
      </p:sp>
      <p:sp>
        <p:nvSpPr>
          <p:cNvPr id="12" name="TextBox 11"/>
          <p:cNvSpPr txBox="1"/>
          <p:nvPr/>
        </p:nvSpPr>
        <p:spPr>
          <a:xfrm>
            <a:off x="457200" y="1799524"/>
            <a:ext cx="1834896" cy="2800767"/>
          </a:xfrm>
          <a:prstGeom prst="rect">
            <a:avLst/>
          </a:prstGeom>
          <a:gradFill>
            <a:gsLst>
              <a:gs pos="2000">
                <a:schemeClr val="bg1"/>
              </a:gs>
              <a:gs pos="100000">
                <a:srgbClr val="0073CF"/>
              </a:gs>
            </a:gsLst>
            <a:lin ang="0" scaled="0"/>
          </a:gradFill>
        </p:spPr>
        <p:txBody>
          <a:bodyPr wrap="square" rtlCol="0">
            <a:spAutoFit/>
          </a:bodyPr>
          <a:lstStyle/>
          <a:p>
            <a:endParaRPr lang="en-GB" sz="16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‘As-is’ processes &amp; data</a:t>
            </a:r>
          </a:p>
          <a:p>
            <a:pPr marL="285750" indent="-285750">
              <a:buFont typeface="Arial" panose="020B0604020202020204" pitchFamily="34" charset="0"/>
              <a:buChar char="•"/>
            </a:pPr>
            <a:r>
              <a:rPr lang="en-GB" sz="1600" dirty="0" smtClean="0"/>
              <a:t>Future business needs</a:t>
            </a:r>
          </a:p>
          <a:p>
            <a:pPr marL="285750" indent="-285750">
              <a:buFont typeface="Arial" panose="020B0604020202020204" pitchFamily="34" charset="0"/>
              <a:buChar char="•"/>
            </a:pPr>
            <a:r>
              <a:rPr lang="en-GB" sz="1600" dirty="0" smtClean="0"/>
              <a:t>Cost/benefit analysis</a:t>
            </a:r>
            <a:endParaRPr lang="en-GB" sz="1600" dirty="0"/>
          </a:p>
          <a:p>
            <a:pPr marL="285750" indent="-285750">
              <a:buFont typeface="Arial" panose="020B0604020202020204" pitchFamily="34" charset="0"/>
              <a:buChar char="•"/>
            </a:pPr>
            <a:r>
              <a:rPr lang="en-GB" sz="1600" dirty="0" smtClean="0"/>
              <a:t>Risks &amp; issues</a:t>
            </a:r>
          </a:p>
        </p:txBody>
      </p:sp>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6BD86-FA87-4472-840D-E7B31D1667A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457200" y="1372719"/>
            <a:ext cx="1498060" cy="338554"/>
          </a:xfrm>
          <a:prstGeom prst="rect">
            <a:avLst/>
          </a:prstGeom>
          <a:noFill/>
          <a:ln>
            <a:solidFill>
              <a:schemeClr val="accent1">
                <a:shade val="50000"/>
              </a:schemeClr>
            </a:solidFill>
          </a:ln>
        </p:spPr>
        <p:txBody>
          <a:bodyPr wrap="square" rtlCol="0">
            <a:spAutoFit/>
          </a:bodyPr>
          <a:lstStyle/>
          <a:p>
            <a:pPr algn="ctr"/>
            <a:r>
              <a:rPr lang="en-GB" sz="1600" dirty="0" smtClean="0"/>
              <a:t>Sep-Dec 2019</a:t>
            </a:r>
            <a:endParaRPr lang="en-GB" sz="1600" dirty="0"/>
          </a:p>
        </p:txBody>
      </p:sp>
      <p:sp>
        <p:nvSpPr>
          <p:cNvPr id="9" name="TextBox 8"/>
          <p:cNvSpPr txBox="1"/>
          <p:nvPr/>
        </p:nvSpPr>
        <p:spPr>
          <a:xfrm>
            <a:off x="7158950" y="1361289"/>
            <a:ext cx="1498060" cy="338554"/>
          </a:xfrm>
          <a:prstGeom prst="rect">
            <a:avLst/>
          </a:prstGeom>
          <a:noFill/>
          <a:ln>
            <a:solidFill>
              <a:schemeClr val="accent1">
                <a:shade val="50000"/>
              </a:schemeClr>
            </a:solidFill>
          </a:ln>
        </p:spPr>
        <p:txBody>
          <a:bodyPr wrap="square" rtlCol="0">
            <a:spAutoFit/>
          </a:bodyPr>
          <a:lstStyle/>
          <a:p>
            <a:pPr algn="ctr"/>
            <a:r>
              <a:rPr lang="en-GB" sz="1600" dirty="0" smtClean="0"/>
              <a:t>2021-2022</a:t>
            </a:r>
            <a:endParaRPr lang="en-GB" sz="1600" dirty="0"/>
          </a:p>
        </p:txBody>
      </p:sp>
      <p:sp>
        <p:nvSpPr>
          <p:cNvPr id="10" name="TextBox 9"/>
          <p:cNvSpPr txBox="1"/>
          <p:nvPr/>
        </p:nvSpPr>
        <p:spPr>
          <a:xfrm>
            <a:off x="4925033" y="1361289"/>
            <a:ext cx="1498060" cy="338554"/>
          </a:xfrm>
          <a:prstGeom prst="rect">
            <a:avLst/>
          </a:prstGeom>
          <a:noFill/>
          <a:ln>
            <a:solidFill>
              <a:schemeClr val="accent1">
                <a:shade val="50000"/>
              </a:schemeClr>
            </a:solidFill>
          </a:ln>
        </p:spPr>
        <p:txBody>
          <a:bodyPr wrap="square" rtlCol="0">
            <a:spAutoFit/>
          </a:bodyPr>
          <a:lstStyle/>
          <a:p>
            <a:pPr algn="ctr"/>
            <a:r>
              <a:rPr lang="en-GB" sz="1600" dirty="0" smtClean="0"/>
              <a:t>Jul 2020-2021</a:t>
            </a:r>
            <a:endParaRPr lang="en-GB" sz="1600" dirty="0"/>
          </a:p>
        </p:txBody>
      </p:sp>
      <p:sp>
        <p:nvSpPr>
          <p:cNvPr id="11" name="TextBox 10"/>
          <p:cNvSpPr txBox="1"/>
          <p:nvPr/>
        </p:nvSpPr>
        <p:spPr>
          <a:xfrm>
            <a:off x="2691116" y="1372719"/>
            <a:ext cx="1498060" cy="338554"/>
          </a:xfrm>
          <a:prstGeom prst="rect">
            <a:avLst/>
          </a:prstGeom>
          <a:noFill/>
          <a:ln>
            <a:solidFill>
              <a:schemeClr val="accent1">
                <a:shade val="50000"/>
              </a:schemeClr>
            </a:solidFill>
          </a:ln>
        </p:spPr>
        <p:txBody>
          <a:bodyPr wrap="square" rtlCol="0">
            <a:spAutoFit/>
          </a:bodyPr>
          <a:lstStyle/>
          <a:p>
            <a:pPr algn="ctr"/>
            <a:r>
              <a:rPr lang="en-GB" sz="1600" dirty="0" smtClean="0"/>
              <a:t>Jan-Jun 2020</a:t>
            </a:r>
            <a:endParaRPr lang="en-GB" sz="1600" dirty="0"/>
          </a:p>
        </p:txBody>
      </p:sp>
      <p:sp>
        <p:nvSpPr>
          <p:cNvPr id="7" name="Rounded Rectangle 6"/>
          <p:cNvSpPr/>
          <p:nvPr/>
        </p:nvSpPr>
        <p:spPr bwMode="auto">
          <a:xfrm>
            <a:off x="255254" y="1881058"/>
            <a:ext cx="1901952" cy="292608"/>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Phase 1 Discovery</a:t>
            </a:r>
            <a:endParaRPr lang="en-GB" sz="1400" dirty="0">
              <a:solidFill>
                <a:schemeClr val="bg1"/>
              </a:solidFill>
              <a:latin typeface="Arial" charset="0"/>
              <a:cs typeface="Arial" charset="0"/>
            </a:endParaRPr>
          </a:p>
        </p:txBody>
      </p:sp>
      <p:sp>
        <p:nvSpPr>
          <p:cNvPr id="13" name="Rounded Rectangle 12"/>
          <p:cNvSpPr/>
          <p:nvPr/>
        </p:nvSpPr>
        <p:spPr bwMode="auto">
          <a:xfrm>
            <a:off x="2489170" y="1881058"/>
            <a:ext cx="1901952" cy="292608"/>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Phase 2 Design</a:t>
            </a:r>
            <a:endParaRPr lang="en-GB" sz="1400" dirty="0">
              <a:solidFill>
                <a:schemeClr val="bg1"/>
              </a:solidFill>
              <a:latin typeface="Arial" charset="0"/>
              <a:cs typeface="Arial" charset="0"/>
            </a:endParaRPr>
          </a:p>
        </p:txBody>
      </p:sp>
      <p:sp>
        <p:nvSpPr>
          <p:cNvPr id="14" name="Rounded Rectangle 13"/>
          <p:cNvSpPr/>
          <p:nvPr/>
        </p:nvSpPr>
        <p:spPr bwMode="auto">
          <a:xfrm>
            <a:off x="4723087" y="1881058"/>
            <a:ext cx="1901952" cy="292608"/>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Phase 3 Develop</a:t>
            </a:r>
            <a:endParaRPr lang="en-GB" sz="1400" dirty="0">
              <a:solidFill>
                <a:schemeClr val="bg1"/>
              </a:solidFill>
              <a:latin typeface="Arial" charset="0"/>
              <a:cs typeface="Arial" charset="0"/>
            </a:endParaRPr>
          </a:p>
        </p:txBody>
      </p:sp>
      <p:sp>
        <p:nvSpPr>
          <p:cNvPr id="15" name="Rounded Rectangle 14"/>
          <p:cNvSpPr/>
          <p:nvPr/>
        </p:nvSpPr>
        <p:spPr bwMode="auto">
          <a:xfrm>
            <a:off x="6957004" y="1881058"/>
            <a:ext cx="1901952" cy="292608"/>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Phase 4 Deliver</a:t>
            </a:r>
            <a:endParaRPr lang="en-GB" sz="1400" dirty="0">
              <a:solidFill>
                <a:schemeClr val="bg1"/>
              </a:solidFill>
              <a:latin typeface="Arial" charset="0"/>
              <a:cs typeface="Arial" charset="0"/>
            </a:endParaRPr>
          </a:p>
        </p:txBody>
      </p:sp>
      <p:sp>
        <p:nvSpPr>
          <p:cNvPr id="21" name="Rounded Rectangle 20"/>
          <p:cNvSpPr/>
          <p:nvPr/>
        </p:nvSpPr>
        <p:spPr bwMode="auto">
          <a:xfrm>
            <a:off x="134112" y="4895891"/>
            <a:ext cx="536448" cy="1100860"/>
          </a:xfrm>
          <a:prstGeom prst="roundRect">
            <a:avLst/>
          </a:prstGeom>
          <a:solidFill>
            <a:schemeClr val="accent1">
              <a:lumMod val="75000"/>
            </a:schemeClr>
          </a:solidFill>
          <a:ln w="76200">
            <a:solidFill>
              <a:schemeClr val="accent1">
                <a:lumMod val="75000"/>
              </a:schemeClr>
            </a:solidFill>
            <a:round/>
            <a:headEnd/>
            <a:tailEnd/>
          </a:ln>
        </p:spPr>
        <p:txBody>
          <a:bodyPr vert="vert270" lIns="36000" tIns="36000" rIns="36000" bIns="36000" rtlCol="0" anchor="ctr"/>
          <a:lstStyle/>
          <a:p>
            <a:pPr algn="ctr"/>
            <a:r>
              <a:rPr lang="en-GB" sz="1400" dirty="0" smtClean="0">
                <a:solidFill>
                  <a:schemeClr val="bg1"/>
                </a:solidFill>
                <a:latin typeface="Arial" charset="0"/>
                <a:cs typeface="Arial" charset="0"/>
              </a:rPr>
              <a:t>Tactical Projects</a:t>
            </a:r>
            <a:endParaRPr lang="en-GB" sz="1400" dirty="0">
              <a:solidFill>
                <a:schemeClr val="bg1"/>
              </a:solidFill>
              <a:latin typeface="Arial" charset="0"/>
              <a:cs typeface="Arial" charset="0"/>
            </a:endParaRPr>
          </a:p>
        </p:txBody>
      </p:sp>
      <p:sp>
        <p:nvSpPr>
          <p:cNvPr id="22"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kern="0" dirty="0" smtClean="0"/>
              <a:t>Indicative Programme Plan</a:t>
            </a:r>
            <a:endParaRPr lang="en-GB" kern="0" dirty="0"/>
          </a:p>
        </p:txBody>
      </p:sp>
      <p:sp>
        <p:nvSpPr>
          <p:cNvPr id="23" name="Right Arrow 22"/>
          <p:cNvSpPr/>
          <p:nvPr/>
        </p:nvSpPr>
        <p:spPr bwMode="auto">
          <a:xfrm>
            <a:off x="707441" y="5416702"/>
            <a:ext cx="5932952" cy="517339"/>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Expense Management System</a:t>
            </a:r>
          </a:p>
        </p:txBody>
      </p:sp>
      <p:sp>
        <p:nvSpPr>
          <p:cNvPr id="24" name="Right Arrow 23"/>
          <p:cNvSpPr/>
          <p:nvPr/>
        </p:nvSpPr>
        <p:spPr bwMode="auto">
          <a:xfrm>
            <a:off x="2062206" y="2961153"/>
            <a:ext cx="783351" cy="719115"/>
          </a:xfrm>
          <a:prstGeom prst="rightArrow">
            <a:avLst/>
          </a:prstGeom>
          <a:gradFill>
            <a:gsLst>
              <a:gs pos="2000">
                <a:schemeClr val="bg1"/>
              </a:gs>
              <a:gs pos="53982">
                <a:srgbClr val="9924AC"/>
              </a:gs>
              <a:gs pos="12000">
                <a:srgbClr val="9924AC">
                  <a:alpha val="50000"/>
                </a:srgbClr>
              </a:gs>
            </a:gsLst>
            <a:lin ang="0" scaled="0"/>
          </a:gradFill>
          <a:ln w="76200">
            <a:noFill/>
            <a:round/>
            <a:headEnd/>
            <a:tailEnd/>
          </a:ln>
        </p:spPr>
        <p:txBody>
          <a:bodyPr lIns="36000" tIns="36000" rIns="36000" bIns="36000" rtlCol="0" anchor="ctr"/>
          <a:lstStyle/>
          <a:p>
            <a:pPr algn="ctr"/>
            <a:r>
              <a:rPr lang="en-GB" sz="1000" dirty="0" smtClean="0">
                <a:solidFill>
                  <a:schemeClr val="bg1"/>
                </a:solidFill>
                <a:latin typeface="Arial" charset="0"/>
                <a:cs typeface="Arial" charset="0"/>
              </a:rPr>
              <a:t>Business Case</a:t>
            </a:r>
            <a:endParaRPr lang="en-GB" sz="1000" dirty="0">
              <a:solidFill>
                <a:schemeClr val="bg1"/>
              </a:solidFill>
              <a:latin typeface="Arial" charset="0"/>
              <a:cs typeface="Arial" charset="0"/>
            </a:endParaRPr>
          </a:p>
        </p:txBody>
      </p:sp>
      <p:sp>
        <p:nvSpPr>
          <p:cNvPr id="25" name="Right Arrow 24"/>
          <p:cNvSpPr/>
          <p:nvPr/>
        </p:nvSpPr>
        <p:spPr bwMode="auto">
          <a:xfrm>
            <a:off x="6510630" y="2961153"/>
            <a:ext cx="783351" cy="719115"/>
          </a:xfrm>
          <a:prstGeom prst="rightArrow">
            <a:avLst/>
          </a:prstGeom>
          <a:gradFill>
            <a:gsLst>
              <a:gs pos="2000">
                <a:schemeClr val="bg1"/>
              </a:gs>
              <a:gs pos="53982">
                <a:srgbClr val="9924AC"/>
              </a:gs>
              <a:gs pos="12000">
                <a:srgbClr val="9924AC">
                  <a:alpha val="50000"/>
                </a:srgbClr>
              </a:gs>
            </a:gsLst>
            <a:lin ang="0" scaled="0"/>
          </a:gradFill>
          <a:ln w="76200">
            <a:noFill/>
            <a:round/>
            <a:headEnd/>
            <a:tailEnd/>
          </a:ln>
        </p:spPr>
        <p:txBody>
          <a:bodyPr lIns="36000" tIns="36000" rIns="36000" bIns="36000" rtlCol="0" anchor="ctr"/>
          <a:lstStyle/>
          <a:p>
            <a:pPr algn="ctr"/>
            <a:r>
              <a:rPr lang="en-GB" sz="1000" dirty="0" smtClean="0">
                <a:solidFill>
                  <a:schemeClr val="bg1"/>
                </a:solidFill>
                <a:latin typeface="Arial" charset="0"/>
                <a:cs typeface="Arial" charset="0"/>
              </a:rPr>
              <a:t>Review</a:t>
            </a:r>
            <a:endParaRPr lang="en-GB" sz="1000" dirty="0">
              <a:solidFill>
                <a:schemeClr val="bg1"/>
              </a:solidFill>
              <a:latin typeface="Arial" charset="0"/>
              <a:cs typeface="Arial" charset="0"/>
            </a:endParaRPr>
          </a:p>
        </p:txBody>
      </p:sp>
      <p:sp>
        <p:nvSpPr>
          <p:cNvPr id="26" name="Right Arrow 25"/>
          <p:cNvSpPr/>
          <p:nvPr/>
        </p:nvSpPr>
        <p:spPr bwMode="auto">
          <a:xfrm>
            <a:off x="4267202" y="2961153"/>
            <a:ext cx="783351" cy="719115"/>
          </a:xfrm>
          <a:prstGeom prst="rightArrow">
            <a:avLst/>
          </a:prstGeom>
          <a:gradFill>
            <a:gsLst>
              <a:gs pos="2000">
                <a:schemeClr val="bg1"/>
              </a:gs>
              <a:gs pos="53982">
                <a:srgbClr val="9924AC"/>
              </a:gs>
              <a:gs pos="12000">
                <a:srgbClr val="9924AC">
                  <a:alpha val="50000"/>
                </a:srgbClr>
              </a:gs>
            </a:gsLst>
            <a:lin ang="0" scaled="0"/>
          </a:gradFill>
          <a:ln w="76200">
            <a:noFill/>
            <a:round/>
            <a:headEnd/>
            <a:tailEnd/>
          </a:ln>
        </p:spPr>
        <p:txBody>
          <a:bodyPr lIns="36000" tIns="36000" rIns="36000" bIns="36000" rtlCol="0" anchor="ctr"/>
          <a:lstStyle/>
          <a:p>
            <a:pPr algn="ctr"/>
            <a:r>
              <a:rPr lang="en-GB" sz="1000" dirty="0" smtClean="0">
                <a:solidFill>
                  <a:schemeClr val="bg1"/>
                </a:solidFill>
                <a:latin typeface="Arial" charset="0"/>
                <a:cs typeface="Arial" charset="0"/>
              </a:rPr>
              <a:t>Review</a:t>
            </a:r>
            <a:endParaRPr lang="en-GB" sz="1000" dirty="0">
              <a:solidFill>
                <a:schemeClr val="bg1"/>
              </a:solidFill>
              <a:latin typeface="Arial" charset="0"/>
              <a:cs typeface="Arial" charset="0"/>
            </a:endParaRPr>
          </a:p>
        </p:txBody>
      </p:sp>
      <p:sp>
        <p:nvSpPr>
          <p:cNvPr id="27" name="Right Arrow 26"/>
          <p:cNvSpPr/>
          <p:nvPr/>
        </p:nvSpPr>
        <p:spPr bwMode="auto">
          <a:xfrm>
            <a:off x="799973" y="4646516"/>
            <a:ext cx="1492123" cy="517339"/>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algn="ctr"/>
            <a:r>
              <a:rPr lang="en-GB" sz="1000" dirty="0" smtClean="0">
                <a:solidFill>
                  <a:schemeClr val="bg1"/>
                </a:solidFill>
                <a:latin typeface="Arial" charset="0"/>
                <a:cs typeface="Arial" charset="0"/>
              </a:rPr>
              <a:t>Strategic Procurement Review (SPR)</a:t>
            </a:r>
            <a:endParaRPr lang="en-GB" sz="1000" dirty="0">
              <a:solidFill>
                <a:schemeClr val="bg1"/>
              </a:solidFill>
              <a:latin typeface="Arial" charset="0"/>
              <a:cs typeface="Arial" charset="0"/>
            </a:endParaRPr>
          </a:p>
        </p:txBody>
      </p:sp>
      <p:sp>
        <p:nvSpPr>
          <p:cNvPr id="28" name="Right Arrow 27"/>
          <p:cNvSpPr/>
          <p:nvPr/>
        </p:nvSpPr>
        <p:spPr bwMode="auto">
          <a:xfrm>
            <a:off x="707441" y="5031609"/>
            <a:ext cx="4848493" cy="517339"/>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Group Consolidation System</a:t>
            </a:r>
            <a:endParaRPr lang="en-GB" sz="1400" dirty="0">
              <a:solidFill>
                <a:schemeClr val="bg1"/>
              </a:solidFill>
              <a:latin typeface="Arial" charset="0"/>
              <a:cs typeface="Arial" charset="0"/>
            </a:endParaRPr>
          </a:p>
        </p:txBody>
      </p:sp>
      <p:sp>
        <p:nvSpPr>
          <p:cNvPr id="29" name="Right Arrow 28"/>
          <p:cNvSpPr/>
          <p:nvPr/>
        </p:nvSpPr>
        <p:spPr bwMode="auto">
          <a:xfrm>
            <a:off x="1827477" y="5792862"/>
            <a:ext cx="7159495" cy="517339"/>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Other projects as they are identified</a:t>
            </a:r>
            <a:endParaRPr lang="en-GB" sz="1400" dirty="0">
              <a:solidFill>
                <a:schemeClr val="bg1"/>
              </a:solidFill>
              <a:latin typeface="Arial" charset="0"/>
              <a:cs typeface="Arial" charset="0"/>
            </a:endParaRPr>
          </a:p>
        </p:txBody>
      </p:sp>
      <p:pic>
        <p:nvPicPr>
          <p:cNvPr id="2" name="Picture 1"/>
          <p:cNvPicPr>
            <a:picLocks noChangeAspect="1"/>
          </p:cNvPicPr>
          <p:nvPr/>
        </p:nvPicPr>
        <p:blipFill>
          <a:blip r:embed="rId3"/>
          <a:stretch>
            <a:fillRect/>
          </a:stretch>
        </p:blipFill>
        <p:spPr>
          <a:xfrm>
            <a:off x="6139543" y="1"/>
            <a:ext cx="3010636" cy="1361288"/>
          </a:xfrm>
          <a:prstGeom prst="rect">
            <a:avLst/>
          </a:prstGeom>
        </p:spPr>
      </p:pic>
    </p:spTree>
    <p:extLst>
      <p:ext uri="{BB962C8B-B14F-4D97-AF65-F5344CB8AC3E}">
        <p14:creationId xmlns:p14="http://schemas.microsoft.com/office/powerpoint/2010/main" val="3518964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6BD86-FA87-4472-840D-E7B31D1667A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9"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kern="0" dirty="0" smtClean="0"/>
              <a:t>Discovery Phase</a:t>
            </a:r>
            <a:endParaRPr lang="en-GB" kern="0" dirty="0"/>
          </a:p>
        </p:txBody>
      </p:sp>
      <p:pic>
        <p:nvPicPr>
          <p:cNvPr id="4" name="Picture 3"/>
          <p:cNvPicPr>
            <a:picLocks noChangeAspect="1"/>
          </p:cNvPicPr>
          <p:nvPr/>
        </p:nvPicPr>
        <p:blipFill>
          <a:blip r:embed="rId3"/>
          <a:stretch>
            <a:fillRect/>
          </a:stretch>
        </p:blipFill>
        <p:spPr>
          <a:xfrm>
            <a:off x="6175169" y="-8735"/>
            <a:ext cx="2968831" cy="1336489"/>
          </a:xfrm>
          <a:prstGeom prst="rect">
            <a:avLst/>
          </a:prstGeom>
        </p:spPr>
      </p:pic>
      <p:sp>
        <p:nvSpPr>
          <p:cNvPr id="2" name="Content Placeholder 1"/>
          <p:cNvSpPr>
            <a:spLocks noGrp="1"/>
          </p:cNvSpPr>
          <p:nvPr>
            <p:ph idx="1"/>
          </p:nvPr>
        </p:nvSpPr>
        <p:spPr>
          <a:xfrm>
            <a:off x="384176" y="1685168"/>
            <a:ext cx="8374063" cy="4067175"/>
          </a:xfrm>
        </p:spPr>
        <p:txBody>
          <a:bodyPr/>
          <a:lstStyle/>
          <a:p>
            <a:pPr>
              <a:lnSpc>
                <a:spcPct val="170000"/>
              </a:lnSpc>
              <a:spcBef>
                <a:spcPts val="600"/>
              </a:spcBef>
              <a:spcAft>
                <a:spcPts val="600"/>
              </a:spcAft>
              <a:defRPr/>
            </a:pPr>
            <a:r>
              <a:rPr lang="en-GB" sz="1200" dirty="0" smtClean="0">
                <a:latin typeface="Arial" panose="020B0604020202020204" pitchFamily="34" charset="0"/>
                <a:ea typeface="Georgia" charset="0"/>
                <a:cs typeface="Arial" panose="020B0604020202020204" pitchFamily="34" charset="0"/>
              </a:rPr>
              <a:t>The Discovery Phase is a key component of the Programme.</a:t>
            </a:r>
            <a:r>
              <a:rPr lang="en-GB" sz="1200" dirty="0"/>
              <a:t> </a:t>
            </a:r>
            <a:r>
              <a:rPr lang="en-GB" sz="1200" dirty="0" smtClean="0"/>
              <a:t>It will enable us to understand the </a:t>
            </a:r>
            <a:r>
              <a:rPr lang="en-GB" sz="1200" dirty="0"/>
              <a:t>finance issues of academic and professional support staff across the </a:t>
            </a:r>
            <a:r>
              <a:rPr lang="en-GB" sz="1200" dirty="0" smtClean="0"/>
              <a:t>University. </a:t>
            </a:r>
            <a:r>
              <a:rPr lang="en-GB" sz="1200" dirty="0"/>
              <a:t>While </a:t>
            </a:r>
            <a:r>
              <a:rPr lang="en-GB" sz="1200" dirty="0" smtClean="0"/>
              <a:t>it will </a:t>
            </a:r>
            <a:r>
              <a:rPr lang="en-GB" sz="1200" dirty="0"/>
              <a:t>have a major systems component, its main focus will be on </a:t>
            </a:r>
            <a:r>
              <a:rPr lang="en-GB" sz="1200" dirty="0" smtClean="0"/>
              <a:t>determining </a:t>
            </a:r>
            <a:r>
              <a:rPr lang="en-GB" sz="1200" dirty="0"/>
              <a:t>business needs</a:t>
            </a:r>
            <a:r>
              <a:rPr lang="en-GB" sz="1200" dirty="0" smtClean="0"/>
              <a:t>, plus opportunities for </a:t>
            </a:r>
            <a:r>
              <a:rPr lang="en-GB" sz="1200" dirty="0"/>
              <a:t>improving finance functionality and end to end process efficiency. </a:t>
            </a:r>
            <a:endParaRPr lang="en-GB" sz="1200" dirty="0" smtClean="0"/>
          </a:p>
          <a:p>
            <a:pPr>
              <a:lnSpc>
                <a:spcPct val="170000"/>
              </a:lnSpc>
              <a:spcBef>
                <a:spcPts val="600"/>
              </a:spcBef>
              <a:spcAft>
                <a:spcPts val="600"/>
              </a:spcAft>
              <a:defRPr/>
            </a:pPr>
            <a:r>
              <a:rPr lang="en-GB" sz="1200" dirty="0" smtClean="0">
                <a:latin typeface="Arial" panose="020B0604020202020204" pitchFamily="34" charset="0"/>
                <a:ea typeface="Georgia" charset="0"/>
                <a:cs typeface="Arial" panose="020B0604020202020204" pitchFamily="34" charset="0"/>
              </a:rPr>
              <a:t>It </a:t>
            </a:r>
            <a:r>
              <a:rPr lang="en-GB" sz="1200" dirty="0">
                <a:latin typeface="Arial" panose="020B0604020202020204" pitchFamily="34" charset="0"/>
                <a:ea typeface="Georgia" charset="0"/>
                <a:cs typeface="Arial" panose="020B0604020202020204" pitchFamily="34" charset="0"/>
              </a:rPr>
              <a:t>will </a:t>
            </a:r>
            <a:r>
              <a:rPr lang="en-GB" sz="1200" dirty="0" smtClean="0">
                <a:latin typeface="Arial" panose="020B0604020202020204" pitchFamily="34" charset="0"/>
                <a:ea typeface="Georgia" charset="0"/>
                <a:cs typeface="Arial" panose="020B0604020202020204" pitchFamily="34" charset="0"/>
              </a:rPr>
              <a:t>lead to a </a:t>
            </a:r>
            <a:r>
              <a:rPr lang="en-GB" sz="1200" dirty="0">
                <a:latin typeface="Arial" panose="020B0604020202020204" pitchFamily="34" charset="0"/>
                <a:ea typeface="Georgia" charset="0"/>
                <a:cs typeface="Arial" panose="020B0604020202020204" pitchFamily="34" charset="0"/>
              </a:rPr>
              <a:t>Business Case for the full Programme, which will be submitted early 2020</a:t>
            </a:r>
            <a:r>
              <a:rPr lang="en-GB" sz="1200" dirty="0" smtClean="0">
                <a:latin typeface="Arial" panose="020B0604020202020204" pitchFamily="34" charset="0"/>
                <a:ea typeface="Georgia" charset="0"/>
                <a:cs typeface="Arial" panose="020B0604020202020204" pitchFamily="34" charset="0"/>
              </a:rPr>
              <a:t>. This will include prioritised projects and </a:t>
            </a:r>
            <a:r>
              <a:rPr lang="en-GB" sz="1200" dirty="0" err="1" smtClean="0">
                <a:latin typeface="Arial" panose="020B0604020202020204" pitchFamily="34" charset="0"/>
                <a:ea typeface="Georgia" charset="0"/>
                <a:cs typeface="Arial" panose="020B0604020202020204" pitchFamily="34" charset="0"/>
              </a:rPr>
              <a:t>workstreams</a:t>
            </a:r>
            <a:r>
              <a:rPr lang="en-GB" sz="1200" dirty="0" smtClean="0">
                <a:latin typeface="Arial" panose="020B0604020202020204" pitchFamily="34" charset="0"/>
                <a:ea typeface="Georgia" charset="0"/>
                <a:cs typeface="Arial" panose="020B0604020202020204" pitchFamily="34" charset="0"/>
              </a:rPr>
              <a:t> such as </a:t>
            </a:r>
            <a:r>
              <a:rPr lang="en-GB" sz="1200" dirty="0" smtClean="0"/>
              <a:t>the </a:t>
            </a:r>
            <a:r>
              <a:rPr lang="en-GB" sz="1200" dirty="0"/>
              <a:t>replacement of CUFS with a more modern finance system, plus enhanced processes and tools to fill gaps in key finance areas such as planning, </a:t>
            </a:r>
            <a:r>
              <a:rPr lang="en-GB" sz="1200" dirty="0" smtClean="0"/>
              <a:t>reporting and </a:t>
            </a:r>
            <a:r>
              <a:rPr lang="en-GB" sz="1200" dirty="0"/>
              <a:t>invoice automation. </a:t>
            </a:r>
          </a:p>
          <a:p>
            <a:pPr>
              <a:lnSpc>
                <a:spcPct val="170000"/>
              </a:lnSpc>
              <a:spcBef>
                <a:spcPts val="600"/>
              </a:spcBef>
              <a:spcAft>
                <a:spcPts val="600"/>
              </a:spcAft>
              <a:defRPr/>
            </a:pPr>
            <a:r>
              <a:rPr lang="en-GB" sz="1200" dirty="0">
                <a:latin typeface="Arial" panose="020B0604020202020204" pitchFamily="34" charset="0"/>
                <a:ea typeface="Georgia" charset="0"/>
                <a:cs typeface="Arial" panose="020B0604020202020204" pitchFamily="34" charset="0"/>
              </a:rPr>
              <a:t>The Discovery Phase will </a:t>
            </a:r>
            <a:r>
              <a:rPr lang="en-GB" sz="1200" dirty="0" smtClean="0">
                <a:latin typeface="Arial" panose="020B0604020202020204" pitchFamily="34" charset="0"/>
                <a:ea typeface="Georgia" charset="0"/>
                <a:cs typeface="Arial" panose="020B0604020202020204" pitchFamily="34" charset="0"/>
              </a:rPr>
              <a:t>be conducted by PA Consulting under management of the Programme team. It will last </a:t>
            </a:r>
            <a:r>
              <a:rPr lang="en-GB" sz="1200" dirty="0">
                <a:latin typeface="Arial" panose="020B0604020202020204" pitchFamily="34" charset="0"/>
                <a:ea typeface="Georgia" charset="0"/>
                <a:cs typeface="Arial" panose="020B0604020202020204" pitchFamily="34" charset="0"/>
              </a:rPr>
              <a:t>for 18 weeks, mainly across September to </a:t>
            </a:r>
            <a:r>
              <a:rPr lang="en-GB" sz="1200" dirty="0" smtClean="0">
                <a:latin typeface="Arial" panose="020B0604020202020204" pitchFamily="34" charset="0"/>
                <a:ea typeface="Georgia" charset="0"/>
                <a:cs typeface="Arial" panose="020B0604020202020204" pitchFamily="34" charset="0"/>
              </a:rPr>
              <a:t>December. It will make full use of the </a:t>
            </a:r>
            <a:r>
              <a:rPr lang="en-GB" sz="1200" dirty="0">
                <a:latin typeface="Arial" panose="020B0604020202020204" pitchFamily="34" charset="0"/>
                <a:ea typeface="Georgia" charset="0"/>
                <a:cs typeface="Arial" panose="020B0604020202020204" pitchFamily="34" charset="0"/>
              </a:rPr>
              <a:t>pre-existing information </a:t>
            </a:r>
            <a:r>
              <a:rPr lang="en-GB" sz="1200" dirty="0" smtClean="0">
                <a:latin typeface="Arial" panose="020B0604020202020204" pitchFamily="34" charset="0"/>
                <a:ea typeface="Georgia" charset="0"/>
                <a:cs typeface="Arial" panose="020B0604020202020204" pitchFamily="34" charset="0"/>
              </a:rPr>
              <a:t>already possessed by </a:t>
            </a:r>
            <a:r>
              <a:rPr lang="en-GB" sz="1200" dirty="0">
                <a:latin typeface="Arial" panose="020B0604020202020204" pitchFamily="34" charset="0"/>
                <a:ea typeface="Georgia" charset="0"/>
                <a:cs typeface="Arial" panose="020B0604020202020204" pitchFamily="34" charset="0"/>
              </a:rPr>
              <a:t>Finance Division. </a:t>
            </a:r>
            <a:r>
              <a:rPr lang="en-GB" sz="1200" dirty="0" smtClean="0">
                <a:latin typeface="Arial" panose="020B0604020202020204" pitchFamily="34" charset="0"/>
                <a:ea typeface="Georgia" charset="0"/>
                <a:cs typeface="Arial" panose="020B0604020202020204" pitchFamily="34" charset="0"/>
              </a:rPr>
              <a:t>It will then seek </a:t>
            </a:r>
            <a:r>
              <a:rPr lang="en-GB" sz="1200" dirty="0">
                <a:latin typeface="Arial" panose="020B0604020202020204" pitchFamily="34" charset="0"/>
                <a:ea typeface="Georgia" charset="0"/>
                <a:cs typeface="Arial" panose="020B0604020202020204" pitchFamily="34" charset="0"/>
              </a:rPr>
              <a:t>user input and contributions from departments and schools, including online surveys, workshops, meetings and interactive events such as “World Cafés”. These will include a diverse set of University </a:t>
            </a:r>
            <a:r>
              <a:rPr lang="en-GB" sz="1200" dirty="0" smtClean="0">
                <a:latin typeface="Arial" panose="020B0604020202020204" pitchFamily="34" charset="0"/>
                <a:ea typeface="Georgia" charset="0"/>
                <a:cs typeface="Arial" panose="020B0604020202020204" pitchFamily="34" charset="0"/>
              </a:rPr>
              <a:t>finance users such as </a:t>
            </a:r>
            <a:r>
              <a:rPr lang="en-GB" sz="1200" dirty="0">
                <a:latin typeface="Arial" panose="020B0604020202020204" pitchFamily="34" charset="0"/>
                <a:ea typeface="Georgia" charset="0"/>
                <a:cs typeface="Arial" panose="020B0604020202020204" pitchFamily="34" charset="0"/>
              </a:rPr>
              <a:t>academics, students and staff from other support functions.</a:t>
            </a:r>
          </a:p>
        </p:txBody>
      </p:sp>
      <p:pic>
        <p:nvPicPr>
          <p:cNvPr id="5" name="Picture 4"/>
          <p:cNvPicPr>
            <a:picLocks noChangeAspect="1"/>
          </p:cNvPicPr>
          <p:nvPr/>
        </p:nvPicPr>
        <p:blipFill>
          <a:blip r:embed="rId4"/>
          <a:stretch>
            <a:fillRect/>
          </a:stretch>
        </p:blipFill>
        <p:spPr>
          <a:xfrm>
            <a:off x="6175168" y="1"/>
            <a:ext cx="2968831" cy="1327754"/>
          </a:xfrm>
          <a:prstGeom prst="rect">
            <a:avLst/>
          </a:prstGeom>
        </p:spPr>
      </p:pic>
    </p:spTree>
    <p:extLst>
      <p:ext uri="{BB962C8B-B14F-4D97-AF65-F5344CB8AC3E}">
        <p14:creationId xmlns:p14="http://schemas.microsoft.com/office/powerpoint/2010/main" val="214751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6BD86-FA87-4472-840D-E7B31D1667A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9"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kern="0" dirty="0" smtClean="0"/>
              <a:t>Other Current Projects</a:t>
            </a:r>
            <a:endParaRPr lang="en-GB" kern="0" dirty="0"/>
          </a:p>
        </p:txBody>
      </p:sp>
      <p:pic>
        <p:nvPicPr>
          <p:cNvPr id="4" name="Picture 3"/>
          <p:cNvPicPr>
            <a:picLocks noChangeAspect="1"/>
          </p:cNvPicPr>
          <p:nvPr/>
        </p:nvPicPr>
        <p:blipFill>
          <a:blip r:embed="rId3"/>
          <a:stretch>
            <a:fillRect/>
          </a:stretch>
        </p:blipFill>
        <p:spPr>
          <a:xfrm>
            <a:off x="6175169" y="-8735"/>
            <a:ext cx="2968831" cy="1336489"/>
          </a:xfrm>
          <a:prstGeom prst="rect">
            <a:avLst/>
          </a:prstGeom>
        </p:spPr>
      </p:pic>
      <p:graphicFrame>
        <p:nvGraphicFramePr>
          <p:cNvPr id="23" name="Content Placeholder 4"/>
          <p:cNvGraphicFramePr>
            <a:graphicFrameLocks noGrp="1"/>
          </p:cNvGraphicFramePr>
          <p:nvPr>
            <p:ph idx="1"/>
            <p:extLst/>
          </p:nvPr>
        </p:nvGraphicFramePr>
        <p:xfrm>
          <a:off x="385761" y="1734952"/>
          <a:ext cx="8374065" cy="3954780"/>
        </p:xfrm>
        <a:graphic>
          <a:graphicData uri="http://schemas.openxmlformats.org/drawingml/2006/table">
            <a:tbl>
              <a:tblPr firstRow="1" bandRow="1">
                <a:tableStyleId>{5C22544A-7EE6-4342-B048-85BDC9FD1C3A}</a:tableStyleId>
              </a:tblPr>
              <a:tblGrid>
                <a:gridCol w="1674813">
                  <a:extLst>
                    <a:ext uri="{9D8B030D-6E8A-4147-A177-3AD203B41FA5}">
                      <a16:colId xmlns:a16="http://schemas.microsoft.com/office/drawing/2014/main" val="410277896"/>
                    </a:ext>
                  </a:extLst>
                </a:gridCol>
                <a:gridCol w="1674813">
                  <a:extLst>
                    <a:ext uri="{9D8B030D-6E8A-4147-A177-3AD203B41FA5}">
                      <a16:colId xmlns:a16="http://schemas.microsoft.com/office/drawing/2014/main" val="1079947790"/>
                    </a:ext>
                  </a:extLst>
                </a:gridCol>
                <a:gridCol w="1674813">
                  <a:extLst>
                    <a:ext uri="{9D8B030D-6E8A-4147-A177-3AD203B41FA5}">
                      <a16:colId xmlns:a16="http://schemas.microsoft.com/office/drawing/2014/main" val="331032036"/>
                    </a:ext>
                  </a:extLst>
                </a:gridCol>
                <a:gridCol w="1674813">
                  <a:extLst>
                    <a:ext uri="{9D8B030D-6E8A-4147-A177-3AD203B41FA5}">
                      <a16:colId xmlns:a16="http://schemas.microsoft.com/office/drawing/2014/main" val="4107370244"/>
                    </a:ext>
                  </a:extLst>
                </a:gridCol>
                <a:gridCol w="1674813">
                  <a:extLst>
                    <a:ext uri="{9D8B030D-6E8A-4147-A177-3AD203B41FA5}">
                      <a16:colId xmlns:a16="http://schemas.microsoft.com/office/drawing/2014/main" val="2683755125"/>
                    </a:ext>
                  </a:extLst>
                </a:gridCol>
              </a:tblGrid>
              <a:tr h="0">
                <a:tc>
                  <a:txBody>
                    <a:bodyPr/>
                    <a:lstStyle/>
                    <a:p>
                      <a:r>
                        <a:rPr lang="en-GB" dirty="0" smtClean="0"/>
                        <a:t>Project</a:t>
                      </a:r>
                      <a:endParaRPr lang="en-GB" dirty="0"/>
                    </a:p>
                  </a:txBody>
                  <a:tcPr/>
                </a:tc>
                <a:tc>
                  <a:txBody>
                    <a:bodyPr/>
                    <a:lstStyle/>
                    <a:p>
                      <a:r>
                        <a:rPr lang="en-GB" dirty="0" smtClean="0"/>
                        <a:t>Description</a:t>
                      </a:r>
                      <a:endParaRPr lang="en-GB" dirty="0"/>
                    </a:p>
                  </a:txBody>
                  <a:tcPr/>
                </a:tc>
                <a:tc>
                  <a:txBody>
                    <a:bodyPr/>
                    <a:lstStyle/>
                    <a:p>
                      <a:r>
                        <a:rPr lang="en-GB" dirty="0" smtClean="0"/>
                        <a:t>Funding</a:t>
                      </a:r>
                      <a:endParaRPr lang="en-GB" dirty="0"/>
                    </a:p>
                  </a:txBody>
                  <a:tcPr/>
                </a:tc>
                <a:tc>
                  <a:txBody>
                    <a:bodyPr/>
                    <a:lstStyle/>
                    <a:p>
                      <a:r>
                        <a:rPr lang="en-GB" dirty="0" smtClean="0"/>
                        <a:t>Status</a:t>
                      </a:r>
                      <a:endParaRPr lang="en-GB" dirty="0"/>
                    </a:p>
                  </a:txBody>
                  <a:tcPr/>
                </a:tc>
                <a:tc>
                  <a:txBody>
                    <a:bodyPr/>
                    <a:lstStyle/>
                    <a:p>
                      <a:r>
                        <a:rPr lang="en-GB" dirty="0" smtClean="0"/>
                        <a:t>User Impact</a:t>
                      </a:r>
                      <a:endParaRPr lang="en-GB" dirty="0"/>
                    </a:p>
                  </a:txBody>
                  <a:tcPr/>
                </a:tc>
                <a:extLst>
                  <a:ext uri="{0D108BD9-81ED-4DB2-BD59-A6C34878D82A}">
                    <a16:rowId xmlns:a16="http://schemas.microsoft.com/office/drawing/2014/main" val="2923482119"/>
                  </a:ext>
                </a:extLst>
              </a:tr>
              <a:tr h="370840">
                <a:tc>
                  <a:txBody>
                    <a:bodyPr/>
                    <a:lstStyle/>
                    <a:p>
                      <a:r>
                        <a:rPr lang="en-GB" dirty="0" smtClean="0"/>
                        <a:t>CUFS Upgrade</a:t>
                      </a:r>
                      <a:endParaRPr lang="en-GB" dirty="0"/>
                    </a:p>
                  </a:txBody>
                  <a:tcPr/>
                </a:tc>
                <a:tc>
                  <a:txBody>
                    <a:bodyPr/>
                    <a:lstStyle/>
                    <a:p>
                      <a:r>
                        <a:rPr lang="en-GB" dirty="0" smtClean="0"/>
                        <a:t>Contingency</a:t>
                      </a:r>
                      <a:r>
                        <a:rPr lang="en-GB" baseline="0" dirty="0" smtClean="0"/>
                        <a:t> if CUFS replacement is not available before support expires end 2021</a:t>
                      </a:r>
                      <a:endParaRPr lang="en-GB" dirty="0"/>
                    </a:p>
                  </a:txBody>
                  <a:tcPr/>
                </a:tc>
                <a:tc>
                  <a:txBody>
                    <a:bodyPr/>
                    <a:lstStyle/>
                    <a:p>
                      <a:pPr marL="0" indent="0">
                        <a:buFont typeface="Arial" panose="020B0604020202020204" pitchFamily="34" charset="0"/>
                        <a:buNone/>
                      </a:pPr>
                      <a:r>
                        <a:rPr lang="en-GB" baseline="0" dirty="0" smtClean="0"/>
                        <a:t>Funded for commitments in next financial year</a:t>
                      </a:r>
                    </a:p>
                    <a:p>
                      <a:pPr marL="0" indent="0">
                        <a:buFont typeface="Arial" panose="020B0604020202020204" pitchFamily="34" charset="0"/>
                        <a:buNone/>
                      </a:pPr>
                      <a:endParaRPr lang="en-GB" dirty="0"/>
                    </a:p>
                  </a:txBody>
                  <a:tcPr/>
                </a:tc>
                <a:tc>
                  <a:txBody>
                    <a:bodyPr/>
                    <a:lstStyle/>
                    <a:p>
                      <a:pPr marL="0" indent="0">
                        <a:buFont typeface="Arial" panose="020B0604020202020204" pitchFamily="34" charset="0"/>
                        <a:buNone/>
                      </a:pPr>
                      <a:r>
                        <a:rPr lang="en-GB" dirty="0" smtClean="0"/>
                        <a:t>Project Initiation</a:t>
                      </a:r>
                      <a:r>
                        <a:rPr lang="en-GB" baseline="0" dirty="0" smtClean="0"/>
                        <a:t> Document approved</a:t>
                      </a:r>
                      <a:endParaRPr lang="en-GB" dirty="0"/>
                    </a:p>
                  </a:txBody>
                  <a:tcPr/>
                </a:tc>
                <a:tc>
                  <a:txBody>
                    <a:bodyPr/>
                    <a:lstStyle/>
                    <a:p>
                      <a:pPr marL="0" indent="0" algn="l" defTabSz="685800" rtl="0" eaLnBrk="1" latinLnBrk="0" hangingPunct="1">
                        <a:buFont typeface="Arial" panose="020B0604020202020204" pitchFamily="34" charset="0"/>
                        <a:buNone/>
                      </a:pPr>
                      <a:r>
                        <a:rPr lang="en-GB" sz="1350" kern="1200" dirty="0" smtClean="0">
                          <a:solidFill>
                            <a:schemeClr val="dk1"/>
                          </a:solidFill>
                          <a:effectLst/>
                          <a:latin typeface="+mn-lt"/>
                          <a:ea typeface="+mn-ea"/>
                          <a:cs typeface="+mn-cs"/>
                        </a:rPr>
                        <a:t>Limited impact across all CUFS users</a:t>
                      </a:r>
                      <a:endParaRPr lang="en-GB" sz="1350" kern="1200" dirty="0">
                        <a:solidFill>
                          <a:schemeClr val="dk1"/>
                        </a:solidFill>
                        <a:latin typeface="+mn-lt"/>
                        <a:ea typeface="+mn-ea"/>
                        <a:cs typeface="+mn-cs"/>
                      </a:endParaRPr>
                    </a:p>
                  </a:txBody>
                  <a:tcPr/>
                </a:tc>
                <a:extLst>
                  <a:ext uri="{0D108BD9-81ED-4DB2-BD59-A6C34878D82A}">
                    <a16:rowId xmlns:a16="http://schemas.microsoft.com/office/drawing/2014/main" val="1993446913"/>
                  </a:ext>
                </a:extLst>
              </a:tr>
              <a:tr h="370840">
                <a:tc>
                  <a:txBody>
                    <a:bodyPr/>
                    <a:lstStyle/>
                    <a:p>
                      <a:r>
                        <a:rPr lang="en-GB" dirty="0" smtClean="0"/>
                        <a:t>Expense Management System</a:t>
                      </a:r>
                      <a:endParaRPr lang="en-GB" dirty="0"/>
                    </a:p>
                  </a:txBody>
                  <a:tcPr/>
                </a:tc>
                <a:tc>
                  <a:txBody>
                    <a:bodyPr/>
                    <a:lstStyle/>
                    <a:p>
                      <a:r>
                        <a:rPr lang="en-GB" dirty="0" smtClean="0"/>
                        <a:t>Automated</a:t>
                      </a:r>
                      <a:r>
                        <a:rPr lang="en-GB" baseline="0" dirty="0" smtClean="0"/>
                        <a:t> expense system</a:t>
                      </a:r>
                      <a:endParaRPr lang="en-GB" dirty="0"/>
                    </a:p>
                  </a:txBody>
                  <a:tcPr/>
                </a:tc>
                <a:tc>
                  <a:txBody>
                    <a:bodyPr/>
                    <a:lstStyle/>
                    <a:p>
                      <a:pPr marL="0" indent="0">
                        <a:buFont typeface="Arial" panose="020B0604020202020204" pitchFamily="34" charset="0"/>
                        <a:buNone/>
                      </a:pPr>
                      <a:r>
                        <a:rPr lang="en-GB" baseline="0" smtClean="0"/>
                        <a:t>Pilot phase </a:t>
                      </a:r>
                      <a:r>
                        <a:rPr lang="en-GB" baseline="0" dirty="0" smtClean="0"/>
                        <a:t>is funded</a:t>
                      </a:r>
                    </a:p>
                    <a:p>
                      <a:pPr marL="0" indent="0">
                        <a:buFont typeface="Arial" panose="020B0604020202020204" pitchFamily="34" charset="0"/>
                        <a:buNone/>
                      </a:pPr>
                      <a:endParaRPr lang="en-GB"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Project Initiation</a:t>
                      </a:r>
                      <a:r>
                        <a:rPr lang="en-GB" baseline="0" dirty="0" smtClean="0"/>
                        <a:t> Document is being prepared</a:t>
                      </a:r>
                    </a:p>
                    <a:p>
                      <a:pPr marL="0" indent="0">
                        <a:buFont typeface="Arial" panose="020B0604020202020204" pitchFamily="34" charset="0"/>
                        <a:buNone/>
                      </a:pPr>
                      <a:endParaRPr lang="en-GB" dirty="0"/>
                    </a:p>
                  </a:txBody>
                  <a:tcPr/>
                </a:tc>
                <a:tc>
                  <a:txBody>
                    <a:bodyPr/>
                    <a:lstStyle/>
                    <a:p>
                      <a:pPr marL="0" indent="0">
                        <a:buFont typeface="Arial" panose="020B0604020202020204" pitchFamily="34" charset="0"/>
                        <a:buNone/>
                      </a:pPr>
                      <a:r>
                        <a:rPr lang="en-GB" dirty="0" smtClean="0"/>
                        <a:t>Pilot</a:t>
                      </a:r>
                      <a:r>
                        <a:rPr lang="en-GB" baseline="0" dirty="0" smtClean="0"/>
                        <a:t> departments are under consideration</a:t>
                      </a:r>
                      <a:endParaRPr lang="en-GB" dirty="0"/>
                    </a:p>
                  </a:txBody>
                  <a:tcPr/>
                </a:tc>
                <a:extLst>
                  <a:ext uri="{0D108BD9-81ED-4DB2-BD59-A6C34878D82A}">
                    <a16:rowId xmlns:a16="http://schemas.microsoft.com/office/drawing/2014/main" val="2187075519"/>
                  </a:ext>
                </a:extLst>
              </a:tr>
              <a:tr h="370840">
                <a:tc>
                  <a:txBody>
                    <a:bodyPr/>
                    <a:lstStyle/>
                    <a:p>
                      <a:r>
                        <a:rPr lang="en-GB" dirty="0" smtClean="0"/>
                        <a:t>Group Consolidation</a:t>
                      </a:r>
                      <a:r>
                        <a:rPr lang="en-GB" baseline="0" dirty="0" smtClean="0"/>
                        <a:t> System</a:t>
                      </a:r>
                      <a:endParaRPr lang="en-GB" dirty="0"/>
                    </a:p>
                  </a:txBody>
                  <a:tcPr/>
                </a:tc>
                <a:tc>
                  <a:txBody>
                    <a:bodyPr/>
                    <a:lstStyle/>
                    <a:p>
                      <a:r>
                        <a:rPr lang="en-GB" dirty="0" smtClean="0"/>
                        <a:t>New functionality to consolidate University</a:t>
                      </a:r>
                      <a:r>
                        <a:rPr lang="en-GB" baseline="0" dirty="0" smtClean="0"/>
                        <a:t> group results</a:t>
                      </a:r>
                      <a:endParaRPr lang="en-GB" dirty="0"/>
                    </a:p>
                  </a:txBody>
                  <a:tcPr/>
                </a:tc>
                <a:tc>
                  <a:txBody>
                    <a:bodyPr/>
                    <a:lstStyle/>
                    <a:p>
                      <a:r>
                        <a:rPr lang="en-GB" dirty="0" smtClean="0"/>
                        <a:t>Fully funded</a:t>
                      </a:r>
                    </a:p>
                    <a:p>
                      <a:endParaRPr lang="en-GB" dirty="0"/>
                    </a:p>
                  </a:txBody>
                  <a:tcPr/>
                </a:tc>
                <a:tc>
                  <a:txBody>
                    <a:bodyPr/>
                    <a:lstStyle/>
                    <a:p>
                      <a:r>
                        <a:rPr lang="en-GB" dirty="0" smtClean="0"/>
                        <a:t>On track</a:t>
                      </a:r>
                      <a:r>
                        <a:rPr lang="en-GB" baseline="0" dirty="0" smtClean="0"/>
                        <a:t> to go live for actuals at end July</a:t>
                      </a:r>
                      <a:endParaRPr lang="en-GB" dirty="0"/>
                    </a:p>
                  </a:txBody>
                  <a:tcPr/>
                </a:tc>
                <a:tc>
                  <a:txBody>
                    <a:bodyPr/>
                    <a:lstStyle/>
                    <a:p>
                      <a:r>
                        <a:rPr lang="en-GB" dirty="0" smtClean="0"/>
                        <a:t>Impacts Finance Division and subsidiaries</a:t>
                      </a:r>
                      <a:endParaRPr lang="en-GB" dirty="0"/>
                    </a:p>
                  </a:txBody>
                  <a:tcPr/>
                </a:tc>
                <a:extLst>
                  <a:ext uri="{0D108BD9-81ED-4DB2-BD59-A6C34878D82A}">
                    <a16:rowId xmlns:a16="http://schemas.microsoft.com/office/drawing/2014/main" val="135171310"/>
                  </a:ext>
                </a:extLst>
              </a:tr>
              <a:tr h="370840">
                <a:tc>
                  <a:txBody>
                    <a:bodyPr/>
                    <a:lstStyle/>
                    <a:p>
                      <a:r>
                        <a:rPr lang="en-GB" dirty="0" smtClean="0"/>
                        <a:t>Strategic</a:t>
                      </a:r>
                      <a:r>
                        <a:rPr lang="en-GB" baseline="0" dirty="0" smtClean="0"/>
                        <a:t> Procurement Review</a:t>
                      </a:r>
                      <a:endParaRPr lang="en-GB" dirty="0"/>
                    </a:p>
                  </a:txBody>
                  <a:tcPr/>
                </a:tc>
                <a:tc>
                  <a:txBody>
                    <a:bodyPr/>
                    <a:lstStyle/>
                    <a:p>
                      <a:r>
                        <a:rPr lang="en-GB" dirty="0" smtClean="0"/>
                        <a:t>Review of Procurement processes </a:t>
                      </a:r>
                      <a:endParaRPr lang="en-GB" dirty="0"/>
                    </a:p>
                  </a:txBody>
                  <a:tcPr/>
                </a:tc>
                <a:tc>
                  <a:txBody>
                    <a:bodyPr/>
                    <a:lstStyle/>
                    <a:p>
                      <a:r>
                        <a:rPr lang="en-GB" baseline="0" dirty="0" smtClean="0"/>
                        <a:t>Fully funded</a:t>
                      </a:r>
                    </a:p>
                    <a:p>
                      <a:endParaRPr lang="en-GB" dirty="0"/>
                    </a:p>
                  </a:txBody>
                  <a:tcPr/>
                </a:tc>
                <a:tc>
                  <a:txBody>
                    <a:bodyPr/>
                    <a:lstStyle/>
                    <a:p>
                      <a:r>
                        <a:rPr lang="en-GB" dirty="0" smtClean="0"/>
                        <a:t>Data collation</a:t>
                      </a:r>
                      <a:r>
                        <a:rPr lang="en-GB" baseline="0" dirty="0" smtClean="0"/>
                        <a:t> underway</a:t>
                      </a:r>
                      <a:endParaRPr lang="en-GB"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25 departments</a:t>
                      </a:r>
                      <a:r>
                        <a:rPr lang="en-GB" baseline="0" dirty="0" smtClean="0"/>
                        <a:t> taking part</a:t>
                      </a:r>
                    </a:p>
                    <a:p>
                      <a:endParaRPr lang="en-GB" dirty="0"/>
                    </a:p>
                  </a:txBody>
                  <a:tcPr/>
                </a:tc>
                <a:extLst>
                  <a:ext uri="{0D108BD9-81ED-4DB2-BD59-A6C34878D82A}">
                    <a16:rowId xmlns:a16="http://schemas.microsoft.com/office/drawing/2014/main" val="2389781441"/>
                  </a:ext>
                </a:extLst>
              </a:tr>
            </a:tbl>
          </a:graphicData>
        </a:graphic>
      </p:graphicFrame>
    </p:spTree>
    <p:extLst>
      <p:ext uri="{BB962C8B-B14F-4D97-AF65-F5344CB8AC3E}">
        <p14:creationId xmlns:p14="http://schemas.microsoft.com/office/powerpoint/2010/main" val="3846744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6BD86-FA87-4472-840D-E7B31D1667A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8" name="Title 1"/>
          <p:cNvSpPr txBox="1">
            <a:spLocks/>
          </p:cNvSpPr>
          <p:nvPr/>
        </p:nvSpPr>
        <p:spPr bwMode="auto">
          <a:xfrm>
            <a:off x="172783" y="3217069"/>
            <a:ext cx="879843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pPr algn="ctr">
              <a:lnSpc>
                <a:spcPct val="170000"/>
              </a:lnSpc>
              <a:spcBef>
                <a:spcPts val="600"/>
              </a:spcBef>
              <a:spcAft>
                <a:spcPts val="600"/>
              </a:spcAft>
              <a:defRPr/>
            </a:pPr>
            <a:r>
              <a:rPr lang="en-GB" sz="5400" b="0" dirty="0" smtClean="0">
                <a:solidFill>
                  <a:srgbClr val="002060"/>
                </a:solidFill>
                <a:latin typeface="Arial" panose="020B0604020202020204" pitchFamily="34" charset="0"/>
                <a:ea typeface="Georgia" charset="0"/>
                <a:cs typeface="Arial" panose="020B0604020202020204" pitchFamily="34" charset="0"/>
              </a:rPr>
              <a:t>Q&amp;A</a:t>
            </a:r>
          </a:p>
          <a:p>
            <a:pPr>
              <a:lnSpc>
                <a:spcPct val="170000"/>
              </a:lnSpc>
              <a:spcBef>
                <a:spcPts val="600"/>
              </a:spcBef>
              <a:spcAft>
                <a:spcPts val="600"/>
              </a:spcAft>
              <a:defRPr/>
            </a:pPr>
            <a:endParaRPr lang="en-GB" sz="5400" b="0" dirty="0">
              <a:solidFill>
                <a:srgbClr val="002060"/>
              </a:solidFill>
              <a:latin typeface="Arial" panose="020B0604020202020204" pitchFamily="34" charset="0"/>
              <a:ea typeface="Georgia" charset="0"/>
              <a:cs typeface="Arial" panose="020B0604020202020204" pitchFamily="34" charset="0"/>
            </a:endParaRPr>
          </a:p>
        </p:txBody>
      </p:sp>
      <p:sp>
        <p:nvSpPr>
          <p:cNvPr id="19"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dirty="0" smtClean="0"/>
              <a:t>Finance Business Transformation Programme</a:t>
            </a:r>
          </a:p>
          <a:p>
            <a:r>
              <a:rPr lang="en-GB" kern="0" dirty="0" smtClean="0"/>
              <a:t>Next Steps</a:t>
            </a:r>
            <a:endParaRPr lang="en-GB" kern="0" dirty="0"/>
          </a:p>
        </p:txBody>
      </p:sp>
      <p:pic>
        <p:nvPicPr>
          <p:cNvPr id="5" name="Picture 4"/>
          <p:cNvPicPr>
            <a:picLocks noChangeAspect="1"/>
          </p:cNvPicPr>
          <p:nvPr/>
        </p:nvPicPr>
        <p:blipFill>
          <a:blip r:embed="rId3"/>
          <a:stretch>
            <a:fillRect/>
          </a:stretch>
        </p:blipFill>
        <p:spPr>
          <a:xfrm>
            <a:off x="6068291" y="-3199"/>
            <a:ext cx="3075709" cy="1319078"/>
          </a:xfrm>
          <a:prstGeom prst="rect">
            <a:avLst/>
          </a:prstGeom>
        </p:spPr>
      </p:pic>
      <p:pic>
        <p:nvPicPr>
          <p:cNvPr id="2" name="Picture 1"/>
          <p:cNvPicPr>
            <a:picLocks noChangeAspect="1"/>
          </p:cNvPicPr>
          <p:nvPr/>
        </p:nvPicPr>
        <p:blipFill>
          <a:blip r:embed="rId4"/>
          <a:stretch>
            <a:fillRect/>
          </a:stretch>
        </p:blipFill>
        <p:spPr>
          <a:xfrm>
            <a:off x="6068291" y="0"/>
            <a:ext cx="3075709" cy="1315879"/>
          </a:xfrm>
          <a:prstGeom prst="rect">
            <a:avLst/>
          </a:prstGeom>
        </p:spPr>
      </p:pic>
    </p:spTree>
    <p:extLst>
      <p:ext uri="{BB962C8B-B14F-4D97-AF65-F5344CB8AC3E}">
        <p14:creationId xmlns:p14="http://schemas.microsoft.com/office/powerpoint/2010/main" val="2821444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997839"/>
            <a:ext cx="8186739" cy="758823"/>
          </a:xfrm>
        </p:spPr>
        <p:txBody>
          <a:bodyPr/>
          <a:lstStyle/>
          <a:p>
            <a:r>
              <a:rPr lang="en-GB" sz="2000" dirty="0" smtClean="0"/>
              <a:t>Strategic Procurement Review 2019</a:t>
            </a:r>
            <a:br>
              <a:rPr lang="en-GB" sz="2000" dirty="0" smtClean="0"/>
            </a:br>
            <a:r>
              <a:rPr lang="en-GB" sz="2000" dirty="0"/>
              <a:t/>
            </a:r>
            <a:br>
              <a:rPr lang="en-GB" sz="2000" dirty="0"/>
            </a:br>
            <a:r>
              <a:rPr lang="en-GB" sz="2000" dirty="0" smtClean="0"/>
              <a:t/>
            </a:r>
            <a:br>
              <a:rPr lang="en-GB" sz="2000" dirty="0" smtClean="0"/>
            </a:br>
            <a:r>
              <a:rPr lang="en-GB" sz="1400" dirty="0" smtClean="0"/>
              <a:t>“A </a:t>
            </a:r>
            <a:r>
              <a:rPr lang="en-GB" sz="1400" dirty="0"/>
              <a:t>Cambridge where research, education, support activities and growth are enabled by clear and sensible financial information, insight, tools and processes that are accessible for the thousands of academics and professional support staff at the </a:t>
            </a:r>
            <a:r>
              <a:rPr lang="en-GB" sz="1400" dirty="0" smtClean="0"/>
              <a:t>University”</a:t>
            </a:r>
            <a:br>
              <a:rPr lang="en-GB" sz="1400" dirty="0" smtClean="0"/>
            </a:br>
            <a:r>
              <a:rPr lang="en-GB" dirty="0" smtClean="0"/>
              <a:t/>
            </a:r>
            <a:br>
              <a:rPr lang="en-GB" dirty="0" smtClean="0"/>
            </a:br>
            <a:endParaRPr lang="en-GB" dirty="0"/>
          </a:p>
        </p:txBody>
      </p:sp>
      <p:sp>
        <p:nvSpPr>
          <p:cNvPr id="3" name="Subtitle 2"/>
          <p:cNvSpPr>
            <a:spLocks noGrp="1"/>
          </p:cNvSpPr>
          <p:nvPr>
            <p:ph type="subTitle" idx="1"/>
          </p:nvPr>
        </p:nvSpPr>
        <p:spPr>
          <a:xfrm>
            <a:off x="571500" y="4130866"/>
            <a:ext cx="3481754" cy="539750"/>
          </a:xfrm>
        </p:spPr>
        <p:txBody>
          <a:bodyPr/>
          <a:lstStyle/>
          <a:p>
            <a:r>
              <a:rPr lang="en-GB" sz="1400" dirty="0" smtClean="0"/>
              <a:t>Finance User Group</a:t>
            </a:r>
          </a:p>
          <a:p>
            <a:r>
              <a:rPr lang="en-GB" sz="1400" dirty="0" smtClean="0"/>
              <a:t>July 19th 2019</a:t>
            </a:r>
            <a:endParaRPr lang="en-GB" sz="1400" dirty="0"/>
          </a:p>
        </p:txBody>
      </p:sp>
      <p:sp>
        <p:nvSpPr>
          <p:cNvPr id="5" name="Slide Number Placeholder 4"/>
          <p:cNvSpPr>
            <a:spLocks noGrp="1"/>
          </p:cNvSpPr>
          <p:nvPr>
            <p:ph type="sldNum" sz="quarter" idx="10"/>
          </p:nvPr>
        </p:nvSpPr>
        <p:spPr/>
        <p:txBody>
          <a:bodyPr/>
          <a:lstStyle/>
          <a:p>
            <a:pPr>
              <a:defRPr/>
            </a:pPr>
            <a:fld id="{08BCD919-132B-49DF-A2C6-FA922BC216FD}" type="slidenum">
              <a:rPr lang="en-GB" altLang="en-US" smtClean="0">
                <a:solidFill>
                  <a:srgbClr val="003E72"/>
                </a:solidFill>
              </a:rPr>
              <a:pPr>
                <a:defRPr/>
              </a:pPr>
              <a:t>38</a:t>
            </a:fld>
            <a:endParaRPr lang="en-GB" altLang="en-US" dirty="0">
              <a:solidFill>
                <a:srgbClr val="003E72"/>
              </a:solidFill>
            </a:endParaRPr>
          </a:p>
        </p:txBody>
      </p:sp>
    </p:spTree>
    <p:extLst>
      <p:ext uri="{BB962C8B-B14F-4D97-AF65-F5344CB8AC3E}">
        <p14:creationId xmlns:p14="http://schemas.microsoft.com/office/powerpoint/2010/main" val="353435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Procurement </a:t>
            </a:r>
            <a:r>
              <a:rPr lang="en-GB" dirty="0"/>
              <a:t>R</a:t>
            </a:r>
            <a:r>
              <a:rPr lang="en-GB" dirty="0" smtClean="0"/>
              <a:t>eview 2019 – scope, focus &amp; objectives</a:t>
            </a:r>
            <a:endParaRPr lang="en-GB" dirty="0"/>
          </a:p>
        </p:txBody>
      </p:sp>
      <p:sp>
        <p:nvSpPr>
          <p:cNvPr id="3" name="Slide Number Placeholder 2"/>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39</a:t>
            </a:fld>
            <a:endParaRPr lang="en-GB" altLang="en-US" dirty="0">
              <a:solidFill>
                <a:srgbClr val="FFFFFF"/>
              </a:solidFill>
            </a:endParaRPr>
          </a:p>
        </p:txBody>
      </p:sp>
      <p:grpSp>
        <p:nvGrpSpPr>
          <p:cNvPr id="4" name="Group 3"/>
          <p:cNvGrpSpPr/>
          <p:nvPr/>
        </p:nvGrpSpPr>
        <p:grpSpPr>
          <a:xfrm>
            <a:off x="66906" y="3402078"/>
            <a:ext cx="8856163" cy="2281494"/>
            <a:chOff x="66906" y="3402078"/>
            <a:chExt cx="8856163" cy="2281494"/>
          </a:xfrm>
        </p:grpSpPr>
        <p:sp>
          <p:nvSpPr>
            <p:cNvPr id="5" name="Rectangle 4"/>
            <p:cNvSpPr/>
            <p:nvPr/>
          </p:nvSpPr>
          <p:spPr>
            <a:xfrm>
              <a:off x="167268" y="3744580"/>
              <a:ext cx="8755801" cy="1938992"/>
            </a:xfrm>
            <a:prstGeom prst="rect">
              <a:avLst/>
            </a:prstGeom>
          </p:spPr>
          <p:txBody>
            <a:bodyPr wrap="square">
              <a:spAutoFit/>
            </a:bodyPr>
            <a:lstStyle/>
            <a:p>
              <a:pPr marL="285750" indent="-285750">
                <a:buFont typeface="Arial" panose="020B0604020202020204" pitchFamily="34" charset="0"/>
                <a:buChar char="•"/>
              </a:pPr>
              <a:r>
                <a:rPr lang="en-GB" sz="1500" dirty="0" smtClean="0"/>
                <a:t>High </a:t>
              </a:r>
              <a:r>
                <a:rPr lang="en-GB" sz="1500" dirty="0"/>
                <a:t>level cost/benefit analysis measured in both GBP &amp; carbon for each model with risk </a:t>
              </a:r>
              <a:r>
                <a:rPr lang="en-GB" sz="1500" dirty="0" smtClean="0"/>
                <a:t>register;</a:t>
              </a:r>
            </a:p>
            <a:p>
              <a:pPr marL="285750" indent="-285750">
                <a:buFont typeface="Arial" panose="020B0604020202020204" pitchFamily="34" charset="0"/>
                <a:buChar char="•"/>
              </a:pPr>
              <a:r>
                <a:rPr lang="en-GB" sz="1500" dirty="0"/>
                <a:t>Outline potential </a:t>
              </a:r>
              <a:r>
                <a:rPr lang="en-GB" sz="1500" dirty="0" smtClean="0"/>
                <a:t>operating </a:t>
              </a:r>
              <a:r>
                <a:rPr lang="en-GB" sz="1500" dirty="0"/>
                <a:t>models for procurement &amp; purchasing across the </a:t>
              </a:r>
              <a:r>
                <a:rPr lang="en-GB" sz="1500" dirty="0" smtClean="0"/>
                <a:t>University;</a:t>
              </a:r>
              <a:endParaRPr lang="en-GB" sz="1500" dirty="0"/>
            </a:p>
            <a:p>
              <a:pPr marL="285750" indent="-285750">
                <a:buFont typeface="Arial" panose="020B0604020202020204" pitchFamily="34" charset="0"/>
                <a:buChar char="•"/>
              </a:pPr>
              <a:r>
                <a:rPr lang="en-GB" sz="1500" dirty="0" smtClean="0"/>
                <a:t>Change </a:t>
              </a:r>
              <a:r>
                <a:rPr lang="en-GB" sz="1500" dirty="0"/>
                <a:t>programme mechanics </a:t>
              </a:r>
              <a:r>
                <a:rPr lang="en-GB" sz="1500" dirty="0" smtClean="0"/>
                <a:t>– support through the transition ;</a:t>
              </a:r>
            </a:p>
            <a:p>
              <a:pPr marL="285750" indent="-285750">
                <a:buFont typeface="Arial" panose="020B0604020202020204" pitchFamily="34" charset="0"/>
                <a:buChar char="•"/>
              </a:pPr>
              <a:r>
                <a:rPr lang="en-GB" sz="1500" dirty="0" smtClean="0"/>
                <a:t>Harness </a:t>
              </a:r>
              <a:r>
                <a:rPr lang="en-GB" sz="1500" dirty="0"/>
                <a:t>accurate data to assist with informed decision </a:t>
              </a:r>
              <a:r>
                <a:rPr lang="en-GB" sz="1500" dirty="0" smtClean="0"/>
                <a:t>making;</a:t>
              </a:r>
              <a:endParaRPr lang="en-GB" sz="1500" dirty="0"/>
            </a:p>
            <a:p>
              <a:pPr marL="285750" indent="-285750">
                <a:buFont typeface="Arial" panose="020B0604020202020204" pitchFamily="34" charset="0"/>
                <a:buChar char="•"/>
              </a:pPr>
              <a:r>
                <a:rPr lang="en-GB" sz="1500" dirty="0"/>
                <a:t>Propose &amp; implement the right technology &amp; system </a:t>
              </a:r>
              <a:r>
                <a:rPr lang="en-GB" sz="1500" dirty="0" smtClean="0"/>
                <a:t>solutions;</a:t>
              </a:r>
              <a:endParaRPr lang="en-GB" sz="1500" dirty="0"/>
            </a:p>
            <a:p>
              <a:pPr marL="285750" indent="-285750">
                <a:buFont typeface="Arial" panose="020B0604020202020204" pitchFamily="34" charset="0"/>
                <a:buChar char="•"/>
              </a:pPr>
              <a:r>
                <a:rPr lang="en-GB" sz="1500" dirty="0"/>
                <a:t>Provides a user friendly experience </a:t>
              </a:r>
              <a:r>
                <a:rPr lang="en-GB" sz="1500" dirty="0" smtClean="0"/>
                <a:t>;</a:t>
              </a:r>
              <a:endParaRPr lang="en-GB" sz="1500" dirty="0"/>
            </a:p>
            <a:p>
              <a:pPr marL="285750" indent="-285750">
                <a:buFont typeface="Arial" panose="020B0604020202020204" pitchFamily="34" charset="0"/>
                <a:buChar char="•"/>
              </a:pPr>
              <a:r>
                <a:rPr lang="en-GB" sz="1500" dirty="0"/>
                <a:t>Attract, develop &amp;</a:t>
              </a:r>
              <a:r>
                <a:rPr lang="en-GB" sz="1500" dirty="0" smtClean="0"/>
                <a:t> </a:t>
              </a:r>
              <a:r>
                <a:rPr lang="en-GB" sz="1500" dirty="0"/>
                <a:t>invest in the right skill </a:t>
              </a:r>
              <a:r>
                <a:rPr lang="en-GB" sz="1500" dirty="0" smtClean="0"/>
                <a:t>set;  </a:t>
              </a:r>
              <a:endParaRPr lang="en-GB" sz="1500" dirty="0"/>
            </a:p>
            <a:p>
              <a:pPr marL="285750" indent="-285750">
                <a:buFont typeface="Arial" panose="020B0604020202020204" pitchFamily="34" charset="0"/>
                <a:buChar char="•"/>
              </a:pPr>
              <a:r>
                <a:rPr lang="en-GB" sz="1500" dirty="0"/>
                <a:t>Review &amp;</a:t>
              </a:r>
              <a:r>
                <a:rPr lang="en-GB" sz="1500" dirty="0" smtClean="0"/>
                <a:t> </a:t>
              </a:r>
              <a:r>
                <a:rPr lang="en-GB" sz="1500" dirty="0"/>
                <a:t>where required update </a:t>
              </a:r>
              <a:r>
                <a:rPr lang="en-GB" sz="1500" dirty="0" smtClean="0"/>
                <a:t>policies </a:t>
              </a:r>
              <a:r>
                <a:rPr lang="en-GB" sz="1500" dirty="0"/>
                <a:t>&amp;</a:t>
              </a:r>
              <a:r>
                <a:rPr lang="en-GB" sz="1500" dirty="0" smtClean="0"/>
                <a:t> procedures</a:t>
              </a:r>
              <a:endParaRPr lang="en-GB" sz="1500" dirty="0"/>
            </a:p>
          </p:txBody>
        </p:sp>
        <p:sp>
          <p:nvSpPr>
            <p:cNvPr id="6" name="TextBox 5"/>
            <p:cNvSpPr txBox="1"/>
            <p:nvPr/>
          </p:nvSpPr>
          <p:spPr>
            <a:xfrm>
              <a:off x="66906" y="3402078"/>
              <a:ext cx="2053767" cy="323165"/>
            </a:xfrm>
            <a:prstGeom prst="rect">
              <a:avLst/>
            </a:prstGeom>
            <a:noFill/>
          </p:spPr>
          <p:txBody>
            <a:bodyPr wrap="none" rtlCol="0">
              <a:spAutoFit/>
            </a:bodyPr>
            <a:lstStyle/>
            <a:p>
              <a:r>
                <a:rPr lang="en-GB" sz="1500" b="1" dirty="0" smtClean="0"/>
                <a:t>Focus &amp; objectives: </a:t>
              </a:r>
              <a:endParaRPr lang="en-GB" sz="1500" b="1" dirty="0"/>
            </a:p>
          </p:txBody>
        </p:sp>
      </p:grpSp>
      <p:grpSp>
        <p:nvGrpSpPr>
          <p:cNvPr id="8" name="Group 7"/>
          <p:cNvGrpSpPr/>
          <p:nvPr/>
        </p:nvGrpSpPr>
        <p:grpSpPr>
          <a:xfrm>
            <a:off x="66906" y="1535030"/>
            <a:ext cx="9032488" cy="2013994"/>
            <a:chOff x="66906" y="1535030"/>
            <a:chExt cx="9032488" cy="2013994"/>
          </a:xfrm>
        </p:grpSpPr>
        <p:sp>
          <p:nvSpPr>
            <p:cNvPr id="7" name="TextBox 6"/>
            <p:cNvSpPr txBox="1"/>
            <p:nvPr/>
          </p:nvSpPr>
          <p:spPr>
            <a:xfrm>
              <a:off x="167268" y="2487195"/>
              <a:ext cx="8670812" cy="1061829"/>
            </a:xfrm>
            <a:prstGeom prst="rect">
              <a:avLst/>
            </a:prstGeom>
            <a:noFill/>
          </p:spPr>
          <p:txBody>
            <a:bodyPr wrap="square" rtlCol="0">
              <a:spAutoFit/>
            </a:bodyPr>
            <a:lstStyle/>
            <a:p>
              <a:pPr marL="285750" indent="-285750">
                <a:buFont typeface="Arial" panose="020B0604020202020204" pitchFamily="34" charset="0"/>
                <a:buChar char="•"/>
              </a:pPr>
              <a:r>
                <a:rPr lang="en-GB" sz="1500" dirty="0" smtClean="0"/>
                <a:t>Processes, practices &amp; outcomes;</a:t>
              </a:r>
            </a:p>
            <a:p>
              <a:pPr marL="285750" indent="-285750">
                <a:buFont typeface="Arial" panose="020B0604020202020204" pitchFamily="34" charset="0"/>
                <a:buChar char="•"/>
              </a:pPr>
              <a:r>
                <a:rPr lang="en-GB" sz="1500" dirty="0"/>
                <a:t>S</a:t>
              </a:r>
              <a:r>
                <a:rPr lang="en-GB" sz="1500" dirty="0" smtClean="0"/>
                <a:t>ystems, spend governance </a:t>
              </a:r>
              <a:r>
                <a:rPr lang="en-GB" sz="1500" dirty="0"/>
                <a:t>&amp;</a:t>
              </a:r>
              <a:r>
                <a:rPr lang="en-GB" sz="1500" dirty="0" smtClean="0"/>
                <a:t> control mechanisms;</a:t>
              </a:r>
            </a:p>
            <a:p>
              <a:pPr marL="285750" indent="-285750">
                <a:buFont typeface="Arial" panose="020B0604020202020204" pitchFamily="34" charset="0"/>
                <a:buChar char="•"/>
              </a:pPr>
              <a:r>
                <a:rPr lang="en-GB" sz="1500" dirty="0" smtClean="0"/>
                <a:t>Culture </a:t>
              </a:r>
              <a:r>
                <a:rPr lang="en-GB" sz="1500" dirty="0"/>
                <a:t>&amp;</a:t>
              </a:r>
              <a:r>
                <a:rPr lang="en-GB" sz="1500" dirty="0" smtClean="0"/>
                <a:t> behaviours influencing processes, practices, systems, governance </a:t>
              </a:r>
              <a:r>
                <a:rPr lang="en-GB" sz="1500" dirty="0"/>
                <a:t>&amp;</a:t>
              </a:r>
              <a:r>
                <a:rPr lang="en-GB" sz="1500" dirty="0" smtClean="0"/>
                <a:t> controls</a:t>
              </a:r>
            </a:p>
            <a:p>
              <a:pPr marL="742950" lvl="1" indent="-285750">
                <a:buFont typeface="Arial" panose="020B0604020202020204" pitchFamily="34" charset="0"/>
                <a:buChar char="•"/>
              </a:pPr>
              <a:endParaRPr lang="en-GB" dirty="0"/>
            </a:p>
          </p:txBody>
        </p:sp>
        <p:sp>
          <p:nvSpPr>
            <p:cNvPr id="11" name="TextBox 10"/>
            <p:cNvSpPr txBox="1"/>
            <p:nvPr/>
          </p:nvSpPr>
          <p:spPr>
            <a:xfrm>
              <a:off x="66906" y="1535030"/>
              <a:ext cx="9032488" cy="1015663"/>
            </a:xfrm>
            <a:prstGeom prst="rect">
              <a:avLst/>
            </a:prstGeom>
            <a:noFill/>
          </p:spPr>
          <p:txBody>
            <a:bodyPr wrap="square" rtlCol="0">
              <a:spAutoFit/>
            </a:bodyPr>
            <a:lstStyle/>
            <a:p>
              <a:r>
                <a:rPr lang="en-GB" sz="1500" b="1" dirty="0"/>
                <a:t>Scope: </a:t>
              </a:r>
              <a:r>
                <a:rPr lang="en-GB" sz="1500" dirty="0"/>
                <a:t>A comprehensive procurement &amp;</a:t>
              </a:r>
              <a:r>
                <a:rPr lang="en-GB" sz="1500" dirty="0" smtClean="0"/>
                <a:t> </a:t>
              </a:r>
              <a:r>
                <a:rPr lang="en-GB" sz="1500" dirty="0"/>
                <a:t>purchasing review across the top </a:t>
              </a:r>
              <a:r>
                <a:rPr lang="en-GB" sz="1500" dirty="0" smtClean="0"/>
                <a:t>15 University departments by </a:t>
              </a:r>
              <a:r>
                <a:rPr lang="en-GB" sz="1500" dirty="0"/>
                <a:t>spend </a:t>
              </a:r>
              <a:r>
                <a:rPr lang="en-GB" sz="1500" dirty="0" smtClean="0"/>
                <a:t>plus a further 10 departments </a:t>
              </a:r>
              <a:r>
                <a:rPr lang="en-GB" sz="1500" dirty="0"/>
                <a:t>‘by ‘Head of School’ invitation</a:t>
              </a:r>
              <a:r>
                <a:rPr lang="en-GB" sz="1500" dirty="0" smtClean="0"/>
                <a:t>’. Map, </a:t>
              </a:r>
              <a:r>
                <a:rPr lang="en-GB" sz="1500" dirty="0"/>
                <a:t>through cost &amp;</a:t>
              </a:r>
              <a:r>
                <a:rPr lang="en-GB" sz="1500" dirty="0" smtClean="0"/>
                <a:t> </a:t>
              </a:r>
              <a:r>
                <a:rPr lang="en-GB" sz="1500" dirty="0"/>
                <a:t>carbon </a:t>
              </a:r>
              <a:r>
                <a:rPr lang="en-GB" sz="1500" dirty="0" smtClean="0"/>
                <a:t>modelling, a journey informed by differing stakeholders &amp; good practice </a:t>
              </a:r>
              <a:r>
                <a:rPr lang="en-GB" sz="1500" dirty="0"/>
                <a:t>from ‘as is’ </a:t>
              </a:r>
              <a:r>
                <a:rPr lang="en-GB" sz="1500" dirty="0" smtClean="0"/>
                <a:t>purchasing &amp; procuring of goods, works &amp; services to ‘</a:t>
              </a:r>
              <a:r>
                <a:rPr lang="en-GB" sz="1500" dirty="0"/>
                <a:t>could be’ </a:t>
              </a:r>
              <a:r>
                <a:rPr lang="en-GB" sz="1500" dirty="0" smtClean="0"/>
                <a:t>covering</a:t>
              </a:r>
              <a:r>
                <a:rPr lang="en-GB" sz="1500" dirty="0"/>
                <a:t>:</a:t>
              </a:r>
            </a:p>
          </p:txBody>
        </p:sp>
      </p:grpSp>
    </p:spTree>
    <p:extLst>
      <p:ext uri="{BB962C8B-B14F-4D97-AF65-F5344CB8AC3E}">
        <p14:creationId xmlns:p14="http://schemas.microsoft.com/office/powerpoint/2010/main" val="334334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Waste</a:t>
            </a:r>
            <a:endParaRPr lang="en-GB" dirty="0"/>
          </a:p>
        </p:txBody>
      </p:sp>
      <p:sp>
        <p:nvSpPr>
          <p:cNvPr id="3" name="Content Placeholder 2"/>
          <p:cNvSpPr>
            <a:spLocks noGrp="1"/>
          </p:cNvSpPr>
          <p:nvPr>
            <p:ph idx="1"/>
          </p:nvPr>
        </p:nvSpPr>
        <p:spPr>
          <a:xfrm>
            <a:off x="384175" y="1738089"/>
            <a:ext cx="8374063" cy="4067175"/>
          </a:xfrm>
        </p:spPr>
        <p:txBody>
          <a:bodyPr/>
          <a:lstStyle/>
          <a:p>
            <a:r>
              <a:rPr lang="en-GB" sz="2800" dirty="0" smtClean="0"/>
              <a:t>Current picture at Cambridge, and rationale for reducing waste</a:t>
            </a:r>
          </a:p>
          <a:p>
            <a:r>
              <a:rPr lang="en-GB" sz="2800" dirty="0"/>
              <a:t>WarpIt – how it works</a:t>
            </a:r>
          </a:p>
          <a:p>
            <a:r>
              <a:rPr lang="en-GB" sz="2800" dirty="0" smtClean="0"/>
              <a:t>Other reuse options</a:t>
            </a:r>
          </a:p>
          <a:p>
            <a:r>
              <a:rPr lang="en-GB" sz="2800" dirty="0" smtClean="0"/>
              <a:t>Good practice examples and tips</a:t>
            </a:r>
            <a:endParaRPr lang="en-GB" sz="2800"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4</a:t>
            </a:fld>
            <a:endParaRPr lang="en-GB">
              <a:solidFill>
                <a:srgbClr val="FFFFFF"/>
              </a:solidFill>
            </a:endParaRPr>
          </a:p>
        </p:txBody>
      </p:sp>
    </p:spTree>
    <p:extLst>
      <p:ext uri="{BB962C8B-B14F-4D97-AF65-F5344CB8AC3E}">
        <p14:creationId xmlns:p14="http://schemas.microsoft.com/office/powerpoint/2010/main" val="3979290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E50D9C-9713-4471-8594-57A2F8F0BD8E}" type="slidenum">
              <a:rPr lang="en-GB" altLang="en-US" smtClean="0">
                <a:solidFill>
                  <a:srgbClr val="FFFFFF"/>
                </a:solidFill>
              </a:rPr>
              <a:pPr>
                <a:defRPr/>
              </a:pPr>
              <a:t>40</a:t>
            </a:fld>
            <a:endParaRPr lang="en-GB" altLang="en-US" dirty="0">
              <a:solidFill>
                <a:srgbClr val="FFFFFF"/>
              </a:solidFill>
            </a:endParaRPr>
          </a:p>
        </p:txBody>
      </p:sp>
      <p:graphicFrame>
        <p:nvGraphicFramePr>
          <p:cNvPr id="5" name="Table 4"/>
          <p:cNvGraphicFramePr>
            <a:graphicFrameLocks noGrp="1"/>
          </p:cNvGraphicFramePr>
          <p:nvPr>
            <p:extLst/>
          </p:nvPr>
        </p:nvGraphicFramePr>
        <p:xfrm>
          <a:off x="18288" y="82841"/>
          <a:ext cx="9125712" cy="6186810"/>
        </p:xfrm>
        <a:graphic>
          <a:graphicData uri="http://schemas.openxmlformats.org/drawingml/2006/table">
            <a:tbl>
              <a:tblPr firstRow="1" bandRow="1">
                <a:tableStyleId>{5C22544A-7EE6-4342-B048-85BDC9FD1C3A}</a:tableStyleId>
              </a:tblPr>
              <a:tblGrid>
                <a:gridCol w="1792224">
                  <a:extLst>
                    <a:ext uri="{9D8B030D-6E8A-4147-A177-3AD203B41FA5}">
                      <a16:colId xmlns:a16="http://schemas.microsoft.com/office/drawing/2014/main" val="3963831816"/>
                    </a:ext>
                  </a:extLst>
                </a:gridCol>
                <a:gridCol w="2642616">
                  <a:extLst>
                    <a:ext uri="{9D8B030D-6E8A-4147-A177-3AD203B41FA5}">
                      <a16:colId xmlns:a16="http://schemas.microsoft.com/office/drawing/2014/main" val="678285150"/>
                    </a:ext>
                  </a:extLst>
                </a:gridCol>
                <a:gridCol w="1746504">
                  <a:extLst>
                    <a:ext uri="{9D8B030D-6E8A-4147-A177-3AD203B41FA5}">
                      <a16:colId xmlns:a16="http://schemas.microsoft.com/office/drawing/2014/main" val="1699207156"/>
                    </a:ext>
                  </a:extLst>
                </a:gridCol>
                <a:gridCol w="2944368">
                  <a:extLst>
                    <a:ext uri="{9D8B030D-6E8A-4147-A177-3AD203B41FA5}">
                      <a16:colId xmlns:a16="http://schemas.microsoft.com/office/drawing/2014/main" val="2425320565"/>
                    </a:ext>
                  </a:extLst>
                </a:gridCol>
              </a:tblGrid>
              <a:tr h="246891">
                <a:tc>
                  <a:txBody>
                    <a:bodyPr/>
                    <a:lstStyle/>
                    <a:p>
                      <a:r>
                        <a:rPr lang="en-GB" sz="900" dirty="0" smtClean="0"/>
                        <a:t>School</a:t>
                      </a:r>
                      <a:endParaRPr lang="en-GB" sz="900" dirty="0"/>
                    </a:p>
                  </a:txBody>
                  <a:tcPr/>
                </a:tc>
                <a:tc>
                  <a:txBody>
                    <a:bodyPr/>
                    <a:lstStyle/>
                    <a:p>
                      <a:r>
                        <a:rPr lang="en-GB" sz="900" dirty="0" smtClean="0"/>
                        <a:t>Department</a:t>
                      </a:r>
                      <a:endParaRPr lang="en-GB" sz="900" dirty="0"/>
                    </a:p>
                  </a:txBody>
                  <a:tcPr/>
                </a:tc>
                <a:tc>
                  <a:txBody>
                    <a:bodyPr/>
                    <a:lstStyle/>
                    <a:p>
                      <a:r>
                        <a:rPr lang="en-GB" sz="900" dirty="0" smtClean="0"/>
                        <a:t>Contact</a:t>
                      </a:r>
                      <a:endParaRPr lang="en-GB" sz="900" dirty="0"/>
                    </a:p>
                  </a:txBody>
                  <a:tcPr/>
                </a:tc>
                <a:tc>
                  <a:txBody>
                    <a:bodyPr/>
                    <a:lstStyle/>
                    <a:p>
                      <a:r>
                        <a:rPr lang="en-GB" sz="900" dirty="0" smtClean="0"/>
                        <a:t>Role</a:t>
                      </a:r>
                      <a:endParaRPr lang="en-GB" sz="900" dirty="0"/>
                    </a:p>
                  </a:txBody>
                  <a:tcPr/>
                </a:tc>
                <a:extLst>
                  <a:ext uri="{0D108BD9-81ED-4DB2-BD59-A6C34878D82A}">
                    <a16:rowId xmlns:a16="http://schemas.microsoft.com/office/drawing/2014/main" val="3638197886"/>
                  </a:ext>
                </a:extLst>
              </a:tr>
              <a:tr h="191476">
                <a:tc rowSpan="3">
                  <a:txBody>
                    <a:bodyPr/>
                    <a:lstStyle/>
                    <a:p>
                      <a:r>
                        <a:rPr lang="en-GB" sz="900" dirty="0" smtClean="0"/>
                        <a:t>Arts &amp; Humanities</a:t>
                      </a:r>
                    </a:p>
                    <a:p>
                      <a:r>
                        <a:rPr lang="en-GB" sz="900" dirty="0" smtClean="0"/>
                        <a:t>(Milly</a:t>
                      </a:r>
                      <a:r>
                        <a:rPr lang="en-GB" sz="900" baseline="0" dirty="0" smtClean="0"/>
                        <a:t> </a:t>
                      </a:r>
                      <a:r>
                        <a:rPr lang="en-GB" sz="900" baseline="0" dirty="0" err="1" smtClean="0"/>
                        <a:t>Bodfish</a:t>
                      </a:r>
                      <a:r>
                        <a:rPr lang="en-GB" sz="900" baseline="0" dirty="0" smtClean="0"/>
                        <a:t>/Claire Cahill)</a:t>
                      </a:r>
                      <a:endParaRPr lang="en-GB" sz="900" dirty="0"/>
                    </a:p>
                  </a:txBody>
                  <a:tcPr/>
                </a:tc>
                <a:tc>
                  <a:txBody>
                    <a:bodyPr/>
                    <a:lstStyle/>
                    <a:p>
                      <a:r>
                        <a:rPr lang="en-GB" sz="900" dirty="0" smtClean="0"/>
                        <a:t>Modern &amp; Medieval Languages (nom)</a:t>
                      </a:r>
                      <a:endParaRPr lang="en-GB" sz="900" dirty="0"/>
                    </a:p>
                  </a:txBody>
                  <a:tcPr/>
                </a:tc>
                <a:tc>
                  <a:txBody>
                    <a:bodyPr/>
                    <a:lstStyle/>
                    <a:p>
                      <a:r>
                        <a:rPr lang="en-GB" sz="900" dirty="0" smtClean="0"/>
                        <a:t>Andy Kingsley</a:t>
                      </a:r>
                      <a:endParaRPr lang="en-GB" sz="900" dirty="0"/>
                    </a:p>
                  </a:txBody>
                  <a:tcPr/>
                </a:tc>
                <a:tc>
                  <a:txBody>
                    <a:bodyPr/>
                    <a:lstStyle/>
                    <a:p>
                      <a:r>
                        <a:rPr lang="en-GB" sz="900" dirty="0" smtClean="0"/>
                        <a:t>IT Manager</a:t>
                      </a:r>
                      <a:endParaRPr lang="en-GB" sz="900" dirty="0"/>
                    </a:p>
                  </a:txBody>
                  <a:tcPr/>
                </a:tc>
                <a:extLst>
                  <a:ext uri="{0D108BD9-81ED-4DB2-BD59-A6C34878D82A}">
                    <a16:rowId xmlns:a16="http://schemas.microsoft.com/office/drawing/2014/main" val="772254141"/>
                  </a:ext>
                </a:extLst>
              </a:tr>
              <a:tr h="173188">
                <a:tc vMerge="1">
                  <a:txBody>
                    <a:bodyPr/>
                    <a:lstStyle/>
                    <a:p>
                      <a:endParaRPr lang="en-GB" sz="1200" dirty="0"/>
                    </a:p>
                  </a:txBody>
                  <a:tcPr/>
                </a:tc>
                <a:tc>
                  <a:txBody>
                    <a:bodyPr/>
                    <a:lstStyle/>
                    <a:p>
                      <a:r>
                        <a:rPr lang="en-GB" sz="900" dirty="0" smtClean="0"/>
                        <a:t>Architecture &amp; History of Art (nom)</a:t>
                      </a:r>
                      <a:endParaRPr lang="en-GB" sz="900" dirty="0"/>
                    </a:p>
                  </a:txBody>
                  <a:tcPr/>
                </a:tc>
                <a:tc>
                  <a:txBody>
                    <a:bodyPr/>
                    <a:lstStyle/>
                    <a:p>
                      <a:r>
                        <a:rPr lang="en-GB" sz="900" dirty="0" smtClean="0"/>
                        <a:t>Neil Mayo</a:t>
                      </a:r>
                      <a:endParaRPr lang="en-GB" sz="900" dirty="0"/>
                    </a:p>
                  </a:txBody>
                  <a:tcPr/>
                </a:tc>
                <a:tc>
                  <a:txBody>
                    <a:bodyPr/>
                    <a:lstStyle/>
                    <a:p>
                      <a:r>
                        <a:rPr lang="en-GB" sz="900" dirty="0" smtClean="0"/>
                        <a:t>Senior Accounts Clerk</a:t>
                      </a:r>
                      <a:endParaRPr lang="en-GB" sz="900" dirty="0"/>
                    </a:p>
                  </a:txBody>
                  <a:tcPr/>
                </a:tc>
                <a:extLst>
                  <a:ext uri="{0D108BD9-81ED-4DB2-BD59-A6C34878D82A}">
                    <a16:rowId xmlns:a16="http://schemas.microsoft.com/office/drawing/2014/main" val="115796849"/>
                  </a:ext>
                </a:extLst>
              </a:tr>
              <a:tr h="292060">
                <a:tc vMerge="1">
                  <a:txBody>
                    <a:bodyPr/>
                    <a:lstStyle/>
                    <a:p>
                      <a:endParaRPr lang="en-GB" sz="1200" dirty="0"/>
                    </a:p>
                  </a:txBody>
                  <a:tcPr/>
                </a:tc>
                <a:tc>
                  <a:txBody>
                    <a:bodyPr/>
                    <a:lstStyle/>
                    <a:p>
                      <a:r>
                        <a:rPr lang="en-GB" sz="900" dirty="0" smtClean="0"/>
                        <a:t>Centre for the Future of Intelligence/Centre for the Study of Existential Risk (nom)</a:t>
                      </a:r>
                      <a:endParaRPr lang="en-GB" sz="900" dirty="0"/>
                    </a:p>
                  </a:txBody>
                  <a:tcPr/>
                </a:tc>
                <a:tc>
                  <a:txBody>
                    <a:bodyPr/>
                    <a:lstStyle/>
                    <a:p>
                      <a:r>
                        <a:rPr lang="en-GB" sz="900" dirty="0" err="1" smtClean="0"/>
                        <a:t>Gaenor</a:t>
                      </a:r>
                      <a:r>
                        <a:rPr lang="en-GB" sz="900" dirty="0" smtClean="0"/>
                        <a:t> Moore</a:t>
                      </a:r>
                      <a:endParaRPr lang="en-GB" sz="900" dirty="0"/>
                    </a:p>
                  </a:txBody>
                  <a:tcPr/>
                </a:tc>
                <a:tc>
                  <a:txBody>
                    <a:bodyPr/>
                    <a:lstStyle/>
                    <a:p>
                      <a:r>
                        <a:rPr lang="en-GB" sz="900" dirty="0" smtClean="0"/>
                        <a:t>Research Grants Co-ordinator</a:t>
                      </a:r>
                      <a:endParaRPr lang="en-GB" sz="900" dirty="0"/>
                    </a:p>
                  </a:txBody>
                  <a:tcPr/>
                </a:tc>
                <a:extLst>
                  <a:ext uri="{0D108BD9-81ED-4DB2-BD59-A6C34878D82A}">
                    <a16:rowId xmlns:a16="http://schemas.microsoft.com/office/drawing/2014/main" val="606370991"/>
                  </a:ext>
                </a:extLst>
              </a:tr>
              <a:tr h="200620">
                <a:tc rowSpan="3">
                  <a:txBody>
                    <a:bodyPr/>
                    <a:lstStyle/>
                    <a:p>
                      <a:r>
                        <a:rPr lang="en-GB" sz="900" dirty="0" smtClean="0"/>
                        <a:t>Biological</a:t>
                      </a:r>
                      <a:r>
                        <a:rPr lang="en-GB" sz="900" baseline="0" dirty="0" smtClean="0"/>
                        <a:t> Sciences</a:t>
                      </a:r>
                    </a:p>
                    <a:p>
                      <a:r>
                        <a:rPr lang="en-GB" sz="900" baseline="0" dirty="0" smtClean="0"/>
                        <a:t>(Prof Abby </a:t>
                      </a:r>
                      <a:r>
                        <a:rPr lang="en-GB" sz="900" baseline="0" dirty="0" err="1" smtClean="0"/>
                        <a:t>Fowden</a:t>
                      </a:r>
                      <a:r>
                        <a:rPr lang="en-GB" sz="900" baseline="0" smtClean="0"/>
                        <a:t>/Michael </a:t>
                      </a:r>
                      <a:r>
                        <a:rPr lang="en-GB" sz="900" baseline="0" dirty="0" smtClean="0"/>
                        <a:t>Godfrey)</a:t>
                      </a:r>
                      <a:endParaRPr lang="en-GB" sz="900" dirty="0"/>
                    </a:p>
                  </a:txBody>
                  <a:tcPr/>
                </a:tc>
                <a:tc>
                  <a:txBody>
                    <a:bodyPr/>
                    <a:lstStyle/>
                    <a:p>
                      <a:r>
                        <a:rPr lang="en-GB" sz="900" dirty="0" smtClean="0"/>
                        <a:t>Biochemistry (core)</a:t>
                      </a:r>
                      <a:endParaRPr lang="en-GB" sz="900" dirty="0"/>
                    </a:p>
                  </a:txBody>
                  <a:tcPr/>
                </a:tc>
                <a:tc>
                  <a:txBody>
                    <a:bodyPr/>
                    <a:lstStyle/>
                    <a:p>
                      <a:r>
                        <a:rPr lang="en-GB" sz="900" dirty="0" smtClean="0"/>
                        <a:t>Alison </a:t>
                      </a:r>
                      <a:r>
                        <a:rPr lang="en-GB" sz="900" dirty="0" err="1" smtClean="0"/>
                        <a:t>Gelder</a:t>
                      </a:r>
                      <a:endParaRPr lang="en-GB" sz="900" dirty="0"/>
                    </a:p>
                  </a:txBody>
                  <a:tcPr/>
                </a:tc>
                <a:tc>
                  <a:txBody>
                    <a:bodyPr/>
                    <a:lstStyle/>
                    <a:p>
                      <a:r>
                        <a:rPr lang="en-GB" sz="900" dirty="0" smtClean="0"/>
                        <a:t>Procurement &amp; Stores Manager</a:t>
                      </a:r>
                      <a:endParaRPr lang="en-GB" sz="900" dirty="0"/>
                    </a:p>
                  </a:txBody>
                  <a:tcPr/>
                </a:tc>
                <a:extLst>
                  <a:ext uri="{0D108BD9-81ED-4DB2-BD59-A6C34878D82A}">
                    <a16:rowId xmlns:a16="http://schemas.microsoft.com/office/drawing/2014/main" val="1978641868"/>
                  </a:ext>
                </a:extLst>
              </a:tr>
              <a:tr h="209764">
                <a:tc vMerge="1">
                  <a:txBody>
                    <a:bodyPr/>
                    <a:lstStyle/>
                    <a:p>
                      <a:endParaRPr lang="en-GB" sz="1200" dirty="0"/>
                    </a:p>
                  </a:txBody>
                  <a:tcPr/>
                </a:tc>
                <a:tc>
                  <a:txBody>
                    <a:bodyPr/>
                    <a:lstStyle/>
                    <a:p>
                      <a:r>
                        <a:rPr lang="en-GB" sz="900" dirty="0" smtClean="0"/>
                        <a:t>Gurdon Institute (core)</a:t>
                      </a:r>
                      <a:endParaRPr lang="en-GB" sz="900" dirty="0"/>
                    </a:p>
                  </a:txBody>
                  <a:tcPr/>
                </a:tc>
                <a:tc>
                  <a:txBody>
                    <a:bodyPr/>
                    <a:lstStyle/>
                    <a:p>
                      <a:r>
                        <a:rPr lang="en-GB" sz="900" dirty="0" smtClean="0"/>
                        <a:t>Helen </a:t>
                      </a:r>
                      <a:r>
                        <a:rPr lang="en-GB" sz="900" dirty="0" err="1" smtClean="0"/>
                        <a:t>Lonergan</a:t>
                      </a:r>
                      <a:r>
                        <a:rPr lang="en-GB" sz="900" dirty="0" smtClean="0"/>
                        <a:t>/Jane Course</a:t>
                      </a:r>
                      <a:endParaRPr lang="en-GB" sz="900" dirty="0"/>
                    </a:p>
                  </a:txBody>
                  <a:tcPr/>
                </a:tc>
                <a:tc>
                  <a:txBody>
                    <a:bodyPr/>
                    <a:lstStyle/>
                    <a:p>
                      <a:r>
                        <a:rPr lang="en-GB" sz="900" dirty="0" smtClean="0"/>
                        <a:t>Business Operations Manager/Finance Manager</a:t>
                      </a:r>
                      <a:endParaRPr lang="en-GB" sz="900" dirty="0"/>
                    </a:p>
                  </a:txBody>
                  <a:tcPr/>
                </a:tc>
                <a:extLst>
                  <a:ext uri="{0D108BD9-81ED-4DB2-BD59-A6C34878D82A}">
                    <a16:rowId xmlns:a16="http://schemas.microsoft.com/office/drawing/2014/main" val="2565753203"/>
                  </a:ext>
                </a:extLst>
              </a:tr>
              <a:tr h="228052">
                <a:tc vMerge="1">
                  <a:txBody>
                    <a:bodyPr/>
                    <a:lstStyle/>
                    <a:p>
                      <a:endParaRPr lang="en-GB" sz="1200" dirty="0"/>
                    </a:p>
                  </a:txBody>
                  <a:tcPr/>
                </a:tc>
                <a:tc>
                  <a:txBody>
                    <a:bodyPr/>
                    <a:lstStyle/>
                    <a:p>
                      <a:r>
                        <a:rPr lang="en-GB" sz="900" dirty="0" smtClean="0"/>
                        <a:t>Vet School (nom)</a:t>
                      </a:r>
                      <a:endParaRPr lang="en-GB" sz="900" dirty="0"/>
                    </a:p>
                  </a:txBody>
                  <a:tcPr/>
                </a:tc>
                <a:tc>
                  <a:txBody>
                    <a:bodyPr/>
                    <a:lstStyle/>
                    <a:p>
                      <a:r>
                        <a:rPr lang="en-GB" sz="900" dirty="0" smtClean="0"/>
                        <a:t>Matthew Moon/Gina Arnold</a:t>
                      </a:r>
                      <a:endParaRPr lang="en-GB" sz="900" dirty="0"/>
                    </a:p>
                  </a:txBody>
                  <a:tcPr/>
                </a:tc>
                <a:tc>
                  <a:txBody>
                    <a:bodyPr/>
                    <a:lstStyle/>
                    <a:p>
                      <a:r>
                        <a:rPr lang="en-GB" sz="900" dirty="0" smtClean="0"/>
                        <a:t>Director Veterinary Clinical Services/Finance Manager</a:t>
                      </a:r>
                      <a:endParaRPr lang="en-GB" sz="900" dirty="0"/>
                    </a:p>
                  </a:txBody>
                  <a:tcPr/>
                </a:tc>
                <a:extLst>
                  <a:ext uri="{0D108BD9-81ED-4DB2-BD59-A6C34878D82A}">
                    <a16:rowId xmlns:a16="http://schemas.microsoft.com/office/drawing/2014/main" val="285791876"/>
                  </a:ext>
                </a:extLst>
              </a:tr>
              <a:tr h="261495">
                <a:tc rowSpan="4">
                  <a:txBody>
                    <a:bodyPr/>
                    <a:lstStyle/>
                    <a:p>
                      <a:r>
                        <a:rPr lang="en-GB" sz="900" dirty="0" smtClean="0"/>
                        <a:t>Clinical Medicine</a:t>
                      </a:r>
                    </a:p>
                    <a:p>
                      <a:r>
                        <a:rPr lang="en-GB" sz="900" dirty="0" smtClean="0"/>
                        <a:t>(Prof Patrick Maxwell/Matt</a:t>
                      </a:r>
                      <a:r>
                        <a:rPr lang="en-GB" sz="900" baseline="0" dirty="0" smtClean="0"/>
                        <a:t> Burgess)</a:t>
                      </a:r>
                      <a:endParaRPr lang="en-GB" sz="900" dirty="0"/>
                    </a:p>
                  </a:txBody>
                  <a:tcPr/>
                </a:tc>
                <a:tc>
                  <a:txBody>
                    <a:bodyPr/>
                    <a:lstStyle/>
                    <a:p>
                      <a:r>
                        <a:rPr lang="en-GB" sz="900" dirty="0" smtClean="0"/>
                        <a:t>CRUK Cambridge Institute (core)</a:t>
                      </a:r>
                      <a:endParaRPr lang="en-GB" sz="900" dirty="0"/>
                    </a:p>
                  </a:txBody>
                  <a:tcPr/>
                </a:tc>
                <a:tc>
                  <a:txBody>
                    <a:bodyPr/>
                    <a:lstStyle/>
                    <a:p>
                      <a:r>
                        <a:rPr lang="en-GB" sz="900" dirty="0" smtClean="0"/>
                        <a:t>Sophie Duncan/Emma Ryley</a:t>
                      </a:r>
                      <a:endParaRPr lang="en-GB" sz="900" dirty="0"/>
                    </a:p>
                  </a:txBody>
                  <a:tcPr/>
                </a:tc>
                <a:tc>
                  <a:txBody>
                    <a:bodyPr/>
                    <a:lstStyle/>
                    <a:p>
                      <a:r>
                        <a:rPr lang="en-GB" sz="900" dirty="0" smtClean="0"/>
                        <a:t>Acting Directors of Operations</a:t>
                      </a:r>
                      <a:endParaRPr lang="en-GB" sz="900" dirty="0"/>
                    </a:p>
                  </a:txBody>
                  <a:tcPr/>
                </a:tc>
                <a:extLst>
                  <a:ext uri="{0D108BD9-81ED-4DB2-BD59-A6C34878D82A}">
                    <a16:rowId xmlns:a16="http://schemas.microsoft.com/office/drawing/2014/main" val="3664915951"/>
                  </a:ext>
                </a:extLst>
              </a:tr>
              <a:tr h="186013">
                <a:tc vMerge="1">
                  <a:txBody>
                    <a:bodyPr/>
                    <a:lstStyle/>
                    <a:p>
                      <a:endParaRPr lang="en-GB" sz="1200" dirty="0"/>
                    </a:p>
                  </a:txBody>
                  <a:tcPr/>
                </a:tc>
                <a:tc>
                  <a:txBody>
                    <a:bodyPr/>
                    <a:lstStyle/>
                    <a:p>
                      <a:r>
                        <a:rPr lang="en-GB" sz="900" dirty="0" smtClean="0"/>
                        <a:t>Medicine (core)</a:t>
                      </a:r>
                      <a:endParaRPr lang="en-GB" sz="900" dirty="0"/>
                    </a:p>
                  </a:txBody>
                  <a:tcPr/>
                </a:tc>
                <a:tc>
                  <a:txBody>
                    <a:bodyPr/>
                    <a:lstStyle/>
                    <a:p>
                      <a:r>
                        <a:rPr lang="en-GB" sz="900" dirty="0" smtClean="0"/>
                        <a:t>Stephen </a:t>
                      </a:r>
                      <a:r>
                        <a:rPr lang="en-GB" sz="900" dirty="0" err="1" smtClean="0"/>
                        <a:t>Walford</a:t>
                      </a:r>
                      <a:endParaRPr lang="en-GB" sz="900" dirty="0"/>
                    </a:p>
                  </a:txBody>
                  <a:tcPr/>
                </a:tc>
                <a:tc>
                  <a:txBody>
                    <a:bodyPr/>
                    <a:lstStyle/>
                    <a:p>
                      <a:r>
                        <a:rPr lang="en-GB" sz="900" dirty="0" smtClean="0"/>
                        <a:t>Business &amp; Operations Manager</a:t>
                      </a:r>
                      <a:endParaRPr lang="en-GB" sz="900" dirty="0"/>
                    </a:p>
                  </a:txBody>
                  <a:tcPr/>
                </a:tc>
                <a:extLst>
                  <a:ext uri="{0D108BD9-81ED-4DB2-BD59-A6C34878D82A}">
                    <a16:rowId xmlns:a16="http://schemas.microsoft.com/office/drawing/2014/main" val="2992934939"/>
                  </a:ext>
                </a:extLst>
              </a:tr>
              <a:tr h="195157">
                <a:tc vMerge="1">
                  <a:txBody>
                    <a:bodyPr/>
                    <a:lstStyle/>
                    <a:p>
                      <a:endParaRPr lang="en-GB" sz="1200" dirty="0"/>
                    </a:p>
                  </a:txBody>
                  <a:tcPr/>
                </a:tc>
                <a:tc>
                  <a:txBody>
                    <a:bodyPr/>
                    <a:lstStyle/>
                    <a:p>
                      <a:r>
                        <a:rPr lang="en-GB" sz="900" dirty="0" smtClean="0"/>
                        <a:t>Public Health &amp; Primary Care (core)</a:t>
                      </a:r>
                      <a:endParaRPr lang="en-GB" sz="900" dirty="0"/>
                    </a:p>
                  </a:txBody>
                  <a:tcPr/>
                </a:tc>
                <a:tc>
                  <a:txBody>
                    <a:bodyPr/>
                    <a:lstStyle/>
                    <a:p>
                      <a:r>
                        <a:rPr lang="en-GB" sz="900" dirty="0" smtClean="0"/>
                        <a:t>Emma Marron</a:t>
                      </a:r>
                      <a:endParaRPr lang="en-GB" sz="900" dirty="0"/>
                    </a:p>
                  </a:txBody>
                  <a:tcPr/>
                </a:tc>
                <a:tc>
                  <a:txBody>
                    <a:bodyPr/>
                    <a:lstStyle/>
                    <a:p>
                      <a:r>
                        <a:rPr lang="en-GB" sz="900" dirty="0" smtClean="0"/>
                        <a:t>Head of Operations</a:t>
                      </a:r>
                      <a:endParaRPr lang="en-GB" sz="900" dirty="0"/>
                    </a:p>
                  </a:txBody>
                  <a:tcPr/>
                </a:tc>
                <a:extLst>
                  <a:ext uri="{0D108BD9-81ED-4DB2-BD59-A6C34878D82A}">
                    <a16:rowId xmlns:a16="http://schemas.microsoft.com/office/drawing/2014/main" val="1179799153"/>
                  </a:ext>
                </a:extLst>
              </a:tr>
              <a:tr h="176869">
                <a:tc vMerge="1">
                  <a:txBody>
                    <a:bodyPr/>
                    <a:lstStyle/>
                    <a:p>
                      <a:endParaRPr lang="en-GB" sz="1200" dirty="0"/>
                    </a:p>
                  </a:txBody>
                  <a:tcPr/>
                </a:tc>
                <a:tc>
                  <a:txBody>
                    <a:bodyPr/>
                    <a:lstStyle/>
                    <a:p>
                      <a:r>
                        <a:rPr lang="en-GB" sz="900" dirty="0" smtClean="0"/>
                        <a:t>CIMR (nom)</a:t>
                      </a:r>
                      <a:endParaRPr lang="en-GB" sz="900" dirty="0"/>
                    </a:p>
                  </a:txBody>
                  <a:tcPr/>
                </a:tc>
                <a:tc>
                  <a:txBody>
                    <a:bodyPr/>
                    <a:lstStyle/>
                    <a:p>
                      <a:r>
                        <a:rPr lang="en-GB" sz="900" dirty="0" smtClean="0"/>
                        <a:t>Neil Kent/Dave </a:t>
                      </a:r>
                      <a:r>
                        <a:rPr lang="en-GB" sz="900" dirty="0" err="1" smtClean="0"/>
                        <a:t>Cheesman</a:t>
                      </a:r>
                      <a:endParaRPr lang="en-GB" sz="900" dirty="0"/>
                    </a:p>
                  </a:txBody>
                  <a:tcPr/>
                </a:tc>
                <a:tc>
                  <a:txBody>
                    <a:bodyPr/>
                    <a:lstStyle/>
                    <a:p>
                      <a:r>
                        <a:rPr lang="en-GB" sz="900" dirty="0" smtClean="0"/>
                        <a:t>Finance Officer/Laboratory &amp; Facilities Manager</a:t>
                      </a:r>
                      <a:endParaRPr lang="en-GB" sz="900" dirty="0"/>
                    </a:p>
                  </a:txBody>
                  <a:tcPr/>
                </a:tc>
                <a:extLst>
                  <a:ext uri="{0D108BD9-81ED-4DB2-BD59-A6C34878D82A}">
                    <a16:rowId xmlns:a16="http://schemas.microsoft.com/office/drawing/2014/main" val="545730470"/>
                  </a:ext>
                </a:extLst>
              </a:tr>
              <a:tr h="149437">
                <a:tc rowSpan="2">
                  <a:txBody>
                    <a:bodyPr/>
                    <a:lstStyle/>
                    <a:p>
                      <a:r>
                        <a:rPr lang="en-GB" sz="900" dirty="0" smtClean="0"/>
                        <a:t>Humanities</a:t>
                      </a:r>
                      <a:r>
                        <a:rPr lang="en-GB" sz="900" baseline="0" dirty="0" smtClean="0"/>
                        <a:t> &amp; Social Science</a:t>
                      </a:r>
                    </a:p>
                    <a:p>
                      <a:r>
                        <a:rPr lang="en-GB" sz="900" baseline="0" dirty="0" smtClean="0"/>
                        <a:t>(Prof Phil </a:t>
                      </a:r>
                      <a:r>
                        <a:rPr lang="en-GB" sz="900" baseline="0" dirty="0" err="1" smtClean="0"/>
                        <a:t>Allmendinger</a:t>
                      </a:r>
                      <a:r>
                        <a:rPr lang="en-GB" sz="900" baseline="0" dirty="0" smtClean="0"/>
                        <a:t>/Bev </a:t>
                      </a:r>
                      <a:r>
                        <a:rPr lang="en-GB" sz="900" baseline="0" dirty="0" err="1" smtClean="0"/>
                        <a:t>Housden</a:t>
                      </a:r>
                      <a:r>
                        <a:rPr lang="en-GB" sz="900" baseline="0" dirty="0" smtClean="0"/>
                        <a:t>)</a:t>
                      </a:r>
                      <a:endParaRPr lang="en-GB" sz="900" dirty="0"/>
                    </a:p>
                  </a:txBody>
                  <a:tcPr>
                    <a:solidFill>
                      <a:schemeClr val="accent5">
                        <a:lumMod val="20000"/>
                        <a:lumOff val="80000"/>
                      </a:schemeClr>
                    </a:solidFill>
                  </a:tcPr>
                </a:tc>
                <a:tc>
                  <a:txBody>
                    <a:bodyPr/>
                    <a:lstStyle/>
                    <a:p>
                      <a:r>
                        <a:rPr lang="en-GB" sz="900" dirty="0" smtClean="0"/>
                        <a:t>Faculty of Education (nom)</a:t>
                      </a:r>
                      <a:endParaRPr lang="en-GB" sz="900" dirty="0"/>
                    </a:p>
                  </a:txBody>
                  <a:tcPr/>
                </a:tc>
                <a:tc>
                  <a:txBody>
                    <a:bodyPr/>
                    <a:lstStyle/>
                    <a:p>
                      <a:r>
                        <a:rPr lang="en-GB" sz="900" dirty="0" smtClean="0"/>
                        <a:t>Phil Gooding</a:t>
                      </a:r>
                      <a:endParaRPr lang="en-GB" sz="900" dirty="0"/>
                    </a:p>
                  </a:txBody>
                  <a:tcPr/>
                </a:tc>
                <a:tc>
                  <a:txBody>
                    <a:bodyPr/>
                    <a:lstStyle/>
                    <a:p>
                      <a:r>
                        <a:rPr lang="en-GB" sz="900" dirty="0" smtClean="0"/>
                        <a:t>Finance Manager</a:t>
                      </a:r>
                      <a:endParaRPr lang="en-GB" sz="900" dirty="0"/>
                    </a:p>
                  </a:txBody>
                  <a:tcPr/>
                </a:tc>
                <a:extLst>
                  <a:ext uri="{0D108BD9-81ED-4DB2-BD59-A6C34878D82A}">
                    <a16:rowId xmlns:a16="http://schemas.microsoft.com/office/drawing/2014/main" val="1492287238"/>
                  </a:ext>
                </a:extLst>
              </a:tr>
              <a:tr h="222589">
                <a:tc vMerge="1">
                  <a:txBody>
                    <a:bodyPr/>
                    <a:lstStyle/>
                    <a:p>
                      <a:endParaRPr lang="en-GB" sz="1000" dirty="0"/>
                    </a:p>
                  </a:txBody>
                  <a:tcPr/>
                </a:tc>
                <a:tc>
                  <a:txBody>
                    <a:bodyPr/>
                    <a:lstStyle/>
                    <a:p>
                      <a:r>
                        <a:rPr lang="en-GB" sz="900" dirty="0" smtClean="0"/>
                        <a:t>Faculty of History (nom)</a:t>
                      </a:r>
                      <a:endParaRPr lang="en-GB" sz="900" dirty="0"/>
                    </a:p>
                  </a:txBody>
                  <a:tcPr/>
                </a:tc>
                <a:tc>
                  <a:txBody>
                    <a:bodyPr/>
                    <a:lstStyle/>
                    <a:p>
                      <a:r>
                        <a:rPr lang="en-GB" sz="900" dirty="0" smtClean="0"/>
                        <a:t>Ed Mayes</a:t>
                      </a:r>
                      <a:endParaRPr lang="en-GB" sz="900" dirty="0"/>
                    </a:p>
                  </a:txBody>
                  <a:tcPr/>
                </a:tc>
                <a:tc>
                  <a:txBody>
                    <a:bodyPr/>
                    <a:lstStyle/>
                    <a:p>
                      <a:r>
                        <a:rPr lang="en-GB" sz="900" dirty="0" smtClean="0"/>
                        <a:t>Chief Accounts Clerk</a:t>
                      </a:r>
                      <a:endParaRPr lang="en-GB" sz="900" dirty="0"/>
                    </a:p>
                  </a:txBody>
                  <a:tcPr/>
                </a:tc>
                <a:extLst>
                  <a:ext uri="{0D108BD9-81ED-4DB2-BD59-A6C34878D82A}">
                    <a16:rowId xmlns:a16="http://schemas.microsoft.com/office/drawing/2014/main" val="2784288792"/>
                  </a:ext>
                </a:extLst>
              </a:tr>
              <a:tr h="0">
                <a:tc rowSpan="3">
                  <a:txBody>
                    <a:bodyPr/>
                    <a:lstStyle/>
                    <a:p>
                      <a:r>
                        <a:rPr lang="en-GB" sz="900" dirty="0" smtClean="0"/>
                        <a:t>Physical Sciences</a:t>
                      </a:r>
                    </a:p>
                    <a:p>
                      <a:r>
                        <a:rPr lang="en-GB" sz="900" dirty="0" smtClean="0"/>
                        <a:t>(Jim Bellingham/Susan Wright)</a:t>
                      </a:r>
                      <a:endParaRPr lang="en-GB" sz="900" dirty="0"/>
                    </a:p>
                  </a:txBody>
                  <a:tcPr/>
                </a:tc>
                <a:tc>
                  <a:txBody>
                    <a:bodyPr/>
                    <a:lstStyle/>
                    <a:p>
                      <a:r>
                        <a:rPr lang="en-GB" sz="900" dirty="0" smtClean="0"/>
                        <a:t>Physics (core)</a:t>
                      </a:r>
                      <a:endParaRPr lang="en-GB" sz="900" dirty="0"/>
                    </a:p>
                  </a:txBody>
                  <a:tcPr/>
                </a:tc>
                <a:tc>
                  <a:txBody>
                    <a:bodyPr/>
                    <a:lstStyle/>
                    <a:p>
                      <a:r>
                        <a:rPr lang="en-GB" sz="900" dirty="0" smtClean="0"/>
                        <a:t>Niall Taylor</a:t>
                      </a:r>
                    </a:p>
                  </a:txBody>
                  <a:tcPr/>
                </a:tc>
                <a:tc>
                  <a:txBody>
                    <a:bodyPr/>
                    <a:lstStyle/>
                    <a:p>
                      <a:r>
                        <a:rPr lang="en-GB" sz="900" dirty="0" smtClean="0"/>
                        <a:t>Purchasing Supervisor</a:t>
                      </a:r>
                      <a:endParaRPr lang="en-GB" sz="900" dirty="0"/>
                    </a:p>
                  </a:txBody>
                  <a:tcPr/>
                </a:tc>
                <a:extLst>
                  <a:ext uri="{0D108BD9-81ED-4DB2-BD59-A6C34878D82A}">
                    <a16:rowId xmlns:a16="http://schemas.microsoft.com/office/drawing/2014/main" val="2364469618"/>
                  </a:ext>
                </a:extLst>
              </a:tr>
              <a:tr h="219456">
                <a:tc vMerge="1">
                  <a:txBody>
                    <a:bodyPr/>
                    <a:lstStyle/>
                    <a:p>
                      <a:endParaRPr lang="en-GB" sz="900" dirty="0"/>
                    </a:p>
                  </a:txBody>
                  <a:tcPr/>
                </a:tc>
                <a:tc>
                  <a:txBody>
                    <a:bodyPr/>
                    <a:lstStyle/>
                    <a:p>
                      <a:r>
                        <a:rPr lang="en-GB" sz="900" dirty="0" smtClean="0"/>
                        <a:t>Chemistry (core)</a:t>
                      </a:r>
                      <a:endParaRPr lang="en-GB" sz="900" dirty="0"/>
                    </a:p>
                  </a:txBody>
                  <a:tcPr/>
                </a:tc>
                <a:tc>
                  <a:txBody>
                    <a:bodyPr/>
                    <a:lstStyle/>
                    <a:p>
                      <a:r>
                        <a:rPr lang="en-GB" sz="900" dirty="0" smtClean="0"/>
                        <a:t>Ann Searle</a:t>
                      </a:r>
                    </a:p>
                  </a:txBody>
                  <a:tcPr/>
                </a:tc>
                <a:tc>
                  <a:txBody>
                    <a:bodyPr/>
                    <a:lstStyle/>
                    <a:p>
                      <a:r>
                        <a:rPr lang="en-GB" sz="900" dirty="0" smtClean="0"/>
                        <a:t>Finance Manager</a:t>
                      </a:r>
                      <a:endParaRPr lang="en-GB" sz="900" dirty="0"/>
                    </a:p>
                  </a:txBody>
                  <a:tcPr/>
                </a:tc>
                <a:extLst>
                  <a:ext uri="{0D108BD9-81ED-4DB2-BD59-A6C34878D82A}">
                    <a16:rowId xmlns:a16="http://schemas.microsoft.com/office/drawing/2014/main" val="2791050960"/>
                  </a:ext>
                </a:extLst>
              </a:tr>
              <a:tr h="210312">
                <a:tc vMerge="1">
                  <a:txBody>
                    <a:bodyPr/>
                    <a:lstStyle/>
                    <a:p>
                      <a:endParaRPr lang="en-GB" sz="900" dirty="0"/>
                    </a:p>
                  </a:txBody>
                  <a:tcPr/>
                </a:tc>
                <a:tc>
                  <a:txBody>
                    <a:bodyPr/>
                    <a:lstStyle/>
                    <a:p>
                      <a:r>
                        <a:rPr lang="en-GB" sz="900" dirty="0" smtClean="0"/>
                        <a:t>Material Science &amp; Metallurgy (core)</a:t>
                      </a:r>
                      <a:endParaRPr lang="en-GB" sz="900" dirty="0"/>
                    </a:p>
                  </a:txBody>
                  <a:tcPr/>
                </a:tc>
                <a:tc>
                  <a:txBody>
                    <a:bodyPr/>
                    <a:lstStyle/>
                    <a:p>
                      <a:r>
                        <a:rPr lang="en-GB" sz="900" dirty="0" smtClean="0"/>
                        <a:t>Derek Martin</a:t>
                      </a:r>
                      <a:endParaRPr lang="en-GB" sz="900" dirty="0"/>
                    </a:p>
                  </a:txBody>
                  <a:tcPr/>
                </a:tc>
                <a:tc>
                  <a:txBody>
                    <a:bodyPr/>
                    <a:lstStyle/>
                    <a:p>
                      <a:r>
                        <a:rPr lang="en-GB" sz="900" dirty="0" smtClean="0"/>
                        <a:t>Buyer</a:t>
                      </a:r>
                      <a:endParaRPr lang="en-GB" sz="900" dirty="0"/>
                    </a:p>
                  </a:txBody>
                  <a:tcPr/>
                </a:tc>
                <a:extLst>
                  <a:ext uri="{0D108BD9-81ED-4DB2-BD59-A6C34878D82A}">
                    <a16:rowId xmlns:a16="http://schemas.microsoft.com/office/drawing/2014/main" val="99248177"/>
                  </a:ext>
                </a:extLst>
              </a:tr>
              <a:tr h="210312">
                <a:tc rowSpan="3">
                  <a:txBody>
                    <a:bodyPr/>
                    <a:lstStyle/>
                    <a:p>
                      <a:r>
                        <a:rPr lang="en-GB" sz="900" dirty="0" smtClean="0"/>
                        <a:t>Technology</a:t>
                      </a:r>
                    </a:p>
                    <a:p>
                      <a:r>
                        <a:rPr lang="en-GB" sz="900" dirty="0" smtClean="0"/>
                        <a:t>(Prof</a:t>
                      </a:r>
                      <a:r>
                        <a:rPr lang="en-GB" sz="900" baseline="0" dirty="0" smtClean="0"/>
                        <a:t> John Dennis/Joanna </a:t>
                      </a:r>
                      <a:r>
                        <a:rPr lang="en-GB" sz="900" baseline="0" dirty="0" err="1" smtClean="0"/>
                        <a:t>Walmsley</a:t>
                      </a:r>
                      <a:r>
                        <a:rPr lang="en-GB" sz="900" baseline="0" dirty="0" smtClean="0"/>
                        <a:t>)</a:t>
                      </a:r>
                      <a:endParaRPr lang="en-GB" sz="900" dirty="0"/>
                    </a:p>
                  </a:txBody>
                  <a:tcPr/>
                </a:tc>
                <a:tc>
                  <a:txBody>
                    <a:bodyPr/>
                    <a:lstStyle/>
                    <a:p>
                      <a:r>
                        <a:rPr lang="en-GB" sz="900" dirty="0" smtClean="0"/>
                        <a:t>Engineering (core)</a:t>
                      </a:r>
                      <a:endParaRPr lang="en-GB" sz="900" dirty="0"/>
                    </a:p>
                  </a:txBody>
                  <a:tcPr/>
                </a:tc>
                <a:tc>
                  <a:txBody>
                    <a:bodyPr/>
                    <a:lstStyle/>
                    <a:p>
                      <a:r>
                        <a:rPr lang="en-GB" sz="900" dirty="0" smtClean="0"/>
                        <a:t>Anne </a:t>
                      </a:r>
                      <a:r>
                        <a:rPr lang="en-GB" sz="900" dirty="0" err="1" smtClean="0"/>
                        <a:t>Waldock</a:t>
                      </a:r>
                      <a:r>
                        <a:rPr lang="en-GB" sz="900" dirty="0" smtClean="0"/>
                        <a:t>/Mark </a:t>
                      </a:r>
                      <a:r>
                        <a:rPr lang="en-GB" sz="900" dirty="0" err="1" smtClean="0"/>
                        <a:t>Housden</a:t>
                      </a:r>
                      <a:endParaRPr lang="en-GB" sz="900" dirty="0"/>
                    </a:p>
                  </a:txBody>
                  <a:tcPr/>
                </a:tc>
                <a:tc>
                  <a:txBody>
                    <a:bodyPr/>
                    <a:lstStyle/>
                    <a:p>
                      <a:r>
                        <a:rPr lang="en-GB" sz="900" dirty="0" smtClean="0"/>
                        <a:t>Finance Manager/Purchasing Supervisor</a:t>
                      </a:r>
                      <a:endParaRPr lang="en-GB" sz="900" dirty="0"/>
                    </a:p>
                  </a:txBody>
                  <a:tcPr/>
                </a:tc>
                <a:extLst>
                  <a:ext uri="{0D108BD9-81ED-4DB2-BD59-A6C34878D82A}">
                    <a16:rowId xmlns:a16="http://schemas.microsoft.com/office/drawing/2014/main" val="3487960991"/>
                  </a:ext>
                </a:extLst>
              </a:tr>
              <a:tr h="237744">
                <a:tc vMerge="1">
                  <a:txBody>
                    <a:bodyPr/>
                    <a:lstStyle/>
                    <a:p>
                      <a:endParaRPr lang="en-GB" sz="900" dirty="0"/>
                    </a:p>
                  </a:txBody>
                  <a:tcPr/>
                </a:tc>
                <a:tc>
                  <a:txBody>
                    <a:bodyPr/>
                    <a:lstStyle/>
                    <a:p>
                      <a:r>
                        <a:rPr lang="en-GB" sz="900" dirty="0" smtClean="0"/>
                        <a:t>Judge Business School (core)</a:t>
                      </a:r>
                      <a:endParaRPr lang="en-GB" sz="900" dirty="0"/>
                    </a:p>
                  </a:txBody>
                  <a:tcPr/>
                </a:tc>
                <a:tc>
                  <a:txBody>
                    <a:bodyPr/>
                    <a:lstStyle/>
                    <a:p>
                      <a:r>
                        <a:rPr lang="en-GB" sz="900" dirty="0" smtClean="0"/>
                        <a:t>Ali </a:t>
                      </a:r>
                      <a:r>
                        <a:rPr lang="en-GB" sz="900" dirty="0" err="1" smtClean="0"/>
                        <a:t>Stellings</a:t>
                      </a:r>
                      <a:endParaRPr lang="en-GB" sz="900" dirty="0"/>
                    </a:p>
                  </a:txBody>
                  <a:tcPr/>
                </a:tc>
                <a:tc>
                  <a:txBody>
                    <a:bodyPr/>
                    <a:lstStyle/>
                    <a:p>
                      <a:r>
                        <a:rPr lang="en-GB" sz="900" dirty="0" smtClean="0"/>
                        <a:t>Finance Manager</a:t>
                      </a:r>
                      <a:endParaRPr lang="en-GB" sz="900" dirty="0"/>
                    </a:p>
                  </a:txBody>
                  <a:tcPr/>
                </a:tc>
                <a:extLst>
                  <a:ext uri="{0D108BD9-81ED-4DB2-BD59-A6C34878D82A}">
                    <a16:rowId xmlns:a16="http://schemas.microsoft.com/office/drawing/2014/main" val="3013230165"/>
                  </a:ext>
                </a:extLst>
              </a:tr>
              <a:tr h="219456">
                <a:tc vMerge="1">
                  <a:txBody>
                    <a:bodyPr/>
                    <a:lstStyle/>
                    <a:p>
                      <a:endParaRPr lang="en-GB" sz="900" dirty="0"/>
                    </a:p>
                  </a:txBody>
                  <a:tcPr/>
                </a:tc>
                <a:tc>
                  <a:txBody>
                    <a:bodyPr/>
                    <a:lstStyle/>
                    <a:p>
                      <a:r>
                        <a:rPr lang="en-GB" sz="900" dirty="0" smtClean="0"/>
                        <a:t>CISL (nom)</a:t>
                      </a:r>
                      <a:endParaRPr lang="en-GB" sz="900" dirty="0"/>
                    </a:p>
                  </a:txBody>
                  <a:tcPr/>
                </a:tc>
                <a:tc>
                  <a:txBody>
                    <a:bodyPr/>
                    <a:lstStyle/>
                    <a:p>
                      <a:r>
                        <a:rPr lang="en-GB" sz="900" dirty="0" smtClean="0"/>
                        <a:t>Andrew Wilkinson/Jane Batten</a:t>
                      </a:r>
                      <a:endParaRPr lang="en-GB" sz="900" dirty="0"/>
                    </a:p>
                  </a:txBody>
                  <a:tcPr/>
                </a:tc>
                <a:tc>
                  <a:txBody>
                    <a:bodyPr/>
                    <a:lstStyle/>
                    <a:p>
                      <a:r>
                        <a:rPr lang="en-GB" sz="900" dirty="0" smtClean="0"/>
                        <a:t>Director of Operations/Business Operations Manager</a:t>
                      </a:r>
                      <a:endParaRPr lang="en-GB" sz="900" dirty="0"/>
                    </a:p>
                  </a:txBody>
                  <a:tcPr/>
                </a:tc>
                <a:extLst>
                  <a:ext uri="{0D108BD9-81ED-4DB2-BD59-A6C34878D82A}">
                    <a16:rowId xmlns:a16="http://schemas.microsoft.com/office/drawing/2014/main" val="29396245"/>
                  </a:ext>
                </a:extLst>
              </a:tr>
              <a:tr h="193322">
                <a:tc rowSpan="3">
                  <a:txBody>
                    <a:bodyPr/>
                    <a:lstStyle/>
                    <a:p>
                      <a:r>
                        <a:rPr lang="en-GB" sz="900" dirty="0" smtClean="0"/>
                        <a:t>Unified</a:t>
                      </a:r>
                      <a:r>
                        <a:rPr lang="en-GB" sz="900" baseline="0" dirty="0" smtClean="0"/>
                        <a:t> Admin Service</a:t>
                      </a:r>
                    </a:p>
                    <a:p>
                      <a:r>
                        <a:rPr lang="en-GB" sz="900" baseline="0" dirty="0" smtClean="0"/>
                        <a:t>(Senior Officers/Mike Millard)</a:t>
                      </a:r>
                      <a:endParaRPr lang="en-GB" sz="900" dirty="0"/>
                    </a:p>
                  </a:txBody>
                  <a:tcPr/>
                </a:tc>
                <a:tc>
                  <a:txBody>
                    <a:bodyPr/>
                    <a:lstStyle/>
                    <a:p>
                      <a:r>
                        <a:rPr lang="en-GB" sz="900" dirty="0" smtClean="0"/>
                        <a:t>Estate Management (core)</a:t>
                      </a:r>
                      <a:endParaRPr lang="en-GB" sz="900" dirty="0"/>
                    </a:p>
                  </a:txBody>
                  <a:tcPr/>
                </a:tc>
                <a:tc>
                  <a:txBody>
                    <a:bodyPr/>
                    <a:lstStyle/>
                    <a:p>
                      <a:r>
                        <a:rPr lang="en-GB" sz="900" dirty="0" smtClean="0"/>
                        <a:t>Tom </a:t>
                      </a:r>
                      <a:r>
                        <a:rPr lang="en-GB" sz="900" dirty="0" err="1" smtClean="0"/>
                        <a:t>Walston</a:t>
                      </a:r>
                      <a:endParaRPr lang="en-GB" sz="900" dirty="0"/>
                    </a:p>
                  </a:txBody>
                  <a:tcPr/>
                </a:tc>
                <a:tc>
                  <a:txBody>
                    <a:bodyPr/>
                    <a:lstStyle/>
                    <a:p>
                      <a:r>
                        <a:rPr lang="en-GB" sz="900" dirty="0" smtClean="0"/>
                        <a:t>Head of Section</a:t>
                      </a:r>
                      <a:endParaRPr lang="en-GB" sz="900" dirty="0"/>
                    </a:p>
                  </a:txBody>
                  <a:tcPr/>
                </a:tc>
                <a:extLst>
                  <a:ext uri="{0D108BD9-81ED-4DB2-BD59-A6C34878D82A}">
                    <a16:rowId xmlns:a16="http://schemas.microsoft.com/office/drawing/2014/main" val="1364909589"/>
                  </a:ext>
                </a:extLst>
              </a:tr>
              <a:tr h="147602">
                <a:tc vMerge="1">
                  <a:txBody>
                    <a:bodyPr/>
                    <a:lstStyle/>
                    <a:p>
                      <a:endParaRPr lang="en-GB" sz="900" dirty="0"/>
                    </a:p>
                  </a:txBody>
                  <a:tcPr/>
                </a:tc>
                <a:tc>
                  <a:txBody>
                    <a:bodyPr/>
                    <a:lstStyle/>
                    <a:p>
                      <a:r>
                        <a:rPr lang="en-GB" sz="900" dirty="0" smtClean="0"/>
                        <a:t>Research Operations Office (nom)</a:t>
                      </a:r>
                      <a:endParaRPr lang="en-GB" sz="900" dirty="0"/>
                    </a:p>
                  </a:txBody>
                  <a:tcPr/>
                </a:tc>
                <a:tc>
                  <a:txBody>
                    <a:bodyPr/>
                    <a:lstStyle/>
                    <a:p>
                      <a:r>
                        <a:rPr lang="en-GB" sz="900" dirty="0" smtClean="0"/>
                        <a:t>Jo </a:t>
                      </a:r>
                      <a:r>
                        <a:rPr lang="en-GB" sz="900" dirty="0" err="1" smtClean="0"/>
                        <a:t>Dekkers</a:t>
                      </a:r>
                      <a:endParaRPr lang="en-GB" sz="900" dirty="0"/>
                    </a:p>
                  </a:txBody>
                  <a:tcPr/>
                </a:tc>
                <a:tc>
                  <a:txBody>
                    <a:bodyPr/>
                    <a:lstStyle/>
                    <a:p>
                      <a:r>
                        <a:rPr lang="en-GB" sz="900" dirty="0" smtClean="0"/>
                        <a:t>Head of Department</a:t>
                      </a:r>
                      <a:endParaRPr lang="en-GB" sz="900" dirty="0"/>
                    </a:p>
                  </a:txBody>
                  <a:tcPr/>
                </a:tc>
                <a:extLst>
                  <a:ext uri="{0D108BD9-81ED-4DB2-BD59-A6C34878D82A}">
                    <a16:rowId xmlns:a16="http://schemas.microsoft.com/office/drawing/2014/main" val="2939997152"/>
                  </a:ext>
                </a:extLst>
              </a:tr>
              <a:tr h="211610">
                <a:tc vMerge="1">
                  <a:txBody>
                    <a:bodyPr/>
                    <a:lstStyle/>
                    <a:p>
                      <a:endParaRPr lang="en-GB" sz="900" dirty="0"/>
                    </a:p>
                  </a:txBody>
                  <a:tcPr/>
                </a:tc>
                <a:tc>
                  <a:txBody>
                    <a:bodyPr/>
                    <a:lstStyle/>
                    <a:p>
                      <a:r>
                        <a:rPr lang="en-GB" sz="900" dirty="0" smtClean="0"/>
                        <a:t>University Biomedical Service (core)</a:t>
                      </a:r>
                      <a:endParaRPr lang="en-GB" sz="900" dirty="0"/>
                    </a:p>
                  </a:txBody>
                  <a:tcPr/>
                </a:tc>
                <a:tc>
                  <a:txBody>
                    <a:bodyPr/>
                    <a:lstStyle/>
                    <a:p>
                      <a:r>
                        <a:rPr lang="en-GB" sz="900" dirty="0" smtClean="0"/>
                        <a:t>Karl Wilson</a:t>
                      </a:r>
                      <a:endParaRPr lang="en-GB" sz="900" dirty="0"/>
                    </a:p>
                  </a:txBody>
                  <a:tcPr/>
                </a:tc>
                <a:tc>
                  <a:txBody>
                    <a:bodyPr/>
                    <a:lstStyle/>
                    <a:p>
                      <a:r>
                        <a:rPr lang="en-GB" sz="900" dirty="0" smtClean="0"/>
                        <a:t>Operations Director</a:t>
                      </a:r>
                      <a:endParaRPr lang="en-GB" sz="900" dirty="0"/>
                    </a:p>
                  </a:txBody>
                  <a:tcPr/>
                </a:tc>
                <a:extLst>
                  <a:ext uri="{0D108BD9-81ED-4DB2-BD59-A6C34878D82A}">
                    <a16:rowId xmlns:a16="http://schemas.microsoft.com/office/drawing/2014/main" val="954612872"/>
                  </a:ext>
                </a:extLst>
              </a:tr>
              <a:tr h="211610">
                <a:tc rowSpan="4">
                  <a:txBody>
                    <a:bodyPr/>
                    <a:lstStyle/>
                    <a:p>
                      <a:r>
                        <a:rPr lang="en-GB" sz="900" dirty="0" smtClean="0"/>
                        <a:t>Non School Institutions</a:t>
                      </a:r>
                    </a:p>
                    <a:p>
                      <a:r>
                        <a:rPr lang="en-GB" sz="900" dirty="0" smtClean="0"/>
                        <a:t>(Senior Officers/Diane Gaskin)</a:t>
                      </a:r>
                      <a:endParaRPr lang="en-GB" sz="900" dirty="0"/>
                    </a:p>
                  </a:txBody>
                  <a:tcPr/>
                </a:tc>
                <a:tc>
                  <a:txBody>
                    <a:bodyPr/>
                    <a:lstStyle/>
                    <a:p>
                      <a:r>
                        <a:rPr lang="en-GB" sz="900" dirty="0" smtClean="0"/>
                        <a:t>North-West Cambridge (core)</a:t>
                      </a:r>
                      <a:endParaRPr lang="en-GB" sz="900" dirty="0"/>
                    </a:p>
                  </a:txBody>
                  <a:tcPr/>
                </a:tc>
                <a:tc>
                  <a:txBody>
                    <a:bodyPr/>
                    <a:lstStyle/>
                    <a:p>
                      <a:r>
                        <a:rPr lang="en-GB" sz="900" dirty="0" smtClean="0"/>
                        <a:t>Heather </a:t>
                      </a:r>
                      <a:r>
                        <a:rPr lang="en-GB" sz="900" dirty="0" err="1" smtClean="0"/>
                        <a:t>Topel</a:t>
                      </a:r>
                      <a:endParaRPr lang="en-GB" sz="900" dirty="0"/>
                    </a:p>
                  </a:txBody>
                  <a:tcPr/>
                </a:tc>
                <a:tc>
                  <a:txBody>
                    <a:bodyPr/>
                    <a:lstStyle/>
                    <a:p>
                      <a:r>
                        <a:rPr lang="en-GB" sz="900" dirty="0" smtClean="0"/>
                        <a:t>Project Director</a:t>
                      </a:r>
                      <a:endParaRPr lang="en-GB" sz="900" dirty="0"/>
                    </a:p>
                  </a:txBody>
                  <a:tcPr/>
                </a:tc>
                <a:extLst>
                  <a:ext uri="{0D108BD9-81ED-4DB2-BD59-A6C34878D82A}">
                    <a16:rowId xmlns:a16="http://schemas.microsoft.com/office/drawing/2014/main" val="4211148539"/>
                  </a:ext>
                </a:extLst>
              </a:tr>
              <a:tr h="202466">
                <a:tc vMerge="1">
                  <a:txBody>
                    <a:bodyPr/>
                    <a:lstStyle/>
                    <a:p>
                      <a:endParaRPr lang="en-GB" sz="900" dirty="0"/>
                    </a:p>
                  </a:txBody>
                  <a:tcPr/>
                </a:tc>
                <a:tc>
                  <a:txBody>
                    <a:bodyPr/>
                    <a:lstStyle/>
                    <a:p>
                      <a:r>
                        <a:rPr lang="en-GB" sz="900" dirty="0" smtClean="0"/>
                        <a:t>Information Services (core)</a:t>
                      </a:r>
                      <a:endParaRPr lang="en-GB" sz="900" dirty="0"/>
                    </a:p>
                  </a:txBody>
                  <a:tcPr/>
                </a:tc>
                <a:tc>
                  <a:txBody>
                    <a:bodyPr/>
                    <a:lstStyle/>
                    <a:p>
                      <a:r>
                        <a:rPr lang="en-GB" sz="900" dirty="0" smtClean="0"/>
                        <a:t>Fay Hider</a:t>
                      </a:r>
                      <a:endParaRPr lang="en-GB" sz="900" dirty="0"/>
                    </a:p>
                  </a:txBody>
                  <a:tcPr/>
                </a:tc>
                <a:tc>
                  <a:txBody>
                    <a:bodyPr/>
                    <a:lstStyle/>
                    <a:p>
                      <a:r>
                        <a:rPr lang="en-GB" sz="900" dirty="0" smtClean="0"/>
                        <a:t>Finance Officer</a:t>
                      </a:r>
                      <a:endParaRPr lang="en-GB" sz="900" dirty="0"/>
                    </a:p>
                  </a:txBody>
                  <a:tcPr/>
                </a:tc>
                <a:extLst>
                  <a:ext uri="{0D108BD9-81ED-4DB2-BD59-A6C34878D82A}">
                    <a16:rowId xmlns:a16="http://schemas.microsoft.com/office/drawing/2014/main" val="2922598226"/>
                  </a:ext>
                </a:extLst>
              </a:tr>
              <a:tr h="211610">
                <a:tc vMerge="1">
                  <a:txBody>
                    <a:bodyPr/>
                    <a:lstStyle/>
                    <a:p>
                      <a:endParaRPr lang="en-GB" sz="900" dirty="0"/>
                    </a:p>
                  </a:txBody>
                  <a:tcPr/>
                </a:tc>
                <a:tc>
                  <a:txBody>
                    <a:bodyPr/>
                    <a:lstStyle/>
                    <a:p>
                      <a:r>
                        <a:rPr lang="en-GB" sz="900" dirty="0" smtClean="0"/>
                        <a:t>CUDAR (nom)</a:t>
                      </a:r>
                      <a:endParaRPr lang="en-GB" sz="900" dirty="0"/>
                    </a:p>
                  </a:txBody>
                  <a:tcPr/>
                </a:tc>
                <a:tc>
                  <a:txBody>
                    <a:bodyPr/>
                    <a:lstStyle/>
                    <a:p>
                      <a:r>
                        <a:rPr lang="en-GB" sz="900" dirty="0" smtClean="0"/>
                        <a:t>Michael Atkins</a:t>
                      </a:r>
                      <a:endParaRPr lang="en-GB" sz="900" dirty="0"/>
                    </a:p>
                  </a:txBody>
                  <a:tcPr/>
                </a:tc>
                <a:tc>
                  <a:txBody>
                    <a:bodyPr/>
                    <a:lstStyle/>
                    <a:p>
                      <a:r>
                        <a:rPr lang="en-GB" sz="900" dirty="0" smtClean="0"/>
                        <a:t>Finance Manager</a:t>
                      </a:r>
                      <a:endParaRPr lang="en-GB" sz="900" dirty="0"/>
                    </a:p>
                  </a:txBody>
                  <a:tcPr/>
                </a:tc>
                <a:extLst>
                  <a:ext uri="{0D108BD9-81ED-4DB2-BD59-A6C34878D82A}">
                    <a16:rowId xmlns:a16="http://schemas.microsoft.com/office/drawing/2014/main" val="1350942310"/>
                  </a:ext>
                </a:extLst>
              </a:tr>
              <a:tr h="156746">
                <a:tc vMerge="1">
                  <a:txBody>
                    <a:bodyPr/>
                    <a:lstStyle/>
                    <a:p>
                      <a:endParaRPr lang="en-GB" sz="900" dirty="0"/>
                    </a:p>
                  </a:txBody>
                  <a:tcPr/>
                </a:tc>
                <a:tc>
                  <a:txBody>
                    <a:bodyPr/>
                    <a:lstStyle/>
                    <a:p>
                      <a:r>
                        <a:rPr lang="en-GB" sz="900" dirty="0" smtClean="0"/>
                        <a:t>University Library (core)</a:t>
                      </a:r>
                      <a:endParaRPr lang="en-GB" sz="900" dirty="0"/>
                    </a:p>
                  </a:txBody>
                  <a:tcPr/>
                </a:tc>
                <a:tc>
                  <a:txBody>
                    <a:bodyPr/>
                    <a:lstStyle/>
                    <a:p>
                      <a:r>
                        <a:rPr lang="en-GB" sz="900" dirty="0" smtClean="0"/>
                        <a:t>Ben Perks</a:t>
                      </a:r>
                      <a:endParaRPr lang="en-GB" sz="900" dirty="0"/>
                    </a:p>
                  </a:txBody>
                  <a:tcPr/>
                </a:tc>
                <a:tc>
                  <a:txBody>
                    <a:bodyPr/>
                    <a:lstStyle/>
                    <a:p>
                      <a:r>
                        <a:rPr lang="en-GB" sz="900" dirty="0" smtClean="0"/>
                        <a:t>Head of Finance</a:t>
                      </a:r>
                      <a:endParaRPr lang="en-GB" sz="900" dirty="0"/>
                    </a:p>
                  </a:txBody>
                  <a:tcPr/>
                </a:tc>
                <a:extLst>
                  <a:ext uri="{0D108BD9-81ED-4DB2-BD59-A6C34878D82A}">
                    <a16:rowId xmlns:a16="http://schemas.microsoft.com/office/drawing/2014/main" val="1318869513"/>
                  </a:ext>
                </a:extLst>
              </a:tr>
            </a:tbl>
          </a:graphicData>
        </a:graphic>
      </p:graphicFrame>
    </p:spTree>
    <p:extLst>
      <p:ext uri="{BB962C8B-B14F-4D97-AF65-F5344CB8AC3E}">
        <p14:creationId xmlns:p14="http://schemas.microsoft.com/office/powerpoint/2010/main" val="116993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p:cNvSpPr/>
          <p:nvPr/>
        </p:nvSpPr>
        <p:spPr bwMode="auto">
          <a:xfrm>
            <a:off x="2312508" y="5408619"/>
            <a:ext cx="6788213" cy="437284"/>
          </a:xfrm>
          <a:prstGeom prst="rightArrow">
            <a:avLst/>
          </a:prstGeom>
          <a:solidFill>
            <a:schemeClr val="tx1">
              <a:lumMod val="40000"/>
              <a:lumOff val="60000"/>
            </a:schemeClr>
          </a:solidFill>
          <a:ln w="76200">
            <a:noFill/>
            <a:round/>
            <a:headEnd/>
            <a:tailEnd/>
          </a:ln>
        </p:spPr>
        <p:txBody>
          <a:bodyPr lIns="36000" tIns="36000" rIns="36000" bIns="36000" rtlCol="0" anchor="ctr"/>
          <a:lstStyle/>
          <a:p>
            <a:pPr algn="ctr"/>
            <a:r>
              <a:rPr lang="en-GB" sz="1600" dirty="0" smtClean="0">
                <a:latin typeface="Arial" charset="0"/>
                <a:cs typeface="Arial" charset="0"/>
              </a:rPr>
              <a:t>Delivered in partnership by PA Consulting</a:t>
            </a:r>
            <a:endParaRPr lang="en-GB" sz="1600" dirty="0">
              <a:latin typeface="Arial" charset="0"/>
              <a:cs typeface="Arial" charset="0"/>
            </a:endParaRPr>
          </a:p>
        </p:txBody>
      </p:sp>
      <p:sp>
        <p:nvSpPr>
          <p:cNvPr id="4098" name="Rectangle 4"/>
          <p:cNvSpPr>
            <a:spLocks noGrp="1" noChangeArrowheads="1"/>
          </p:cNvSpPr>
          <p:nvPr>
            <p:ph type="title"/>
          </p:nvPr>
        </p:nvSpPr>
        <p:spPr>
          <a:xfrm>
            <a:off x="233229" y="25837"/>
            <a:ext cx="8529772" cy="722034"/>
          </a:xfrm>
        </p:spPr>
        <p:txBody>
          <a:bodyPr>
            <a:normAutofit fontScale="90000"/>
          </a:bodyPr>
          <a:lstStyle/>
          <a:p>
            <a:pPr>
              <a:lnSpc>
                <a:spcPct val="150000"/>
              </a:lnSpc>
              <a:spcBef>
                <a:spcPts val="600"/>
              </a:spcBef>
              <a:spcAft>
                <a:spcPts val="600"/>
              </a:spcAft>
              <a:defRPr/>
            </a:pPr>
            <a:r>
              <a:rPr lang="en-US" altLang="en-US" sz="1300" dirty="0">
                <a:solidFill>
                  <a:srgbClr val="002060"/>
                </a:solidFill>
                <a:latin typeface="Arial" panose="020B0604020202020204" pitchFamily="34" charset="0"/>
                <a:ea typeface="Georgia" charset="0"/>
                <a:cs typeface="Arial" panose="020B0604020202020204" pitchFamily="34" charset="0"/>
              </a:rPr>
              <a:t/>
            </a:r>
            <a:br>
              <a:rPr lang="en-US" altLang="en-US" sz="1300" dirty="0">
                <a:solidFill>
                  <a:srgbClr val="002060"/>
                </a:solidFill>
                <a:latin typeface="Arial" panose="020B0604020202020204" pitchFamily="34" charset="0"/>
                <a:ea typeface="Georgia" charset="0"/>
                <a:cs typeface="Arial" panose="020B0604020202020204" pitchFamily="34" charset="0"/>
              </a:rPr>
            </a:br>
            <a:r>
              <a:rPr lang="en-US" altLang="en-US" sz="2200" dirty="0">
                <a:solidFill>
                  <a:schemeClr val="bg1"/>
                </a:solidFill>
                <a:latin typeface="Arial" panose="020B0604020202020204" pitchFamily="34" charset="0"/>
                <a:ea typeface="Georgia" charset="0"/>
                <a:cs typeface="Arial" panose="020B0604020202020204" pitchFamily="34" charset="0"/>
              </a:rPr>
              <a:t>S</a:t>
            </a:r>
            <a:r>
              <a:rPr lang="en-US" altLang="en-US" sz="2200" dirty="0" smtClean="0">
                <a:solidFill>
                  <a:schemeClr val="bg1"/>
                </a:solidFill>
                <a:latin typeface="Arial" panose="020B0604020202020204" pitchFamily="34" charset="0"/>
                <a:ea typeface="Georgia" charset="0"/>
                <a:cs typeface="Arial" panose="020B0604020202020204" pitchFamily="34" charset="0"/>
              </a:rPr>
              <a:t>trategic Procurement </a:t>
            </a:r>
            <a:r>
              <a:rPr lang="en-US" altLang="en-US" sz="2200" dirty="0">
                <a:solidFill>
                  <a:schemeClr val="bg1"/>
                </a:solidFill>
                <a:latin typeface="Arial" panose="020B0604020202020204" pitchFamily="34" charset="0"/>
                <a:ea typeface="Georgia" charset="0"/>
                <a:cs typeface="Arial" panose="020B0604020202020204" pitchFamily="34" charset="0"/>
              </a:rPr>
              <a:t>R</a:t>
            </a:r>
            <a:r>
              <a:rPr lang="en-US" altLang="en-US" sz="2200" dirty="0" smtClean="0">
                <a:solidFill>
                  <a:schemeClr val="bg1"/>
                </a:solidFill>
                <a:latin typeface="Arial" panose="020B0604020202020204" pitchFamily="34" charset="0"/>
                <a:ea typeface="Georgia" charset="0"/>
                <a:cs typeface="Arial" panose="020B0604020202020204" pitchFamily="34" charset="0"/>
              </a:rPr>
              <a:t>eview 2019 – phased activities</a:t>
            </a:r>
            <a:endParaRPr lang="en-US" altLang="en-US" sz="2200" dirty="0">
              <a:solidFill>
                <a:schemeClr val="bg1"/>
              </a:solidFill>
              <a:latin typeface="Arial" panose="020B0604020202020204" pitchFamily="34" charset="0"/>
              <a:ea typeface="Georgia" charset="0"/>
              <a:cs typeface="Arial" panose="020B0604020202020204" pitchFamily="34" charset="0"/>
            </a:endParaRPr>
          </a:p>
        </p:txBody>
      </p:sp>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6BD86-FA87-4472-840D-E7B31D1667A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4" name="Group 3"/>
          <p:cNvGrpSpPr/>
          <p:nvPr/>
        </p:nvGrpSpPr>
        <p:grpSpPr>
          <a:xfrm>
            <a:off x="2315775" y="1585528"/>
            <a:ext cx="2157984" cy="3385542"/>
            <a:chOff x="2312508" y="1867279"/>
            <a:chExt cx="2157984" cy="3314732"/>
          </a:xfrm>
        </p:grpSpPr>
        <p:sp>
          <p:nvSpPr>
            <p:cNvPr id="18" name="TextBox 17"/>
            <p:cNvSpPr txBox="1"/>
            <p:nvPr/>
          </p:nvSpPr>
          <p:spPr>
            <a:xfrm>
              <a:off x="2312508" y="1867279"/>
              <a:ext cx="2157984" cy="3314732"/>
            </a:xfrm>
            <a:prstGeom prst="rect">
              <a:avLst/>
            </a:prstGeom>
            <a:gradFill>
              <a:gsLst>
                <a:gs pos="2000">
                  <a:schemeClr val="bg1"/>
                </a:gs>
                <a:gs pos="87000">
                  <a:srgbClr val="939C18"/>
                </a:gs>
              </a:gsLst>
              <a:lin ang="0" scaled="0"/>
            </a:gradFill>
          </p:spPr>
          <p:txBody>
            <a:bodyPr wrap="square" rtlCol="0">
              <a:spAutoFit/>
            </a:bodyPr>
            <a:lstStyle/>
            <a:p>
              <a:endParaRPr lang="en-GB"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Review &amp; map current  procurement &amp; purchasing practice, process, policies, controls &amp; governance</a:t>
              </a:r>
            </a:p>
            <a:p>
              <a:pPr marL="285750" indent="-285750">
                <a:buFont typeface="Arial" panose="020B0604020202020204" pitchFamily="34" charset="0"/>
                <a:buChar char="•"/>
              </a:pPr>
              <a:r>
                <a:rPr lang="en-GB" sz="1400" dirty="0" smtClean="0"/>
                <a:t>Map ‘as-is’ systems &amp; data flow</a:t>
              </a:r>
            </a:p>
            <a:p>
              <a:pPr marL="285750" indent="-285750">
                <a:buFont typeface="Arial" panose="020B0604020202020204" pitchFamily="34" charset="0"/>
                <a:buChar char="•"/>
              </a:pPr>
              <a:r>
                <a:rPr lang="en-GB" sz="1400" dirty="0" smtClean="0"/>
                <a:t>User engagement activities ‘what good could look like’</a:t>
              </a:r>
            </a:p>
            <a:p>
              <a:pPr marL="285750" indent="-285750">
                <a:buFont typeface="Arial" panose="020B0604020202020204" pitchFamily="34" charset="0"/>
                <a:buChar char="•"/>
              </a:pPr>
              <a:r>
                <a:rPr lang="en-GB" sz="1400" dirty="0" smtClean="0"/>
                <a:t>Initial opportunities for change </a:t>
              </a:r>
              <a:endParaRPr lang="en-GB" sz="1400" dirty="0"/>
            </a:p>
          </p:txBody>
        </p:sp>
        <p:sp>
          <p:nvSpPr>
            <p:cNvPr id="7" name="Rounded Rectangle 6"/>
            <p:cNvSpPr/>
            <p:nvPr/>
          </p:nvSpPr>
          <p:spPr bwMode="auto">
            <a:xfrm>
              <a:off x="2715588" y="1937749"/>
              <a:ext cx="1674599" cy="258219"/>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Phase 1: Discovery</a:t>
              </a:r>
              <a:endParaRPr lang="en-GB" sz="1400" dirty="0">
                <a:solidFill>
                  <a:schemeClr val="bg1"/>
                </a:solidFill>
                <a:latin typeface="Arial" charset="0"/>
                <a:cs typeface="Arial" charset="0"/>
              </a:endParaRPr>
            </a:p>
          </p:txBody>
        </p:sp>
      </p:grpSp>
      <p:grpSp>
        <p:nvGrpSpPr>
          <p:cNvPr id="17" name="Group 16"/>
          <p:cNvGrpSpPr/>
          <p:nvPr/>
        </p:nvGrpSpPr>
        <p:grpSpPr>
          <a:xfrm>
            <a:off x="4553103" y="1593222"/>
            <a:ext cx="2196700" cy="3415013"/>
            <a:chOff x="4553103" y="1593222"/>
            <a:chExt cx="2196700" cy="3323987"/>
          </a:xfrm>
        </p:grpSpPr>
        <p:sp>
          <p:nvSpPr>
            <p:cNvPr id="19" name="TextBox 18"/>
            <p:cNvSpPr txBox="1"/>
            <p:nvPr/>
          </p:nvSpPr>
          <p:spPr>
            <a:xfrm>
              <a:off x="4553103" y="1593222"/>
              <a:ext cx="2196700" cy="3323987"/>
            </a:xfrm>
            <a:prstGeom prst="rect">
              <a:avLst/>
            </a:prstGeom>
            <a:gradFill>
              <a:gsLst>
                <a:gs pos="2000">
                  <a:schemeClr val="bg1"/>
                </a:gs>
                <a:gs pos="100000">
                  <a:srgbClr val="FFC000"/>
                </a:gs>
              </a:gsLst>
              <a:lin ang="0" scaled="0"/>
            </a:gradFill>
          </p:spPr>
          <p:txBody>
            <a:bodyPr wrap="square" rtlCol="0">
              <a:spAutoFit/>
            </a:bodyPr>
            <a:lstStyle/>
            <a:p>
              <a:endParaRPr lang="en-GB" dirty="0" smtClean="0"/>
            </a:p>
            <a:p>
              <a:pPr marL="285750" indent="-285750">
                <a:buFont typeface="Arial" panose="020B0604020202020204" pitchFamily="34" charset="0"/>
                <a:buChar char="•"/>
              </a:pPr>
              <a:endParaRPr lang="en-GB" sz="1300" dirty="0" smtClean="0"/>
            </a:p>
            <a:p>
              <a:pPr marL="285750" indent="-285750">
                <a:buFont typeface="Arial" panose="020B0604020202020204" pitchFamily="34" charset="0"/>
                <a:buChar char="•"/>
              </a:pPr>
              <a:r>
                <a:rPr lang="en-GB" sz="1400" dirty="0" smtClean="0"/>
                <a:t>Benchmark findings to sector &amp; industry best in class</a:t>
              </a:r>
            </a:p>
            <a:p>
              <a:pPr marL="285750" indent="-285750">
                <a:buFont typeface="Arial" panose="020B0604020202020204" pitchFamily="34" charset="0"/>
                <a:buChar char="•"/>
              </a:pPr>
              <a:r>
                <a:rPr lang="en-GB" sz="1400" dirty="0" smtClean="0"/>
                <a:t>Review options for future operating model &amp; structure</a:t>
              </a:r>
            </a:p>
            <a:p>
              <a:pPr marL="285750" indent="-285750">
                <a:buFont typeface="Arial" panose="020B0604020202020204" pitchFamily="34" charset="0"/>
                <a:buChar char="•"/>
              </a:pPr>
              <a:r>
                <a:rPr lang="en-GB" sz="1400" dirty="0" smtClean="0"/>
                <a:t>Identify hurdles &amp; develop mitigating action plan</a:t>
              </a:r>
              <a:endParaRPr lang="en-GB" sz="1400" dirty="0"/>
            </a:p>
            <a:p>
              <a:pPr marL="285750" indent="-285750">
                <a:buFont typeface="Arial" panose="020B0604020202020204" pitchFamily="34" charset="0"/>
                <a:buChar char="•"/>
              </a:pPr>
              <a:endParaRPr lang="en-GB" sz="1400" dirty="0" smtClean="0"/>
            </a:p>
            <a:p>
              <a:endParaRPr lang="en-GB" sz="1300" dirty="0"/>
            </a:p>
            <a:p>
              <a:pPr marL="285750" indent="-285750">
                <a:buFont typeface="Arial" panose="020B0604020202020204" pitchFamily="34" charset="0"/>
                <a:buChar char="•"/>
              </a:pPr>
              <a:endParaRPr lang="en-GB" sz="1300" dirty="0" smtClean="0"/>
            </a:p>
            <a:p>
              <a:endParaRPr lang="en-GB" sz="1300" dirty="0" smtClean="0"/>
            </a:p>
          </p:txBody>
        </p:sp>
        <p:sp>
          <p:nvSpPr>
            <p:cNvPr id="13" name="Rounded Rectangle 12"/>
            <p:cNvSpPr/>
            <p:nvPr/>
          </p:nvSpPr>
          <p:spPr bwMode="auto">
            <a:xfrm>
              <a:off x="4971706" y="1657503"/>
              <a:ext cx="1684885" cy="281457"/>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Phase 2: Interpret</a:t>
              </a:r>
              <a:endParaRPr lang="en-GB" sz="1400" dirty="0">
                <a:solidFill>
                  <a:schemeClr val="bg1"/>
                </a:solidFill>
                <a:latin typeface="Arial" charset="0"/>
                <a:cs typeface="Arial" charset="0"/>
              </a:endParaRPr>
            </a:p>
          </p:txBody>
        </p:sp>
      </p:grpSp>
      <p:grpSp>
        <p:nvGrpSpPr>
          <p:cNvPr id="8" name="Group 7"/>
          <p:cNvGrpSpPr/>
          <p:nvPr/>
        </p:nvGrpSpPr>
        <p:grpSpPr>
          <a:xfrm>
            <a:off x="6749803" y="1587747"/>
            <a:ext cx="2157984" cy="3408101"/>
            <a:chOff x="6783897" y="1825221"/>
            <a:chExt cx="2157984" cy="3231654"/>
          </a:xfrm>
        </p:grpSpPr>
        <p:sp>
          <p:nvSpPr>
            <p:cNvPr id="20" name="TextBox 19"/>
            <p:cNvSpPr txBox="1"/>
            <p:nvPr/>
          </p:nvSpPr>
          <p:spPr>
            <a:xfrm>
              <a:off x="6783897" y="1825221"/>
              <a:ext cx="2157984" cy="3231654"/>
            </a:xfrm>
            <a:prstGeom prst="rect">
              <a:avLst/>
            </a:prstGeom>
            <a:gradFill>
              <a:gsLst>
                <a:gs pos="2000">
                  <a:schemeClr val="bg1"/>
                </a:gs>
                <a:gs pos="92000">
                  <a:srgbClr val="F97305"/>
                </a:gs>
              </a:gsLst>
              <a:lin ang="0" scaled="0"/>
            </a:gradFill>
          </p:spPr>
          <p:txBody>
            <a:bodyPr wrap="square" rtlCol="0">
              <a:spAutoFit/>
            </a:bodyPr>
            <a:lstStyle/>
            <a:p>
              <a:endParaRPr lang="en-GB" dirty="0" smtClean="0"/>
            </a:p>
            <a:p>
              <a:endParaRPr lang="en-GB" dirty="0" smtClean="0"/>
            </a:p>
            <a:p>
              <a:pPr marL="285750" indent="-285750">
                <a:buFont typeface="Arial" panose="020B0604020202020204" pitchFamily="34" charset="0"/>
                <a:buChar char="•"/>
              </a:pPr>
              <a:r>
                <a:rPr lang="en-GB" sz="1400" dirty="0" smtClean="0"/>
                <a:t>Outline potential opportunities, outcomes &amp; needs to a timeline</a:t>
              </a:r>
            </a:p>
            <a:p>
              <a:pPr marL="285750" indent="-285750">
                <a:buFont typeface="Arial" panose="020B0604020202020204" pitchFamily="34" charset="0"/>
                <a:buChar char="•"/>
              </a:pPr>
              <a:r>
                <a:rPr lang="en-GB" sz="1400" dirty="0" smtClean="0"/>
                <a:t>Propose ‘could be’ systems &amp; processes</a:t>
              </a:r>
            </a:p>
            <a:p>
              <a:pPr marL="285750" indent="-285750">
                <a:buFont typeface="Arial" panose="020B0604020202020204" pitchFamily="34" charset="0"/>
                <a:buChar char="•"/>
              </a:pPr>
              <a:r>
                <a:rPr lang="en-GB" sz="1400" dirty="0" smtClean="0"/>
                <a:t>Training &amp; communication recommendations</a:t>
              </a:r>
            </a:p>
            <a:p>
              <a:pPr marL="285750" indent="-285750">
                <a:buFont typeface="Arial" panose="020B0604020202020204" pitchFamily="34" charset="0"/>
                <a:buChar char="•"/>
              </a:pPr>
              <a:r>
                <a:rPr lang="en-GB" sz="1400" dirty="0" smtClean="0"/>
                <a:t>High level cost/benefit analysis with risk register</a:t>
              </a:r>
              <a:endParaRPr lang="en-GB" sz="1400" dirty="0"/>
            </a:p>
          </p:txBody>
        </p:sp>
        <p:sp>
          <p:nvSpPr>
            <p:cNvPr id="14" name="Rounded Rectangle 13"/>
            <p:cNvSpPr/>
            <p:nvPr/>
          </p:nvSpPr>
          <p:spPr bwMode="auto">
            <a:xfrm>
              <a:off x="7020220" y="1885381"/>
              <a:ext cx="1833847" cy="442831"/>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Phase 3: Conclude </a:t>
              </a:r>
            </a:p>
            <a:p>
              <a:pPr algn="ctr"/>
              <a:r>
                <a:rPr lang="en-GB" sz="1400" dirty="0" smtClean="0">
                  <a:solidFill>
                    <a:schemeClr val="bg1"/>
                  </a:solidFill>
                  <a:latin typeface="Arial" charset="0"/>
                  <a:cs typeface="Arial" charset="0"/>
                </a:rPr>
                <a:t>&amp; Propose</a:t>
              </a:r>
              <a:endParaRPr lang="en-GB" sz="1400" dirty="0">
                <a:solidFill>
                  <a:schemeClr val="bg1"/>
                </a:solidFill>
                <a:latin typeface="Arial" charset="0"/>
                <a:cs typeface="Arial" charset="0"/>
              </a:endParaRPr>
            </a:p>
          </p:txBody>
        </p:sp>
      </p:grpSp>
      <p:grpSp>
        <p:nvGrpSpPr>
          <p:cNvPr id="2" name="Group 1"/>
          <p:cNvGrpSpPr/>
          <p:nvPr/>
        </p:nvGrpSpPr>
        <p:grpSpPr>
          <a:xfrm>
            <a:off x="76814" y="1587748"/>
            <a:ext cx="2157984" cy="3383322"/>
            <a:chOff x="78591" y="1861852"/>
            <a:chExt cx="2157984" cy="3216265"/>
          </a:xfrm>
        </p:grpSpPr>
        <p:sp>
          <p:nvSpPr>
            <p:cNvPr id="12" name="TextBox 11"/>
            <p:cNvSpPr txBox="1"/>
            <p:nvPr/>
          </p:nvSpPr>
          <p:spPr>
            <a:xfrm>
              <a:off x="78591" y="1861852"/>
              <a:ext cx="2157984" cy="3216265"/>
            </a:xfrm>
            <a:prstGeom prst="rect">
              <a:avLst/>
            </a:prstGeom>
            <a:gradFill>
              <a:gsLst>
                <a:gs pos="2000">
                  <a:schemeClr val="bg1"/>
                </a:gs>
                <a:gs pos="100000">
                  <a:srgbClr val="0073CF"/>
                </a:gs>
              </a:gsLst>
              <a:lin ang="0" scaled="0"/>
            </a:gradFill>
          </p:spPr>
          <p:txBody>
            <a:bodyPr wrap="square" rtlCol="0">
              <a:spAutoFit/>
            </a:bodyPr>
            <a:lstStyle/>
            <a:p>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sz="1400" dirty="0" smtClean="0"/>
                <a:t>Roll out University communication plan</a:t>
              </a:r>
            </a:p>
            <a:p>
              <a:pPr marL="285750" indent="-285750">
                <a:buFont typeface="Arial" panose="020B0604020202020204" pitchFamily="34" charset="0"/>
                <a:buChar char="•"/>
              </a:pPr>
              <a:r>
                <a:rPr lang="en-GB" sz="1400" dirty="0" smtClean="0"/>
                <a:t>Data room creation </a:t>
              </a:r>
            </a:p>
            <a:p>
              <a:pPr marL="285750" indent="-285750">
                <a:buFont typeface="Arial" panose="020B0604020202020204" pitchFamily="34" charset="0"/>
                <a:buChar char="•"/>
              </a:pPr>
              <a:r>
                <a:rPr lang="en-GB" sz="1400" dirty="0" smtClean="0"/>
                <a:t>Departmental engagement</a:t>
              </a:r>
            </a:p>
            <a:p>
              <a:pPr marL="285750" indent="-285750">
                <a:buFont typeface="Arial" panose="020B0604020202020204" pitchFamily="34" charset="0"/>
                <a:buChar char="•"/>
              </a:pPr>
              <a:r>
                <a:rPr lang="en-GB" sz="1400" dirty="0" smtClean="0"/>
                <a:t>Population of data room</a:t>
              </a:r>
            </a:p>
            <a:p>
              <a:pPr marL="285750" indent="-285750">
                <a:buFont typeface="Arial" panose="020B0604020202020204" pitchFamily="34" charset="0"/>
                <a:buChar char="•"/>
              </a:pPr>
              <a:r>
                <a:rPr lang="en-GB" sz="1400" dirty="0" smtClean="0"/>
                <a:t>Secure systems access</a:t>
              </a:r>
            </a:p>
            <a:p>
              <a:pPr marL="285750" indent="-285750">
                <a:buFont typeface="Arial" panose="020B0604020202020204" pitchFamily="34" charset="0"/>
                <a:buChar char="•"/>
              </a:pPr>
              <a:r>
                <a:rPr lang="en-GB" sz="1400" dirty="0" smtClean="0"/>
                <a:t>Secure needs for phase 1</a:t>
              </a:r>
              <a:endParaRPr lang="en-GB" sz="1400" dirty="0"/>
            </a:p>
            <a:p>
              <a:endParaRPr lang="en-GB" sz="1300" dirty="0" smtClean="0"/>
            </a:p>
          </p:txBody>
        </p:sp>
        <p:sp>
          <p:nvSpPr>
            <p:cNvPr id="15" name="Rounded Rectangle 14"/>
            <p:cNvSpPr/>
            <p:nvPr/>
          </p:nvSpPr>
          <p:spPr bwMode="auto">
            <a:xfrm>
              <a:off x="259776" y="1937749"/>
              <a:ext cx="1901952" cy="430634"/>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algn="ctr"/>
              <a:r>
                <a:rPr lang="en-GB" sz="1400" dirty="0" smtClean="0">
                  <a:solidFill>
                    <a:schemeClr val="bg1"/>
                  </a:solidFill>
                  <a:latin typeface="Arial" charset="0"/>
                  <a:cs typeface="Arial" charset="0"/>
                </a:rPr>
                <a:t>Phase 0: Enable </a:t>
              </a:r>
            </a:p>
            <a:p>
              <a:pPr algn="ctr"/>
              <a:r>
                <a:rPr lang="en-GB" sz="1400" dirty="0" smtClean="0">
                  <a:solidFill>
                    <a:schemeClr val="bg1"/>
                  </a:solidFill>
                  <a:latin typeface="Arial" charset="0"/>
                  <a:cs typeface="Arial" charset="0"/>
                </a:rPr>
                <a:t>&amp; Engage</a:t>
              </a:r>
              <a:endParaRPr lang="en-GB" sz="1400" dirty="0">
                <a:solidFill>
                  <a:schemeClr val="bg1"/>
                </a:solidFill>
                <a:latin typeface="Arial" charset="0"/>
                <a:cs typeface="Arial" charset="0"/>
              </a:endParaRPr>
            </a:p>
          </p:txBody>
        </p:sp>
      </p:grpSp>
      <p:sp>
        <p:nvSpPr>
          <p:cNvPr id="22" name="Right Arrow 21"/>
          <p:cNvSpPr/>
          <p:nvPr/>
        </p:nvSpPr>
        <p:spPr bwMode="auto">
          <a:xfrm>
            <a:off x="46803" y="5426296"/>
            <a:ext cx="2133213" cy="419607"/>
          </a:xfrm>
          <a:prstGeom prst="rightArrow">
            <a:avLst/>
          </a:prstGeom>
          <a:gradFill flip="none" rotWithShape="1">
            <a:gsLst>
              <a:gs pos="0">
                <a:schemeClr val="accent1">
                  <a:lumMod val="5000"/>
                  <a:lumOff val="95000"/>
                </a:schemeClr>
              </a:gs>
              <a:gs pos="100000">
                <a:schemeClr val="accent1">
                  <a:lumMod val="30000"/>
                  <a:lumOff val="70000"/>
                </a:schemeClr>
              </a:gs>
            </a:gsLst>
            <a:lin ang="0" scaled="0"/>
            <a:tileRect/>
          </a:gradFill>
          <a:ln w="76200">
            <a:noFill/>
            <a:round/>
            <a:headEnd/>
            <a:tailEnd/>
          </a:ln>
        </p:spPr>
        <p:txBody>
          <a:bodyPr lIns="36000" tIns="36000" rIns="36000" bIns="36000" rtlCol="0" anchor="ctr"/>
          <a:lstStyle/>
          <a:p>
            <a:pPr algn="ctr"/>
            <a:r>
              <a:rPr lang="en-GB" sz="1600" dirty="0" smtClean="0">
                <a:latin typeface="Arial" charset="0"/>
                <a:cs typeface="Arial" charset="0"/>
              </a:rPr>
              <a:t>Delivered by </a:t>
            </a:r>
            <a:r>
              <a:rPr lang="en-GB" sz="1600" dirty="0" err="1" smtClean="0">
                <a:latin typeface="Arial" charset="0"/>
                <a:cs typeface="Arial" charset="0"/>
              </a:rPr>
              <a:t>UoC</a:t>
            </a:r>
            <a:endParaRPr lang="en-GB" sz="1600" dirty="0">
              <a:latin typeface="Arial" charset="0"/>
              <a:cs typeface="Arial" charset="0"/>
            </a:endParaRPr>
          </a:p>
        </p:txBody>
      </p:sp>
      <p:grpSp>
        <p:nvGrpSpPr>
          <p:cNvPr id="16" name="Group 15"/>
          <p:cNvGrpSpPr/>
          <p:nvPr/>
        </p:nvGrpSpPr>
        <p:grpSpPr>
          <a:xfrm>
            <a:off x="117610" y="5055978"/>
            <a:ext cx="8761010" cy="340254"/>
            <a:chOff x="146777" y="4971137"/>
            <a:chExt cx="8761010" cy="340254"/>
          </a:xfrm>
        </p:grpSpPr>
        <p:sp>
          <p:nvSpPr>
            <p:cNvPr id="26" name="TextBox 25"/>
            <p:cNvSpPr txBox="1"/>
            <p:nvPr/>
          </p:nvSpPr>
          <p:spPr>
            <a:xfrm>
              <a:off x="146777" y="4972837"/>
              <a:ext cx="2089797" cy="338554"/>
            </a:xfrm>
            <a:prstGeom prst="rect">
              <a:avLst/>
            </a:prstGeom>
            <a:noFill/>
            <a:ln>
              <a:solidFill>
                <a:schemeClr val="accent1">
                  <a:shade val="50000"/>
                </a:schemeClr>
              </a:solidFill>
            </a:ln>
          </p:spPr>
          <p:txBody>
            <a:bodyPr wrap="square" rtlCol="0">
              <a:spAutoFit/>
            </a:bodyPr>
            <a:lstStyle/>
            <a:p>
              <a:pPr algn="ctr"/>
              <a:r>
                <a:rPr lang="en-GB" sz="1600" dirty="0" smtClean="0"/>
                <a:t>May 22</a:t>
              </a:r>
              <a:r>
                <a:rPr lang="en-GB" sz="1600" baseline="30000" dirty="0" smtClean="0"/>
                <a:t>nd</a:t>
              </a:r>
              <a:r>
                <a:rPr lang="en-GB" sz="1600" dirty="0" smtClean="0"/>
                <a:t> - July 18</a:t>
              </a:r>
              <a:r>
                <a:rPr lang="en-GB" sz="1600" baseline="30000" dirty="0" smtClean="0"/>
                <a:t>th</a:t>
              </a:r>
              <a:r>
                <a:rPr lang="en-GB" sz="1600" dirty="0" smtClean="0"/>
                <a:t> </a:t>
              </a:r>
              <a:endParaRPr lang="en-GB" sz="1600" dirty="0"/>
            </a:p>
          </p:txBody>
        </p:sp>
        <p:sp>
          <p:nvSpPr>
            <p:cNvPr id="27" name="TextBox 26"/>
            <p:cNvSpPr txBox="1"/>
            <p:nvPr/>
          </p:nvSpPr>
          <p:spPr>
            <a:xfrm>
              <a:off x="2408318" y="4972837"/>
              <a:ext cx="2089797" cy="338554"/>
            </a:xfrm>
            <a:prstGeom prst="rect">
              <a:avLst/>
            </a:prstGeom>
            <a:noFill/>
            <a:ln>
              <a:solidFill>
                <a:schemeClr val="accent1">
                  <a:shade val="50000"/>
                </a:schemeClr>
              </a:solidFill>
            </a:ln>
          </p:spPr>
          <p:txBody>
            <a:bodyPr wrap="square" rtlCol="0">
              <a:spAutoFit/>
            </a:bodyPr>
            <a:lstStyle/>
            <a:p>
              <a:pPr algn="ctr"/>
              <a:r>
                <a:rPr lang="en-GB" sz="1600" dirty="0" smtClean="0"/>
                <a:t>July 22</a:t>
              </a:r>
              <a:r>
                <a:rPr lang="en-GB" sz="1600" baseline="30000" dirty="0" smtClean="0"/>
                <a:t>nd</a:t>
              </a:r>
              <a:r>
                <a:rPr lang="en-GB" sz="1600" dirty="0" smtClean="0"/>
                <a:t> – Sept 6th </a:t>
              </a:r>
              <a:endParaRPr lang="en-GB" sz="1600" dirty="0"/>
            </a:p>
          </p:txBody>
        </p:sp>
        <p:sp>
          <p:nvSpPr>
            <p:cNvPr id="28" name="TextBox 27"/>
            <p:cNvSpPr txBox="1"/>
            <p:nvPr/>
          </p:nvSpPr>
          <p:spPr>
            <a:xfrm>
              <a:off x="4629164" y="4972475"/>
              <a:ext cx="2089797" cy="338554"/>
            </a:xfrm>
            <a:prstGeom prst="rect">
              <a:avLst/>
            </a:prstGeom>
            <a:noFill/>
            <a:ln>
              <a:solidFill>
                <a:schemeClr val="accent1">
                  <a:shade val="50000"/>
                </a:schemeClr>
              </a:solidFill>
            </a:ln>
          </p:spPr>
          <p:txBody>
            <a:bodyPr wrap="square" rtlCol="0">
              <a:spAutoFit/>
            </a:bodyPr>
            <a:lstStyle/>
            <a:p>
              <a:pPr algn="ctr"/>
              <a:r>
                <a:rPr lang="en-GB" sz="1600" dirty="0" smtClean="0"/>
                <a:t>Sept 9</a:t>
              </a:r>
              <a:r>
                <a:rPr lang="en-GB" sz="1600" baseline="30000" dirty="0" smtClean="0"/>
                <a:t>th</a:t>
              </a:r>
              <a:r>
                <a:rPr lang="en-GB" sz="1600" dirty="0" smtClean="0"/>
                <a:t> – Oct 4th </a:t>
              </a:r>
              <a:endParaRPr lang="en-GB" sz="1600" dirty="0"/>
            </a:p>
          </p:txBody>
        </p:sp>
        <p:sp>
          <p:nvSpPr>
            <p:cNvPr id="29" name="TextBox 28"/>
            <p:cNvSpPr txBox="1"/>
            <p:nvPr/>
          </p:nvSpPr>
          <p:spPr>
            <a:xfrm>
              <a:off x="6817990" y="4971137"/>
              <a:ext cx="2089797" cy="338554"/>
            </a:xfrm>
            <a:prstGeom prst="rect">
              <a:avLst/>
            </a:prstGeom>
            <a:noFill/>
            <a:ln>
              <a:solidFill>
                <a:schemeClr val="accent1">
                  <a:shade val="50000"/>
                </a:schemeClr>
              </a:solidFill>
            </a:ln>
          </p:spPr>
          <p:txBody>
            <a:bodyPr wrap="square" rtlCol="0">
              <a:spAutoFit/>
            </a:bodyPr>
            <a:lstStyle/>
            <a:p>
              <a:pPr algn="ctr"/>
              <a:r>
                <a:rPr lang="en-GB" sz="1600" dirty="0" smtClean="0"/>
                <a:t>Oct 7</a:t>
              </a:r>
              <a:r>
                <a:rPr lang="en-GB" sz="1600" baseline="30000" dirty="0" smtClean="0"/>
                <a:t>th</a:t>
              </a:r>
              <a:r>
                <a:rPr lang="en-GB" sz="1600" dirty="0" smtClean="0"/>
                <a:t> – Nov 4th </a:t>
              </a:r>
              <a:endParaRPr lang="en-GB" sz="1600" dirty="0"/>
            </a:p>
          </p:txBody>
        </p:sp>
      </p:grpSp>
      <p:sp>
        <p:nvSpPr>
          <p:cNvPr id="34" name="TextBox 33"/>
          <p:cNvSpPr txBox="1"/>
          <p:nvPr/>
        </p:nvSpPr>
        <p:spPr>
          <a:xfrm>
            <a:off x="5627489" y="5906032"/>
            <a:ext cx="3392275" cy="215444"/>
          </a:xfrm>
          <a:prstGeom prst="rect">
            <a:avLst/>
          </a:prstGeom>
          <a:noFill/>
        </p:spPr>
        <p:txBody>
          <a:bodyPr wrap="none" rtlCol="0">
            <a:spAutoFit/>
          </a:bodyPr>
          <a:lstStyle/>
          <a:p>
            <a:r>
              <a:rPr lang="en-GB" sz="800" dirty="0" smtClean="0"/>
              <a:t>NB: PA Consulting resources &amp; timing for Phase 1 – 3 to be confirmed</a:t>
            </a:r>
            <a:endParaRPr lang="en-GB" sz="800" dirty="0"/>
          </a:p>
        </p:txBody>
      </p:sp>
    </p:spTree>
    <p:extLst>
      <p:ext uri="{BB962C8B-B14F-4D97-AF65-F5344CB8AC3E}">
        <p14:creationId xmlns:p14="http://schemas.microsoft.com/office/powerpoint/2010/main" val="30044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E50D9C-9713-4471-8594-57A2F8F0BD8E}" type="slidenum">
              <a:rPr lang="en-GB" altLang="en-US" smtClean="0">
                <a:solidFill>
                  <a:srgbClr val="FFFFFF"/>
                </a:solidFill>
              </a:rPr>
              <a:pPr>
                <a:defRPr/>
              </a:pPr>
              <a:t>42</a:t>
            </a:fld>
            <a:endParaRPr lang="en-GB" altLang="en-US" dirty="0">
              <a:solidFill>
                <a:srgbClr val="FFFFFF"/>
              </a:solidFill>
            </a:endParaRPr>
          </a:p>
        </p:txBody>
      </p:sp>
      <p:sp>
        <p:nvSpPr>
          <p:cNvPr id="3" name="Rectangle 2"/>
          <p:cNvSpPr/>
          <p:nvPr/>
        </p:nvSpPr>
        <p:spPr>
          <a:xfrm>
            <a:off x="393192" y="298627"/>
            <a:ext cx="6172200" cy="369332"/>
          </a:xfrm>
          <a:prstGeom prst="rect">
            <a:avLst/>
          </a:prstGeom>
        </p:spPr>
        <p:txBody>
          <a:bodyPr wrap="square">
            <a:spAutoFit/>
          </a:bodyPr>
          <a:lstStyle/>
          <a:p>
            <a:r>
              <a:rPr lang="en-US" altLang="en-US" dirty="0">
                <a:solidFill>
                  <a:schemeClr val="bg1"/>
                </a:solidFill>
                <a:latin typeface="Arial" panose="020B0604020202020204" pitchFamily="34" charset="0"/>
                <a:ea typeface="Georgia" charset="0"/>
                <a:cs typeface="Arial" panose="020B0604020202020204" pitchFamily="34" charset="0"/>
              </a:rPr>
              <a:t>Strategic Procurement Review 2019 - </a:t>
            </a:r>
            <a:r>
              <a:rPr lang="en-US" altLang="en-US" dirty="0" smtClean="0">
                <a:solidFill>
                  <a:schemeClr val="bg1"/>
                </a:solidFill>
                <a:latin typeface="Arial" panose="020B0604020202020204" pitchFamily="34" charset="0"/>
                <a:ea typeface="Georgia" charset="0"/>
                <a:cs typeface="Arial" panose="020B0604020202020204" pitchFamily="34" charset="0"/>
              </a:rPr>
              <a:t>engagement</a:t>
            </a:r>
            <a:endParaRPr lang="en-GB" dirty="0"/>
          </a:p>
        </p:txBody>
      </p:sp>
      <p:grpSp>
        <p:nvGrpSpPr>
          <p:cNvPr id="26" name="Group 25"/>
          <p:cNvGrpSpPr/>
          <p:nvPr/>
        </p:nvGrpSpPr>
        <p:grpSpPr>
          <a:xfrm>
            <a:off x="2305005" y="1801562"/>
            <a:ext cx="6341228" cy="729329"/>
            <a:chOff x="2305005" y="1801562"/>
            <a:chExt cx="6341228" cy="729329"/>
          </a:xfrm>
        </p:grpSpPr>
        <p:sp>
          <p:nvSpPr>
            <p:cNvPr id="9" name="Rectangle 58"/>
            <p:cNvSpPr/>
            <p:nvPr/>
          </p:nvSpPr>
          <p:spPr>
            <a:xfrm>
              <a:off x="2305005" y="1816886"/>
              <a:ext cx="834597" cy="714005"/>
            </a:xfrm>
            <a:custGeom>
              <a:avLst/>
              <a:gdLst/>
              <a:ahLst/>
              <a:cxnLst/>
              <a:rect l="l" t="t" r="r" b="b"/>
              <a:pathLst>
                <a:path w="1013336" h="731520">
                  <a:moveTo>
                    <a:pt x="506668" y="0"/>
                  </a:moveTo>
                  <a:lnTo>
                    <a:pt x="1013336" y="731520"/>
                  </a:lnTo>
                  <a:lnTo>
                    <a:pt x="0" y="731520"/>
                  </a:lnTo>
                  <a:close/>
                </a:path>
              </a:pathLst>
            </a:cu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4"/>
                </a:solidFill>
              </a:endParaRPr>
            </a:p>
            <a:p>
              <a:pPr algn="ctr"/>
              <a:r>
                <a:rPr lang="en-US" dirty="0" smtClean="0">
                  <a:solidFill>
                    <a:schemeClr val="accent4"/>
                  </a:solidFill>
                </a:rPr>
                <a:t>10</a:t>
              </a:r>
              <a:endParaRPr lang="en-US" dirty="0">
                <a:solidFill>
                  <a:schemeClr val="accent4"/>
                </a:solidFill>
              </a:endParaRPr>
            </a:p>
          </p:txBody>
        </p:sp>
        <p:sp>
          <p:nvSpPr>
            <p:cNvPr id="5" name="Rectangle 4"/>
            <p:cNvSpPr/>
            <p:nvPr/>
          </p:nvSpPr>
          <p:spPr>
            <a:xfrm>
              <a:off x="4315968" y="1801562"/>
              <a:ext cx="4330265" cy="720888"/>
            </a:xfrm>
            <a:prstGeom prst="rect">
              <a:avLst/>
            </a:prstGeom>
            <a:gradFill>
              <a:gsLst>
                <a:gs pos="0">
                  <a:schemeClr val="bg1"/>
                </a:gs>
                <a:gs pos="56000">
                  <a:schemeClr val="tx1">
                    <a:lumMod val="40000"/>
                    <a:lumOff val="60000"/>
                  </a:schemeClr>
                </a:gs>
                <a:gs pos="100000">
                  <a:schemeClr val="tx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50" dirty="0" smtClean="0">
                  <a:solidFill>
                    <a:srgbClr val="002060"/>
                  </a:solidFill>
                </a:rPr>
                <a:t>Face to face interviews executive sponsors</a:t>
              </a:r>
              <a:endParaRPr lang="en-US" sz="1550" dirty="0">
                <a:solidFill>
                  <a:srgbClr val="002060"/>
                </a:solidFill>
              </a:endParaRPr>
            </a:p>
          </p:txBody>
        </p:sp>
      </p:grpSp>
      <p:grpSp>
        <p:nvGrpSpPr>
          <p:cNvPr id="25" name="Group 24"/>
          <p:cNvGrpSpPr/>
          <p:nvPr/>
        </p:nvGrpSpPr>
        <p:grpSpPr>
          <a:xfrm>
            <a:off x="1838459" y="2612573"/>
            <a:ext cx="6789062" cy="729330"/>
            <a:chOff x="1838459" y="2612573"/>
            <a:chExt cx="6789062" cy="729330"/>
          </a:xfrm>
        </p:grpSpPr>
        <p:sp>
          <p:nvSpPr>
            <p:cNvPr id="10" name="Rectangle 59"/>
            <p:cNvSpPr/>
            <p:nvPr/>
          </p:nvSpPr>
          <p:spPr>
            <a:xfrm>
              <a:off x="1838459" y="2615159"/>
              <a:ext cx="1768933" cy="726744"/>
            </a:xfrm>
            <a:custGeom>
              <a:avLst/>
              <a:gdLst/>
              <a:ahLst/>
              <a:cxnLst/>
              <a:rect l="l" t="t" r="r" b="b"/>
              <a:pathLst>
                <a:path w="2147772" h="731520">
                  <a:moveTo>
                    <a:pt x="506668" y="0"/>
                  </a:moveTo>
                  <a:lnTo>
                    <a:pt x="1641105" y="0"/>
                  </a:lnTo>
                  <a:lnTo>
                    <a:pt x="2147772" y="731520"/>
                  </a:lnTo>
                  <a:lnTo>
                    <a:pt x="0" y="7315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2 x 25 attendees</a:t>
              </a:r>
              <a:endParaRPr lang="en-US" dirty="0"/>
            </a:p>
          </p:txBody>
        </p:sp>
        <p:sp>
          <p:nvSpPr>
            <p:cNvPr id="6" name="Rectangle 5"/>
            <p:cNvSpPr/>
            <p:nvPr/>
          </p:nvSpPr>
          <p:spPr>
            <a:xfrm>
              <a:off x="3922776" y="2612573"/>
              <a:ext cx="4704745" cy="726058"/>
            </a:xfrm>
            <a:prstGeom prst="rect">
              <a:avLst/>
            </a:prstGeom>
            <a:gradFill>
              <a:gsLst>
                <a:gs pos="0">
                  <a:schemeClr val="bg1"/>
                </a:gs>
                <a:gs pos="56000">
                  <a:srgbClr val="92D050"/>
                </a:gs>
                <a:gs pos="100000">
                  <a:srgbClr val="92D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50" dirty="0" smtClean="0">
                  <a:solidFill>
                    <a:srgbClr val="002060"/>
                  </a:solidFill>
                </a:rPr>
                <a:t>Facilitated professional workshops</a:t>
              </a:r>
            </a:p>
            <a:p>
              <a:pPr algn="r"/>
              <a:r>
                <a:rPr lang="en-US" sz="1550" dirty="0" smtClean="0">
                  <a:solidFill>
                    <a:srgbClr val="002060"/>
                  </a:solidFill>
                </a:rPr>
                <a:t>( nominated procurement/purchasing SMEs)</a:t>
              </a:r>
              <a:endParaRPr lang="en-US" sz="1550" dirty="0">
                <a:solidFill>
                  <a:srgbClr val="002060"/>
                </a:solidFill>
              </a:endParaRPr>
            </a:p>
          </p:txBody>
        </p:sp>
      </p:grpSp>
      <p:grpSp>
        <p:nvGrpSpPr>
          <p:cNvPr id="24" name="Group 23"/>
          <p:cNvGrpSpPr/>
          <p:nvPr/>
        </p:nvGrpSpPr>
        <p:grpSpPr>
          <a:xfrm>
            <a:off x="1371289" y="3428754"/>
            <a:ext cx="7256230" cy="726744"/>
            <a:chOff x="1371289" y="3428754"/>
            <a:chExt cx="7256230" cy="726744"/>
          </a:xfrm>
        </p:grpSpPr>
        <p:sp>
          <p:nvSpPr>
            <p:cNvPr id="11" name="Rectangle 60"/>
            <p:cNvSpPr/>
            <p:nvPr/>
          </p:nvSpPr>
          <p:spPr>
            <a:xfrm>
              <a:off x="1371289" y="3428754"/>
              <a:ext cx="2703273" cy="726744"/>
            </a:xfrm>
            <a:custGeom>
              <a:avLst/>
              <a:gdLst/>
              <a:ahLst/>
              <a:cxnLst/>
              <a:rect l="l" t="t" r="r" b="b"/>
              <a:pathLst>
                <a:path w="3282210" h="731520">
                  <a:moveTo>
                    <a:pt x="506668" y="0"/>
                  </a:moveTo>
                  <a:lnTo>
                    <a:pt x="2775542" y="0"/>
                  </a:lnTo>
                  <a:lnTo>
                    <a:pt x="3282210" y="731520"/>
                  </a:lnTo>
                  <a:lnTo>
                    <a:pt x="0" y="73152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2 x </a:t>
              </a:r>
              <a:r>
                <a:rPr lang="en-US" dirty="0" smtClean="0">
                  <a:solidFill>
                    <a:srgbClr val="002060"/>
                  </a:solidFill>
                </a:rPr>
                <a:t>150 attendees</a:t>
              </a:r>
              <a:endParaRPr lang="en-US" dirty="0"/>
            </a:p>
          </p:txBody>
        </p:sp>
        <p:sp>
          <p:nvSpPr>
            <p:cNvPr id="7" name="Rectangle 6"/>
            <p:cNvSpPr/>
            <p:nvPr/>
          </p:nvSpPr>
          <p:spPr>
            <a:xfrm>
              <a:off x="4315968" y="3428754"/>
              <a:ext cx="4311551" cy="722622"/>
            </a:xfrm>
            <a:prstGeom prst="rect">
              <a:avLst/>
            </a:prstGeom>
            <a:gradFill flip="none" rotWithShape="1">
              <a:gsLst>
                <a:gs pos="52000">
                  <a:srgbClr val="FFC000"/>
                </a:gs>
                <a:gs pos="0">
                  <a:schemeClr val="bg1">
                    <a:alpha val="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50" dirty="0" smtClean="0">
                  <a:solidFill>
                    <a:srgbClr val="002060"/>
                  </a:solidFill>
                </a:rPr>
                <a:t>Facilitated World Café events</a:t>
              </a:r>
            </a:p>
            <a:p>
              <a:pPr algn="r"/>
              <a:r>
                <a:rPr lang="en-US" sz="1550" dirty="0" smtClean="0">
                  <a:solidFill>
                    <a:srgbClr val="002060"/>
                  </a:solidFill>
                </a:rPr>
                <a:t>(nominated academic/academic related/admin)  </a:t>
              </a:r>
              <a:endParaRPr lang="en-US" sz="1550" dirty="0">
                <a:solidFill>
                  <a:srgbClr val="002060"/>
                </a:solidFill>
              </a:endParaRPr>
            </a:p>
          </p:txBody>
        </p:sp>
      </p:grpSp>
      <p:grpSp>
        <p:nvGrpSpPr>
          <p:cNvPr id="23" name="Group 22"/>
          <p:cNvGrpSpPr/>
          <p:nvPr/>
        </p:nvGrpSpPr>
        <p:grpSpPr>
          <a:xfrm>
            <a:off x="903500" y="4224441"/>
            <a:ext cx="7724020" cy="742068"/>
            <a:chOff x="903500" y="4224441"/>
            <a:chExt cx="7724020" cy="742068"/>
          </a:xfrm>
        </p:grpSpPr>
        <p:sp>
          <p:nvSpPr>
            <p:cNvPr id="15" name="Rectangle 61"/>
            <p:cNvSpPr/>
            <p:nvPr/>
          </p:nvSpPr>
          <p:spPr>
            <a:xfrm>
              <a:off x="903500" y="4239765"/>
              <a:ext cx="3637609" cy="726744"/>
            </a:xfrm>
            <a:custGeom>
              <a:avLst/>
              <a:gdLst/>
              <a:ahLst/>
              <a:cxnLst/>
              <a:rect l="l" t="t" r="r" b="b"/>
              <a:pathLst>
                <a:path w="4416646" h="731520">
                  <a:moveTo>
                    <a:pt x="506668" y="0"/>
                  </a:moveTo>
                  <a:lnTo>
                    <a:pt x="3909978" y="0"/>
                  </a:lnTo>
                  <a:lnTo>
                    <a:pt x="4416646" y="731520"/>
                  </a:lnTo>
                  <a:lnTo>
                    <a:pt x="0" y="731520"/>
                  </a:lnTo>
                  <a:close/>
                </a:path>
              </a:pathLst>
            </a:custGeom>
            <a:solidFill>
              <a:srgbClr val="F97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25 sample departments</a:t>
              </a:r>
              <a:endParaRPr lang="en-US" dirty="0">
                <a:solidFill>
                  <a:schemeClr val="accent4"/>
                </a:solidFill>
              </a:endParaRPr>
            </a:p>
          </p:txBody>
        </p:sp>
        <p:sp>
          <p:nvSpPr>
            <p:cNvPr id="8" name="Rectangle 7"/>
            <p:cNvSpPr/>
            <p:nvPr/>
          </p:nvSpPr>
          <p:spPr>
            <a:xfrm>
              <a:off x="4443984" y="4224441"/>
              <a:ext cx="4183536" cy="742068"/>
            </a:xfrm>
            <a:prstGeom prst="rect">
              <a:avLst/>
            </a:prstGeom>
            <a:gradFill flip="none" rotWithShape="1">
              <a:gsLst>
                <a:gs pos="53000">
                  <a:srgbClr val="F97305"/>
                </a:gs>
                <a:gs pos="0">
                  <a:schemeClr val="bg1">
                    <a:alpha val="0"/>
                  </a:schemeClr>
                </a:gs>
                <a:gs pos="100000">
                  <a:srgbClr val="F9730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50" dirty="0" smtClean="0">
                  <a:solidFill>
                    <a:srgbClr val="002060"/>
                  </a:solidFill>
                </a:rPr>
                <a:t>On line survey</a:t>
              </a:r>
            </a:p>
            <a:p>
              <a:pPr algn="r"/>
              <a:r>
                <a:rPr lang="en-US" sz="1550" dirty="0" smtClean="0">
                  <a:solidFill>
                    <a:srgbClr val="002060"/>
                  </a:solidFill>
                </a:rPr>
                <a:t>(Open to all staff within the 25 departments)</a:t>
              </a:r>
            </a:p>
            <a:p>
              <a:pPr algn="r"/>
              <a:endParaRPr lang="en-US" dirty="0"/>
            </a:p>
          </p:txBody>
        </p:sp>
      </p:grpSp>
      <p:grpSp>
        <p:nvGrpSpPr>
          <p:cNvPr id="22" name="Group 21"/>
          <p:cNvGrpSpPr/>
          <p:nvPr/>
        </p:nvGrpSpPr>
        <p:grpSpPr>
          <a:xfrm>
            <a:off x="310896" y="5050777"/>
            <a:ext cx="8335337" cy="731913"/>
            <a:chOff x="310896" y="5050777"/>
            <a:chExt cx="8335337" cy="731913"/>
          </a:xfrm>
        </p:grpSpPr>
        <p:sp>
          <p:nvSpPr>
            <p:cNvPr id="18" name="Rectangle 61"/>
            <p:cNvSpPr/>
            <p:nvPr/>
          </p:nvSpPr>
          <p:spPr>
            <a:xfrm>
              <a:off x="310896" y="5050777"/>
              <a:ext cx="4800338" cy="731913"/>
            </a:xfrm>
            <a:custGeom>
              <a:avLst/>
              <a:gdLst/>
              <a:ahLst/>
              <a:cxnLst/>
              <a:rect l="l" t="t" r="r" b="b"/>
              <a:pathLst>
                <a:path w="4416646" h="731520">
                  <a:moveTo>
                    <a:pt x="506668" y="0"/>
                  </a:moveTo>
                  <a:lnTo>
                    <a:pt x="3909978" y="0"/>
                  </a:lnTo>
                  <a:lnTo>
                    <a:pt x="4416646" y="731520"/>
                  </a:lnTo>
                  <a:lnTo>
                    <a:pt x="0" y="73152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25 departments as sample of University</a:t>
              </a:r>
              <a:endParaRPr lang="en-US" dirty="0">
                <a:solidFill>
                  <a:schemeClr val="accent4"/>
                </a:solidFill>
              </a:endParaRPr>
            </a:p>
          </p:txBody>
        </p:sp>
        <p:sp>
          <p:nvSpPr>
            <p:cNvPr id="19" name="Rectangle 18"/>
            <p:cNvSpPr/>
            <p:nvPr/>
          </p:nvSpPr>
          <p:spPr>
            <a:xfrm>
              <a:off x="4443984" y="5056632"/>
              <a:ext cx="4202249" cy="726058"/>
            </a:xfrm>
            <a:prstGeom prst="rect">
              <a:avLst/>
            </a:prstGeom>
            <a:gradFill flip="none" rotWithShape="1">
              <a:gsLst>
                <a:gs pos="53000">
                  <a:srgbClr val="FF0000"/>
                </a:gs>
                <a:gs pos="0">
                  <a:schemeClr val="bg1">
                    <a:alpha val="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50" dirty="0" smtClean="0">
                  <a:solidFill>
                    <a:srgbClr val="002060"/>
                  </a:solidFill>
                </a:rPr>
                <a:t>Off line data collection</a:t>
              </a:r>
            </a:p>
            <a:p>
              <a:pPr algn="r"/>
              <a:r>
                <a:rPr lang="en-US" sz="1550" dirty="0" smtClean="0">
                  <a:solidFill>
                    <a:srgbClr val="002060"/>
                  </a:solidFill>
                </a:rPr>
                <a:t>(conference calls &amp; briefing notes) </a:t>
              </a:r>
            </a:p>
            <a:p>
              <a:pPr algn="r"/>
              <a:endParaRPr lang="en-US" dirty="0"/>
            </a:p>
          </p:txBody>
        </p:sp>
      </p:grpSp>
    </p:spTree>
    <p:extLst>
      <p:ext uri="{BB962C8B-B14F-4D97-AF65-F5344CB8AC3E}">
        <p14:creationId xmlns:p14="http://schemas.microsoft.com/office/powerpoint/2010/main" val="27239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1934718" y="3870960"/>
            <a:ext cx="822960" cy="594360"/>
          </a:xfrm>
          <a:prstGeom prst="roundRect">
            <a:avLst/>
          </a:prstGeom>
          <a:solidFill>
            <a:schemeClr val="accent5">
              <a:lumMod val="75000"/>
            </a:schemeClr>
          </a:solidFill>
          <a:ln w="25400">
            <a:solidFill>
              <a:schemeClr val="accent4"/>
            </a:solidFill>
            <a:round/>
            <a:headEnd/>
            <a:tailEnd/>
          </a:ln>
        </p:spPr>
        <p:txBody>
          <a:bodyPr lIns="36000" tIns="36000" rIns="36000" bIns="36000" rtlCol="0" anchor="ctr"/>
          <a:lstStyle/>
          <a:p>
            <a:pPr algn="ctr"/>
            <a:r>
              <a:rPr lang="en-GB" sz="1400" dirty="0" smtClean="0">
                <a:solidFill>
                  <a:schemeClr val="tx2"/>
                </a:solidFill>
                <a:latin typeface="Arial" charset="0"/>
                <a:cs typeface="Arial" charset="0"/>
              </a:rPr>
              <a:t>SPROG</a:t>
            </a:r>
            <a:endParaRPr lang="en-GB" sz="1400" dirty="0">
              <a:solidFill>
                <a:schemeClr val="tx2"/>
              </a:solidFill>
              <a:latin typeface="Arial" charset="0"/>
              <a:cs typeface="Arial" charset="0"/>
            </a:endParaRPr>
          </a:p>
        </p:txBody>
      </p:sp>
      <p:sp>
        <p:nvSpPr>
          <p:cNvPr id="2" name="Title 1"/>
          <p:cNvSpPr>
            <a:spLocks noGrp="1"/>
          </p:cNvSpPr>
          <p:nvPr>
            <p:ph type="title"/>
          </p:nvPr>
        </p:nvSpPr>
        <p:spPr/>
        <p:txBody>
          <a:bodyPr/>
          <a:lstStyle/>
          <a:p>
            <a:r>
              <a:rPr lang="en-GB" dirty="0" smtClean="0"/>
              <a:t>Governance &amp; feedback</a:t>
            </a:r>
            <a:endParaRPr lang="en-GB" dirty="0"/>
          </a:p>
        </p:txBody>
      </p:sp>
      <p:sp>
        <p:nvSpPr>
          <p:cNvPr id="4" name="Slide Number Placeholder 3"/>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43</a:t>
            </a:fld>
            <a:endParaRPr lang="en-GB" altLang="en-US" dirty="0">
              <a:solidFill>
                <a:srgbClr val="FFFFFF"/>
              </a:solidFill>
            </a:endParaRPr>
          </a:p>
        </p:txBody>
      </p:sp>
      <p:sp>
        <p:nvSpPr>
          <p:cNvPr id="17" name="Rounded Rectangle 16"/>
          <p:cNvSpPr/>
          <p:nvPr/>
        </p:nvSpPr>
        <p:spPr bwMode="auto">
          <a:xfrm>
            <a:off x="2391918" y="4216908"/>
            <a:ext cx="822960" cy="594360"/>
          </a:xfrm>
          <a:prstGeom prst="roundRect">
            <a:avLst/>
          </a:prstGeom>
          <a:solidFill>
            <a:schemeClr val="accent5">
              <a:lumMod val="75000"/>
            </a:schemeClr>
          </a:solidFill>
          <a:ln w="25400">
            <a:solidFill>
              <a:schemeClr val="accent4"/>
            </a:solidFill>
            <a:round/>
            <a:headEnd/>
            <a:tailEnd/>
          </a:ln>
        </p:spPr>
        <p:txBody>
          <a:bodyPr lIns="36000" tIns="36000" rIns="36000" bIns="36000" rtlCol="0" anchor="ctr"/>
          <a:lstStyle/>
          <a:p>
            <a:pPr algn="ctr"/>
            <a:r>
              <a:rPr lang="en-GB" sz="1400" dirty="0" smtClean="0">
                <a:solidFill>
                  <a:schemeClr val="tx2"/>
                </a:solidFill>
                <a:latin typeface="Arial" charset="0"/>
                <a:cs typeface="Arial" charset="0"/>
              </a:rPr>
              <a:t>SPROG</a:t>
            </a:r>
            <a:endParaRPr lang="en-GB" sz="1400" dirty="0">
              <a:solidFill>
                <a:schemeClr val="tx2"/>
              </a:solidFill>
              <a:latin typeface="Arial" charset="0"/>
              <a:cs typeface="Arial" charset="0"/>
            </a:endParaRPr>
          </a:p>
        </p:txBody>
      </p:sp>
      <p:sp>
        <p:nvSpPr>
          <p:cNvPr id="20" name="Rounded Rectangle 19"/>
          <p:cNvSpPr/>
          <p:nvPr/>
        </p:nvSpPr>
        <p:spPr bwMode="auto">
          <a:xfrm>
            <a:off x="2971800" y="2713418"/>
            <a:ext cx="1344168" cy="850392"/>
          </a:xfrm>
          <a:prstGeom prst="roundRect">
            <a:avLst/>
          </a:prstGeom>
          <a:solidFill>
            <a:schemeClr val="accent5">
              <a:lumMod val="50000"/>
            </a:schemeClr>
          </a:solidFill>
          <a:ln w="25400">
            <a:solidFill>
              <a:schemeClr val="accent4"/>
            </a:solidFill>
            <a:round/>
            <a:headEnd/>
            <a:tailEnd/>
          </a:ln>
        </p:spPr>
        <p:txBody>
          <a:bodyPr lIns="36000" tIns="36000" rIns="36000" bIns="36000" rtlCol="0" anchor="ctr"/>
          <a:lstStyle/>
          <a:p>
            <a:pPr algn="ctr"/>
            <a:r>
              <a:rPr lang="en-GB" sz="1600" dirty="0" smtClean="0">
                <a:solidFill>
                  <a:schemeClr val="tx2"/>
                </a:solidFill>
                <a:latin typeface="Arial" charset="0"/>
                <a:cs typeface="Arial" charset="0"/>
              </a:rPr>
              <a:t>Programme Board</a:t>
            </a:r>
            <a:endParaRPr lang="en-GB" sz="1600" dirty="0">
              <a:solidFill>
                <a:schemeClr val="tx2"/>
              </a:solidFill>
              <a:latin typeface="Arial" charset="0"/>
              <a:cs typeface="Arial" charset="0"/>
            </a:endParaRPr>
          </a:p>
        </p:txBody>
      </p:sp>
      <p:sp>
        <p:nvSpPr>
          <p:cNvPr id="21" name="Rounded Rectangle 20"/>
          <p:cNvSpPr/>
          <p:nvPr/>
        </p:nvSpPr>
        <p:spPr bwMode="auto">
          <a:xfrm>
            <a:off x="3781044" y="3331464"/>
            <a:ext cx="1344168" cy="850392"/>
          </a:xfrm>
          <a:prstGeom prst="roundRect">
            <a:avLst/>
          </a:prstGeom>
          <a:solidFill>
            <a:schemeClr val="accent5">
              <a:lumMod val="50000"/>
            </a:schemeClr>
          </a:solidFill>
          <a:ln w="25400">
            <a:solidFill>
              <a:schemeClr val="accent4"/>
            </a:solidFill>
            <a:round/>
            <a:headEnd/>
            <a:tailEnd/>
          </a:ln>
        </p:spPr>
        <p:txBody>
          <a:bodyPr lIns="36000" tIns="36000" rIns="36000" bIns="36000" rtlCol="0" anchor="ctr"/>
          <a:lstStyle/>
          <a:p>
            <a:pPr algn="ctr"/>
            <a:r>
              <a:rPr lang="en-GB" dirty="0" smtClean="0">
                <a:solidFill>
                  <a:schemeClr val="tx2"/>
                </a:solidFill>
                <a:latin typeface="Arial" charset="0"/>
                <a:cs typeface="Arial" charset="0"/>
              </a:rPr>
              <a:t>PSG</a:t>
            </a:r>
            <a:endParaRPr lang="en-GB" dirty="0">
              <a:solidFill>
                <a:schemeClr val="tx2"/>
              </a:solidFill>
              <a:latin typeface="Arial" charset="0"/>
              <a:cs typeface="Arial" charset="0"/>
            </a:endParaRPr>
          </a:p>
        </p:txBody>
      </p:sp>
      <p:sp>
        <p:nvSpPr>
          <p:cNvPr id="23" name="Rounded Rectangle 22"/>
          <p:cNvSpPr/>
          <p:nvPr/>
        </p:nvSpPr>
        <p:spPr bwMode="auto">
          <a:xfrm>
            <a:off x="2849118" y="4582668"/>
            <a:ext cx="822960" cy="594360"/>
          </a:xfrm>
          <a:prstGeom prst="roundRect">
            <a:avLst/>
          </a:prstGeom>
          <a:solidFill>
            <a:schemeClr val="accent5">
              <a:lumMod val="75000"/>
            </a:schemeClr>
          </a:solidFill>
          <a:ln w="25400">
            <a:solidFill>
              <a:schemeClr val="accent4"/>
            </a:solidFill>
            <a:round/>
            <a:headEnd/>
            <a:tailEnd/>
          </a:ln>
        </p:spPr>
        <p:txBody>
          <a:bodyPr lIns="36000" tIns="36000" rIns="36000" bIns="36000" rtlCol="0" anchor="ctr"/>
          <a:lstStyle/>
          <a:p>
            <a:pPr algn="ctr"/>
            <a:r>
              <a:rPr lang="en-GB" sz="1400" dirty="0" smtClean="0">
                <a:solidFill>
                  <a:schemeClr val="tx2"/>
                </a:solidFill>
                <a:latin typeface="Arial" charset="0"/>
                <a:cs typeface="Arial" charset="0"/>
              </a:rPr>
              <a:t>SPROG</a:t>
            </a:r>
            <a:endParaRPr lang="en-GB" sz="1400" dirty="0">
              <a:solidFill>
                <a:schemeClr val="tx2"/>
              </a:solidFill>
              <a:latin typeface="Arial" charset="0"/>
              <a:cs typeface="Arial" charset="0"/>
            </a:endParaRPr>
          </a:p>
        </p:txBody>
      </p:sp>
      <p:sp>
        <p:nvSpPr>
          <p:cNvPr id="24" name="TextBox 23"/>
          <p:cNvSpPr txBox="1"/>
          <p:nvPr/>
        </p:nvSpPr>
        <p:spPr>
          <a:xfrm flipH="1">
            <a:off x="5284279" y="4320861"/>
            <a:ext cx="3375088"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Regular strategic procurement review operating group (SPROG) reviews</a:t>
            </a:r>
            <a:endParaRPr lang="en-GB" sz="1600" dirty="0"/>
          </a:p>
        </p:txBody>
      </p:sp>
      <p:grpSp>
        <p:nvGrpSpPr>
          <p:cNvPr id="30" name="Group 29"/>
          <p:cNvGrpSpPr/>
          <p:nvPr/>
        </p:nvGrpSpPr>
        <p:grpSpPr>
          <a:xfrm>
            <a:off x="761334" y="4626864"/>
            <a:ext cx="1305210" cy="1197864"/>
            <a:chOff x="914400" y="4879848"/>
            <a:chExt cx="1191768" cy="1100328"/>
          </a:xfrm>
        </p:grpSpPr>
        <p:sp>
          <p:nvSpPr>
            <p:cNvPr id="8" name="Rounded Rectangle 7"/>
            <p:cNvSpPr/>
            <p:nvPr/>
          </p:nvSpPr>
          <p:spPr bwMode="auto">
            <a:xfrm>
              <a:off x="914400" y="4879848"/>
              <a:ext cx="429768" cy="338328"/>
            </a:xfrm>
            <a:prstGeom prst="roundRect">
              <a:avLst/>
            </a:prstGeom>
            <a:solidFill>
              <a:schemeClr val="accent5">
                <a:lumMod val="60000"/>
                <a:lumOff val="40000"/>
              </a:schemeClr>
            </a:solidFill>
            <a:ln w="25400">
              <a:solidFill>
                <a:schemeClr val="accent4"/>
              </a:solidFill>
              <a:round/>
              <a:headEnd/>
              <a:tailEnd/>
            </a:ln>
          </p:spPr>
          <p:txBody>
            <a:bodyPr lIns="36000" tIns="36000" rIns="36000" bIns="36000" rtlCol="0" anchor="ctr"/>
            <a:lstStyle/>
            <a:p>
              <a:pPr algn="ctr"/>
              <a:r>
                <a:rPr lang="en-GB" sz="1200" dirty="0" smtClean="0">
                  <a:latin typeface="Arial" charset="0"/>
                  <a:cs typeface="Arial" charset="0"/>
                </a:rPr>
                <a:t>Wk1</a:t>
              </a:r>
              <a:endParaRPr lang="en-GB" sz="1200" dirty="0">
                <a:latin typeface="Arial" charset="0"/>
                <a:cs typeface="Arial" charset="0"/>
              </a:endParaRPr>
            </a:p>
          </p:txBody>
        </p:sp>
        <p:sp>
          <p:nvSpPr>
            <p:cNvPr id="25" name="Rounded Rectangle 24"/>
            <p:cNvSpPr/>
            <p:nvPr/>
          </p:nvSpPr>
          <p:spPr bwMode="auto">
            <a:xfrm>
              <a:off x="1066800" y="5032248"/>
              <a:ext cx="429768" cy="338328"/>
            </a:xfrm>
            <a:prstGeom prst="roundRect">
              <a:avLst/>
            </a:prstGeom>
            <a:solidFill>
              <a:schemeClr val="accent5">
                <a:lumMod val="60000"/>
                <a:lumOff val="40000"/>
              </a:schemeClr>
            </a:solidFill>
            <a:ln w="25400">
              <a:solidFill>
                <a:schemeClr val="accent4"/>
              </a:solidFill>
              <a:round/>
              <a:headEnd/>
              <a:tailEnd/>
            </a:ln>
          </p:spPr>
          <p:txBody>
            <a:bodyPr lIns="36000" tIns="36000" rIns="36000" bIns="36000" rtlCol="0" anchor="ctr"/>
            <a:lstStyle/>
            <a:p>
              <a:pPr algn="ctr"/>
              <a:r>
                <a:rPr lang="en-GB" sz="1200" dirty="0" smtClean="0">
                  <a:latin typeface="Arial" charset="0"/>
                  <a:cs typeface="Arial" charset="0"/>
                </a:rPr>
                <a:t>Wk1</a:t>
              </a:r>
              <a:endParaRPr lang="en-GB" sz="1200" dirty="0">
                <a:latin typeface="Arial" charset="0"/>
                <a:cs typeface="Arial" charset="0"/>
              </a:endParaRPr>
            </a:p>
          </p:txBody>
        </p:sp>
        <p:sp>
          <p:nvSpPr>
            <p:cNvPr id="26" name="Rounded Rectangle 25"/>
            <p:cNvSpPr/>
            <p:nvPr/>
          </p:nvSpPr>
          <p:spPr bwMode="auto">
            <a:xfrm>
              <a:off x="1219200" y="5184648"/>
              <a:ext cx="429768" cy="338328"/>
            </a:xfrm>
            <a:prstGeom prst="roundRect">
              <a:avLst/>
            </a:prstGeom>
            <a:solidFill>
              <a:schemeClr val="accent5">
                <a:lumMod val="60000"/>
                <a:lumOff val="40000"/>
              </a:schemeClr>
            </a:solidFill>
            <a:ln w="25400">
              <a:solidFill>
                <a:schemeClr val="accent4"/>
              </a:solidFill>
              <a:round/>
              <a:headEnd/>
              <a:tailEnd/>
            </a:ln>
          </p:spPr>
          <p:txBody>
            <a:bodyPr lIns="36000" tIns="36000" rIns="36000" bIns="36000" rtlCol="0" anchor="ctr"/>
            <a:lstStyle/>
            <a:p>
              <a:pPr algn="ctr"/>
              <a:r>
                <a:rPr lang="en-GB" sz="1200" dirty="0" smtClean="0">
                  <a:latin typeface="Arial" charset="0"/>
                  <a:cs typeface="Arial" charset="0"/>
                </a:rPr>
                <a:t>Wk1</a:t>
              </a:r>
              <a:endParaRPr lang="en-GB" sz="1200" dirty="0">
                <a:latin typeface="Arial" charset="0"/>
                <a:cs typeface="Arial" charset="0"/>
              </a:endParaRPr>
            </a:p>
          </p:txBody>
        </p:sp>
        <p:sp>
          <p:nvSpPr>
            <p:cNvPr id="27" name="Rounded Rectangle 26"/>
            <p:cNvSpPr/>
            <p:nvPr/>
          </p:nvSpPr>
          <p:spPr bwMode="auto">
            <a:xfrm>
              <a:off x="1371600" y="5337048"/>
              <a:ext cx="429768" cy="338328"/>
            </a:xfrm>
            <a:prstGeom prst="roundRect">
              <a:avLst/>
            </a:prstGeom>
            <a:solidFill>
              <a:schemeClr val="accent5">
                <a:lumMod val="60000"/>
                <a:lumOff val="40000"/>
              </a:schemeClr>
            </a:solidFill>
            <a:ln w="25400">
              <a:solidFill>
                <a:schemeClr val="accent4"/>
              </a:solidFill>
              <a:round/>
              <a:headEnd/>
              <a:tailEnd/>
            </a:ln>
          </p:spPr>
          <p:txBody>
            <a:bodyPr lIns="36000" tIns="36000" rIns="36000" bIns="36000" rtlCol="0" anchor="ctr"/>
            <a:lstStyle/>
            <a:p>
              <a:pPr algn="ctr"/>
              <a:r>
                <a:rPr lang="en-GB" sz="1200" dirty="0" smtClean="0">
                  <a:latin typeface="Arial" charset="0"/>
                  <a:cs typeface="Arial" charset="0"/>
                </a:rPr>
                <a:t>Wk1</a:t>
              </a:r>
              <a:endParaRPr lang="en-GB" sz="1200" dirty="0">
                <a:latin typeface="Arial" charset="0"/>
                <a:cs typeface="Arial" charset="0"/>
              </a:endParaRPr>
            </a:p>
          </p:txBody>
        </p:sp>
        <p:sp>
          <p:nvSpPr>
            <p:cNvPr id="28" name="Rounded Rectangle 27"/>
            <p:cNvSpPr/>
            <p:nvPr/>
          </p:nvSpPr>
          <p:spPr bwMode="auto">
            <a:xfrm>
              <a:off x="1524000" y="5489448"/>
              <a:ext cx="429768" cy="338328"/>
            </a:xfrm>
            <a:prstGeom prst="roundRect">
              <a:avLst/>
            </a:prstGeom>
            <a:solidFill>
              <a:schemeClr val="accent5">
                <a:lumMod val="60000"/>
                <a:lumOff val="40000"/>
              </a:schemeClr>
            </a:solidFill>
            <a:ln w="25400">
              <a:solidFill>
                <a:schemeClr val="accent4"/>
              </a:solidFill>
              <a:round/>
              <a:headEnd/>
              <a:tailEnd/>
            </a:ln>
          </p:spPr>
          <p:txBody>
            <a:bodyPr lIns="36000" tIns="36000" rIns="36000" bIns="36000" rtlCol="0" anchor="ctr"/>
            <a:lstStyle/>
            <a:p>
              <a:pPr algn="ctr"/>
              <a:r>
                <a:rPr lang="en-GB" sz="1200" dirty="0" smtClean="0">
                  <a:latin typeface="Arial" charset="0"/>
                  <a:cs typeface="Arial" charset="0"/>
                </a:rPr>
                <a:t>Wk1</a:t>
              </a:r>
              <a:endParaRPr lang="en-GB" sz="1200" dirty="0">
                <a:latin typeface="Arial" charset="0"/>
                <a:cs typeface="Arial" charset="0"/>
              </a:endParaRPr>
            </a:p>
          </p:txBody>
        </p:sp>
        <p:sp>
          <p:nvSpPr>
            <p:cNvPr id="29" name="Rounded Rectangle 28"/>
            <p:cNvSpPr/>
            <p:nvPr/>
          </p:nvSpPr>
          <p:spPr bwMode="auto">
            <a:xfrm>
              <a:off x="1676400" y="5641848"/>
              <a:ext cx="429768" cy="338328"/>
            </a:xfrm>
            <a:prstGeom prst="roundRect">
              <a:avLst/>
            </a:prstGeom>
            <a:solidFill>
              <a:schemeClr val="accent5">
                <a:lumMod val="60000"/>
                <a:lumOff val="40000"/>
              </a:schemeClr>
            </a:solidFill>
            <a:ln w="25400">
              <a:solidFill>
                <a:schemeClr val="accent4"/>
              </a:solidFill>
              <a:round/>
              <a:headEnd/>
              <a:tailEnd/>
            </a:ln>
          </p:spPr>
          <p:txBody>
            <a:bodyPr lIns="36000" tIns="36000" rIns="36000" bIns="36000" rtlCol="0" anchor="ctr"/>
            <a:lstStyle/>
            <a:p>
              <a:pPr algn="ctr"/>
              <a:r>
                <a:rPr lang="en-GB" sz="1100" dirty="0" smtClean="0">
                  <a:latin typeface="Arial" charset="0"/>
                  <a:cs typeface="Arial" charset="0"/>
                </a:rPr>
                <a:t>Wk14</a:t>
              </a:r>
              <a:endParaRPr lang="en-GB" sz="1100" dirty="0">
                <a:latin typeface="Arial" charset="0"/>
                <a:cs typeface="Arial" charset="0"/>
              </a:endParaRPr>
            </a:p>
          </p:txBody>
        </p:sp>
      </p:grpSp>
      <p:sp>
        <p:nvSpPr>
          <p:cNvPr id="31" name="TextBox 30"/>
          <p:cNvSpPr txBox="1"/>
          <p:nvPr/>
        </p:nvSpPr>
        <p:spPr>
          <a:xfrm flipH="1">
            <a:off x="5284279" y="5297087"/>
            <a:ext cx="3749992"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Weekly progress reviews with project team </a:t>
            </a:r>
            <a:endParaRPr lang="en-GB" sz="1600" dirty="0"/>
          </a:p>
        </p:txBody>
      </p:sp>
      <p:sp>
        <p:nvSpPr>
          <p:cNvPr id="32" name="TextBox 31"/>
          <p:cNvSpPr txBox="1"/>
          <p:nvPr/>
        </p:nvSpPr>
        <p:spPr>
          <a:xfrm flipH="1">
            <a:off x="5284279" y="3266677"/>
            <a:ext cx="3375088"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Period programme board and procurement strategy group (PSG) reviews</a:t>
            </a:r>
            <a:endParaRPr lang="en-GB" sz="1600" dirty="0"/>
          </a:p>
        </p:txBody>
      </p:sp>
      <p:sp>
        <p:nvSpPr>
          <p:cNvPr id="34" name="Curved Down Arrow 33"/>
          <p:cNvSpPr/>
          <p:nvPr/>
        </p:nvSpPr>
        <p:spPr bwMode="auto">
          <a:xfrm rot="19801733">
            <a:off x="853060" y="3809426"/>
            <a:ext cx="847410" cy="411480"/>
          </a:xfrm>
          <a:prstGeom prst="curvedDownArrow">
            <a:avLst/>
          </a:prstGeom>
          <a:solidFill>
            <a:schemeClr val="tx1"/>
          </a:solidFill>
          <a:ln w="76200">
            <a:solidFill>
              <a:schemeClr val="accent4"/>
            </a:solidFill>
            <a:round/>
            <a:headEnd/>
            <a:tailEnd/>
          </a:ln>
        </p:spPr>
        <p:txBody>
          <a:bodyPr lIns="36000" tIns="36000" rIns="36000" bIns="36000" rtlCol="0" anchor="ctr"/>
          <a:lstStyle/>
          <a:p>
            <a:pPr algn="ctr"/>
            <a:endParaRPr lang="en-GB">
              <a:latin typeface="Arial" charset="0"/>
              <a:cs typeface="Arial" charset="0"/>
            </a:endParaRPr>
          </a:p>
        </p:txBody>
      </p:sp>
      <p:sp>
        <p:nvSpPr>
          <p:cNvPr id="35" name="Curved Down Arrow 34"/>
          <p:cNvSpPr/>
          <p:nvPr/>
        </p:nvSpPr>
        <p:spPr bwMode="auto">
          <a:xfrm rot="19801733">
            <a:off x="1844985" y="2968174"/>
            <a:ext cx="847410" cy="411480"/>
          </a:xfrm>
          <a:prstGeom prst="curvedDownArrow">
            <a:avLst/>
          </a:prstGeom>
          <a:solidFill>
            <a:schemeClr val="tx1"/>
          </a:solidFill>
          <a:ln w="76200">
            <a:solidFill>
              <a:schemeClr val="accent4"/>
            </a:solidFill>
            <a:round/>
            <a:headEnd/>
            <a:tailEnd/>
          </a:ln>
        </p:spPr>
        <p:txBody>
          <a:bodyPr lIns="36000" tIns="36000" rIns="36000" bIns="36000" rtlCol="0" anchor="ctr"/>
          <a:lstStyle/>
          <a:p>
            <a:pPr algn="ctr"/>
            <a:endParaRPr lang="en-GB">
              <a:latin typeface="Arial" charset="0"/>
              <a:cs typeface="Arial" charset="0"/>
            </a:endParaRPr>
          </a:p>
        </p:txBody>
      </p:sp>
      <p:sp>
        <p:nvSpPr>
          <p:cNvPr id="37" name="Curved Left Arrow 36"/>
          <p:cNvSpPr/>
          <p:nvPr/>
        </p:nvSpPr>
        <p:spPr bwMode="auto">
          <a:xfrm rot="3762590">
            <a:off x="2511520" y="5166971"/>
            <a:ext cx="433864" cy="951820"/>
          </a:xfrm>
          <a:prstGeom prst="curvedLeftArrow">
            <a:avLst/>
          </a:prstGeom>
          <a:solidFill>
            <a:schemeClr val="tx1"/>
          </a:solidFill>
          <a:ln w="76200">
            <a:solidFill>
              <a:schemeClr val="accent4"/>
            </a:solidFill>
            <a:round/>
            <a:headEnd/>
            <a:tailEnd/>
          </a:ln>
        </p:spPr>
        <p:txBody>
          <a:bodyPr lIns="36000" tIns="36000" rIns="36000" bIns="36000" rtlCol="0" anchor="ctr"/>
          <a:lstStyle/>
          <a:p>
            <a:pPr algn="ctr"/>
            <a:endParaRPr lang="en-GB">
              <a:latin typeface="Arial" charset="0"/>
              <a:cs typeface="Arial" charset="0"/>
            </a:endParaRPr>
          </a:p>
        </p:txBody>
      </p:sp>
      <p:sp>
        <p:nvSpPr>
          <p:cNvPr id="38" name="Curved Left Arrow 37"/>
          <p:cNvSpPr/>
          <p:nvPr/>
        </p:nvSpPr>
        <p:spPr bwMode="auto">
          <a:xfrm rot="3762590">
            <a:off x="4021528" y="4255941"/>
            <a:ext cx="433864" cy="951820"/>
          </a:xfrm>
          <a:prstGeom prst="curvedLeftArrow">
            <a:avLst/>
          </a:prstGeom>
          <a:solidFill>
            <a:schemeClr val="tx1"/>
          </a:solidFill>
          <a:ln w="76200">
            <a:solidFill>
              <a:schemeClr val="accent4"/>
            </a:solidFill>
            <a:round/>
            <a:headEnd/>
            <a:tailEnd/>
          </a:ln>
        </p:spPr>
        <p:txBody>
          <a:bodyPr lIns="36000" tIns="36000" rIns="36000" bIns="36000" rtlCol="0" anchor="ctr"/>
          <a:lstStyle/>
          <a:p>
            <a:pPr algn="ctr"/>
            <a:endParaRPr lang="en-GB">
              <a:latin typeface="Arial" charset="0"/>
              <a:cs typeface="Arial" charset="0"/>
            </a:endParaRPr>
          </a:p>
        </p:txBody>
      </p:sp>
      <p:sp>
        <p:nvSpPr>
          <p:cNvPr id="39" name="Curved Down Arrow 38"/>
          <p:cNvSpPr/>
          <p:nvPr/>
        </p:nvSpPr>
        <p:spPr bwMode="auto">
          <a:xfrm rot="19801733">
            <a:off x="3628266" y="1889632"/>
            <a:ext cx="847410" cy="411480"/>
          </a:xfrm>
          <a:prstGeom prst="curvedDownArrow">
            <a:avLst/>
          </a:prstGeom>
          <a:solidFill>
            <a:schemeClr val="tx1"/>
          </a:solidFill>
          <a:ln w="76200">
            <a:solidFill>
              <a:schemeClr val="accent4"/>
            </a:solidFill>
            <a:round/>
            <a:headEnd/>
            <a:tailEnd/>
          </a:ln>
        </p:spPr>
        <p:txBody>
          <a:bodyPr lIns="36000" tIns="36000" rIns="36000" bIns="36000" rtlCol="0" anchor="ctr"/>
          <a:lstStyle/>
          <a:p>
            <a:pPr marL="285750" indent="-285750" algn="ctr">
              <a:buFont typeface="Arial" panose="020B0604020202020204" pitchFamily="34" charset="0"/>
              <a:buChar char="•"/>
            </a:pPr>
            <a:endParaRPr lang="en-GB">
              <a:latin typeface="Arial" charset="0"/>
              <a:cs typeface="Arial" charset="0"/>
            </a:endParaRPr>
          </a:p>
        </p:txBody>
      </p:sp>
      <p:sp>
        <p:nvSpPr>
          <p:cNvPr id="40" name="TextBox 39"/>
          <p:cNvSpPr txBox="1"/>
          <p:nvPr/>
        </p:nvSpPr>
        <p:spPr>
          <a:xfrm>
            <a:off x="4572001" y="1335512"/>
            <a:ext cx="4087366"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Our Cambridge</a:t>
            </a:r>
          </a:p>
          <a:p>
            <a:pPr marL="285750" indent="-285750">
              <a:buFont typeface="Arial" panose="020B0604020202020204" pitchFamily="34" charset="0"/>
              <a:buChar char="•"/>
            </a:pPr>
            <a:r>
              <a:rPr lang="en-GB" sz="1600" dirty="0" smtClean="0"/>
              <a:t>Business System Strategy Committee</a:t>
            </a:r>
          </a:p>
          <a:p>
            <a:pPr marL="285750" indent="-285750">
              <a:buFont typeface="Arial" panose="020B0604020202020204" pitchFamily="34" charset="0"/>
              <a:buChar char="•"/>
            </a:pPr>
            <a:r>
              <a:rPr lang="en-GB" sz="1600" dirty="0" smtClean="0"/>
              <a:t>Finance Committee</a:t>
            </a:r>
          </a:p>
          <a:p>
            <a:pPr marL="285750" indent="-285750">
              <a:buFont typeface="Arial" panose="020B0604020202020204" pitchFamily="34" charset="0"/>
              <a:buChar char="•"/>
            </a:pPr>
            <a:r>
              <a:rPr lang="en-GB" sz="1600" dirty="0" smtClean="0"/>
              <a:t>Audit Committee</a:t>
            </a:r>
          </a:p>
          <a:p>
            <a:pPr marL="285750" indent="-285750">
              <a:buFont typeface="Arial" panose="020B0604020202020204" pitchFamily="34" charset="0"/>
              <a:buChar char="•"/>
            </a:pPr>
            <a:r>
              <a:rPr lang="en-GB" sz="1600" dirty="0" smtClean="0"/>
              <a:t>Commissioning Board</a:t>
            </a:r>
          </a:p>
          <a:p>
            <a:pPr marL="285750" indent="-285750">
              <a:buFont typeface="Arial" panose="020B0604020202020204" pitchFamily="34" charset="0"/>
              <a:buChar char="•"/>
            </a:pPr>
            <a:r>
              <a:rPr lang="en-GB" sz="1600" dirty="0" err="1" smtClean="0"/>
              <a:t>Etc</a:t>
            </a:r>
            <a:endParaRPr lang="en-GB" sz="1600" dirty="0"/>
          </a:p>
        </p:txBody>
      </p:sp>
    </p:spTree>
    <p:extLst>
      <p:ext uri="{BB962C8B-B14F-4D97-AF65-F5344CB8AC3E}">
        <p14:creationId xmlns:p14="http://schemas.microsoft.com/office/powerpoint/2010/main" val="16689839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E50D9C-9713-4471-8594-57A2F8F0BD8E}" type="slidenum">
              <a:rPr lang="en-GB" altLang="en-US" smtClean="0">
                <a:solidFill>
                  <a:srgbClr val="FFFFFF"/>
                </a:solidFill>
              </a:rPr>
              <a:pPr>
                <a:defRPr/>
              </a:pPr>
              <a:t>44</a:t>
            </a:fld>
            <a:endParaRPr lang="en-GB" altLang="en-US" dirty="0">
              <a:solidFill>
                <a:srgbClr val="FFFFFF"/>
              </a:solidFill>
            </a:endParaRPr>
          </a:p>
        </p:txBody>
      </p:sp>
      <p:sp>
        <p:nvSpPr>
          <p:cNvPr id="3" name="TextBox 2"/>
          <p:cNvSpPr txBox="1"/>
          <p:nvPr/>
        </p:nvSpPr>
        <p:spPr>
          <a:xfrm>
            <a:off x="2642616" y="3172968"/>
            <a:ext cx="2634054" cy="369332"/>
          </a:xfrm>
          <a:prstGeom prst="rect">
            <a:avLst/>
          </a:prstGeom>
          <a:noFill/>
        </p:spPr>
        <p:txBody>
          <a:bodyPr wrap="none" rtlCol="0">
            <a:spAutoFit/>
          </a:bodyPr>
          <a:lstStyle/>
          <a:p>
            <a:r>
              <a:rPr lang="en-GB" dirty="0" smtClean="0"/>
              <a:t>Thank you – questions?</a:t>
            </a:r>
            <a:endParaRPr lang="en-GB" dirty="0"/>
          </a:p>
        </p:txBody>
      </p:sp>
    </p:spTree>
    <p:extLst>
      <p:ext uri="{BB962C8B-B14F-4D97-AF65-F5344CB8AC3E}">
        <p14:creationId xmlns:p14="http://schemas.microsoft.com/office/powerpoint/2010/main" val="1500574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t>Finance Training</a:t>
            </a:r>
          </a:p>
        </p:txBody>
      </p:sp>
      <p:sp>
        <p:nvSpPr>
          <p:cNvPr id="3075" name="Rectangle 4"/>
          <p:cNvSpPr>
            <a:spLocks noChangeArrowheads="1"/>
          </p:cNvSpPr>
          <p:nvPr/>
        </p:nvSpPr>
        <p:spPr bwMode="auto">
          <a:xfrm>
            <a:off x="1431133" y="5018486"/>
            <a:ext cx="6280547" cy="19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fontAlgn="base" hangingPunct="1">
              <a:spcBef>
                <a:spcPct val="0"/>
              </a:spcBef>
              <a:spcAft>
                <a:spcPct val="0"/>
              </a:spcAft>
              <a:buNone/>
            </a:pPr>
            <a:r>
              <a:rPr lang="en-GB" altLang="en-US" sz="1350" b="1" dirty="0">
                <a:solidFill>
                  <a:srgbClr val="FFFFFF"/>
                </a:solidFill>
              </a:rPr>
              <a:t>Karen Sheldon</a:t>
            </a:r>
          </a:p>
        </p:txBody>
      </p:sp>
      <p:sp>
        <p:nvSpPr>
          <p:cNvPr id="3076" name="Subtitle 1"/>
          <p:cNvSpPr>
            <a:spLocks noGrp="1"/>
          </p:cNvSpPr>
          <p:nvPr>
            <p:ph type="subTitle" idx="1"/>
          </p:nvPr>
        </p:nvSpPr>
        <p:spPr/>
        <p:txBody>
          <a:bodyPr/>
          <a:lstStyle/>
          <a:p>
            <a:endParaRPr lang="en-GB" altLang="en-US" dirty="0" smtClean="0"/>
          </a:p>
          <a:p>
            <a:endParaRPr lang="en-GB" altLang="en-US" dirty="0" smtClean="0"/>
          </a:p>
          <a:p>
            <a:endParaRPr lang="en-GB" altLang="en-US" dirty="0" smtClean="0"/>
          </a:p>
        </p:txBody>
      </p:sp>
    </p:spTree>
    <p:extLst>
      <p:ext uri="{BB962C8B-B14F-4D97-AF65-F5344CB8AC3E}">
        <p14:creationId xmlns:p14="http://schemas.microsoft.com/office/powerpoint/2010/main" val="33530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Travel Insurance update</a:t>
            </a:r>
            <a:endParaRPr lang="en-GB" dirty="0"/>
          </a:p>
        </p:txBody>
      </p:sp>
      <p:sp>
        <p:nvSpPr>
          <p:cNvPr id="6" name="TextBox 5"/>
          <p:cNvSpPr txBox="1"/>
          <p:nvPr/>
        </p:nvSpPr>
        <p:spPr>
          <a:xfrm>
            <a:off x="4572000" y="2881174"/>
            <a:ext cx="4083268" cy="2469907"/>
          </a:xfrm>
          <a:prstGeom prst="rect">
            <a:avLst/>
          </a:prstGeom>
          <a:noFill/>
        </p:spPr>
        <p:txBody>
          <a:bodyPr wrap="square" rtlCol="0">
            <a:spAutoFit/>
          </a:bodyPr>
          <a:lstStyle/>
          <a:p>
            <a:pPr algn="ctr" fontAlgn="base">
              <a:spcBef>
                <a:spcPct val="0"/>
              </a:spcBef>
              <a:spcAft>
                <a:spcPct val="0"/>
              </a:spcAft>
            </a:pPr>
            <a:r>
              <a:rPr lang="en-GB" sz="1200" b="1" dirty="0">
                <a:solidFill>
                  <a:srgbClr val="7030A0"/>
                </a:solidFill>
              </a:rPr>
              <a:t>Q. Cover for mobile phones, devices and laptops ?</a:t>
            </a:r>
          </a:p>
          <a:p>
            <a:pPr fontAlgn="base">
              <a:spcBef>
                <a:spcPct val="0"/>
              </a:spcBef>
              <a:spcAft>
                <a:spcPct val="0"/>
              </a:spcAft>
            </a:pPr>
            <a:endParaRPr lang="en-GB" sz="1050" dirty="0">
              <a:solidFill>
                <a:srgbClr val="003E72"/>
              </a:solidFill>
            </a:endParaRPr>
          </a:p>
          <a:p>
            <a:pPr algn="ctr" fontAlgn="base">
              <a:spcBef>
                <a:spcPct val="0"/>
              </a:spcBef>
              <a:spcAft>
                <a:spcPct val="0"/>
              </a:spcAft>
            </a:pPr>
            <a:r>
              <a:rPr lang="en-GB" sz="1200" dirty="0">
                <a:solidFill>
                  <a:srgbClr val="003E72"/>
                </a:solidFill>
              </a:rPr>
              <a:t>There is no cover for </a:t>
            </a:r>
            <a:r>
              <a:rPr lang="en-GB" sz="1200" b="1" dirty="0">
                <a:solidFill>
                  <a:srgbClr val="003E72"/>
                </a:solidFill>
              </a:rPr>
              <a:t>accidental</a:t>
            </a:r>
            <a:r>
              <a:rPr lang="en-GB" sz="1200" dirty="0">
                <a:solidFill>
                  <a:srgbClr val="003E72"/>
                </a:solidFill>
              </a:rPr>
              <a:t> </a:t>
            </a:r>
            <a:r>
              <a:rPr lang="en-GB" sz="1200" b="1" dirty="0">
                <a:solidFill>
                  <a:srgbClr val="003E72"/>
                </a:solidFill>
              </a:rPr>
              <a:t>damage or loss </a:t>
            </a:r>
            <a:r>
              <a:rPr lang="en-GB" sz="1200" dirty="0">
                <a:solidFill>
                  <a:srgbClr val="003E72"/>
                </a:solidFill>
              </a:rPr>
              <a:t>for these regardless of whether they are University or personally owned.</a:t>
            </a:r>
          </a:p>
          <a:p>
            <a:pPr algn="ctr" fontAlgn="base">
              <a:spcBef>
                <a:spcPct val="0"/>
              </a:spcBef>
              <a:spcAft>
                <a:spcPct val="0"/>
              </a:spcAft>
            </a:pPr>
            <a:r>
              <a:rPr lang="en-GB" sz="1200" u="sng" dirty="0">
                <a:solidFill>
                  <a:srgbClr val="003E72"/>
                </a:solidFill>
              </a:rPr>
              <a:t>BUT</a:t>
            </a:r>
          </a:p>
          <a:p>
            <a:pPr algn="ctr" fontAlgn="base">
              <a:spcBef>
                <a:spcPct val="0"/>
              </a:spcBef>
              <a:spcAft>
                <a:spcPct val="0"/>
              </a:spcAft>
            </a:pPr>
            <a:r>
              <a:rPr lang="en-GB" sz="1200" dirty="0">
                <a:solidFill>
                  <a:srgbClr val="003E72"/>
                </a:solidFill>
              </a:rPr>
              <a:t>They are covered for theft under either “Personal belongings” or “Business equipment”</a:t>
            </a:r>
          </a:p>
          <a:p>
            <a:pPr algn="ctr" fontAlgn="base">
              <a:spcBef>
                <a:spcPct val="0"/>
              </a:spcBef>
              <a:spcAft>
                <a:spcPct val="0"/>
              </a:spcAft>
            </a:pPr>
            <a:endParaRPr lang="en-GB" sz="1200" dirty="0">
              <a:solidFill>
                <a:srgbClr val="003E72"/>
              </a:solidFill>
            </a:endParaRPr>
          </a:p>
          <a:p>
            <a:pPr algn="ctr" fontAlgn="base">
              <a:spcBef>
                <a:spcPct val="0"/>
              </a:spcBef>
              <a:spcAft>
                <a:spcPct val="0"/>
              </a:spcAft>
            </a:pPr>
            <a:r>
              <a:rPr lang="en-GB" sz="1200" b="1" dirty="0">
                <a:solidFill>
                  <a:srgbClr val="7030A0"/>
                </a:solidFill>
              </a:rPr>
              <a:t>Q. Does it cover undergraduates away on their compulsory year abroad ?</a:t>
            </a:r>
          </a:p>
          <a:p>
            <a:pPr algn="ctr" fontAlgn="base">
              <a:spcBef>
                <a:spcPct val="0"/>
              </a:spcBef>
              <a:spcAft>
                <a:spcPct val="0"/>
              </a:spcAft>
            </a:pPr>
            <a:r>
              <a:rPr lang="en-GB" sz="1200" dirty="0">
                <a:solidFill>
                  <a:srgbClr val="003E72"/>
                </a:solidFill>
              </a:rPr>
              <a:t>No – this additional cover was considered but didn’t go ahead </a:t>
            </a:r>
            <a:endParaRPr lang="en-GB" dirty="0">
              <a:solidFill>
                <a:srgbClr val="003E72"/>
              </a:solidFill>
              <a:latin typeface="Arial" charset="0"/>
            </a:endParaRPr>
          </a:p>
        </p:txBody>
      </p:sp>
      <p:graphicFrame>
        <p:nvGraphicFramePr>
          <p:cNvPr id="3" name="Table 2"/>
          <p:cNvGraphicFramePr>
            <a:graphicFrameLocks noGrp="1"/>
          </p:cNvGraphicFramePr>
          <p:nvPr>
            <p:extLst/>
          </p:nvPr>
        </p:nvGraphicFramePr>
        <p:xfrm>
          <a:off x="267895" y="4491201"/>
          <a:ext cx="3920874" cy="836796"/>
        </p:xfrm>
        <a:graphic>
          <a:graphicData uri="http://schemas.openxmlformats.org/drawingml/2006/table">
            <a:tbl>
              <a:tblPr firstRow="1" bandRow="1">
                <a:tableStyleId>{5C22544A-7EE6-4342-B048-85BDC9FD1C3A}</a:tableStyleId>
              </a:tblPr>
              <a:tblGrid>
                <a:gridCol w="3920874">
                  <a:extLst>
                    <a:ext uri="{9D8B030D-6E8A-4147-A177-3AD203B41FA5}">
                      <a16:colId xmlns:a16="http://schemas.microsoft.com/office/drawing/2014/main" val="3365358080"/>
                    </a:ext>
                  </a:extLst>
                </a:gridCol>
              </a:tblGrid>
              <a:tr h="251460">
                <a:tc>
                  <a:txBody>
                    <a:bodyPr/>
                    <a:lstStyle/>
                    <a:p>
                      <a:r>
                        <a:rPr lang="en-GB" sz="1200" dirty="0" smtClean="0"/>
                        <a:t>Use for ..</a:t>
                      </a:r>
                      <a:endParaRPr lang="en-GB" sz="1200" dirty="0"/>
                    </a:p>
                  </a:txBody>
                  <a:tcPr marL="68580" marR="68580" marT="34290" marB="34290"/>
                </a:tc>
                <a:extLst>
                  <a:ext uri="{0D108BD9-81ED-4DB2-BD59-A6C34878D82A}">
                    <a16:rowId xmlns:a16="http://schemas.microsoft.com/office/drawing/2014/main" val="3194223558"/>
                  </a:ext>
                </a:extLst>
              </a:tr>
              <a:tr h="292668">
                <a:tc>
                  <a:txBody>
                    <a:bodyPr/>
                    <a:lstStyle/>
                    <a:p>
                      <a:r>
                        <a:rPr lang="en-GB" sz="1200" dirty="0" smtClean="0"/>
                        <a:t>All trips starting on or after 1 Aug</a:t>
                      </a:r>
                      <a:endParaRPr lang="en-GB" sz="1200" dirty="0"/>
                    </a:p>
                  </a:txBody>
                  <a:tcPr marL="68580" marR="68580" marT="34290" marB="34290"/>
                </a:tc>
                <a:extLst>
                  <a:ext uri="{0D108BD9-81ED-4DB2-BD59-A6C34878D82A}">
                    <a16:rowId xmlns:a16="http://schemas.microsoft.com/office/drawing/2014/main" val="2153835275"/>
                  </a:ext>
                </a:extLst>
              </a:tr>
              <a:tr h="292668">
                <a:tc>
                  <a:txBody>
                    <a:bodyPr/>
                    <a:lstStyle/>
                    <a:p>
                      <a:r>
                        <a:rPr lang="en-GB" sz="1200" dirty="0" smtClean="0"/>
                        <a:t>any</a:t>
                      </a:r>
                      <a:r>
                        <a:rPr lang="en-GB" sz="1200" baseline="0" dirty="0" smtClean="0"/>
                        <a:t> trips returning on or after 1 Sep</a:t>
                      </a:r>
                      <a:endParaRPr lang="en-GB" sz="1200" dirty="0"/>
                    </a:p>
                  </a:txBody>
                  <a:tcPr marL="68580" marR="68580" marT="34290" marB="34290"/>
                </a:tc>
                <a:extLst>
                  <a:ext uri="{0D108BD9-81ED-4DB2-BD59-A6C34878D82A}">
                    <a16:rowId xmlns:a16="http://schemas.microsoft.com/office/drawing/2014/main" val="834917586"/>
                  </a:ext>
                </a:extLst>
              </a:tr>
            </a:tbl>
          </a:graphicData>
        </a:graphic>
      </p:graphicFrame>
      <p:sp>
        <p:nvSpPr>
          <p:cNvPr id="7" name="TextBox 6"/>
          <p:cNvSpPr txBox="1"/>
          <p:nvPr/>
        </p:nvSpPr>
        <p:spPr>
          <a:xfrm>
            <a:off x="78709" y="1844866"/>
            <a:ext cx="4414465" cy="553998"/>
          </a:xfrm>
          <a:prstGeom prst="rect">
            <a:avLst/>
          </a:prstGeom>
          <a:noFill/>
        </p:spPr>
        <p:txBody>
          <a:bodyPr wrap="square" rtlCol="0">
            <a:spAutoFit/>
          </a:bodyPr>
          <a:lstStyle/>
          <a:p>
            <a:r>
              <a:rPr lang="en-GB" dirty="0">
                <a:solidFill>
                  <a:srgbClr val="7030A0"/>
                </a:solidFill>
              </a:rPr>
              <a:t>Chubb web portal now live</a:t>
            </a:r>
          </a:p>
          <a:p>
            <a:r>
              <a:rPr lang="en-GB" sz="1200" dirty="0"/>
              <a:t>https://universityofcambridge.chubbinstanda.com/Public/Index </a:t>
            </a:r>
            <a:endParaRPr lang="en-GB" sz="900" dirty="0">
              <a:solidFill>
                <a:srgbClr val="FF0000"/>
              </a:solidFill>
            </a:endParaRPr>
          </a:p>
        </p:txBody>
      </p:sp>
      <p:pic>
        <p:nvPicPr>
          <p:cNvPr id="4" name="Picture 3"/>
          <p:cNvPicPr>
            <a:picLocks noChangeAspect="1"/>
          </p:cNvPicPr>
          <p:nvPr/>
        </p:nvPicPr>
        <p:blipFill>
          <a:blip r:embed="rId3"/>
          <a:stretch>
            <a:fillRect/>
          </a:stretch>
        </p:blipFill>
        <p:spPr>
          <a:xfrm>
            <a:off x="267895" y="2468730"/>
            <a:ext cx="3920874" cy="1913918"/>
          </a:xfrm>
          <a:prstGeom prst="rect">
            <a:avLst/>
          </a:prstGeom>
        </p:spPr>
      </p:pic>
      <p:sp>
        <p:nvSpPr>
          <p:cNvPr id="5" name="TextBox 4"/>
          <p:cNvSpPr txBox="1"/>
          <p:nvPr/>
        </p:nvSpPr>
        <p:spPr>
          <a:xfrm>
            <a:off x="4433580" y="2011327"/>
            <a:ext cx="4635062" cy="646331"/>
          </a:xfrm>
          <a:prstGeom prst="rect">
            <a:avLst/>
          </a:prstGeom>
          <a:solidFill>
            <a:srgbClr val="CCCCFF"/>
          </a:solidFill>
        </p:spPr>
        <p:txBody>
          <a:bodyPr wrap="square" rtlCol="0">
            <a:spAutoFit/>
          </a:bodyPr>
          <a:lstStyle/>
          <a:p>
            <a:r>
              <a:rPr lang="en-GB" sz="1200" b="1" dirty="0">
                <a:solidFill>
                  <a:srgbClr val="7030A0"/>
                </a:solidFill>
              </a:rPr>
              <a:t>Migration of existing travellers to the Chubb policy. </a:t>
            </a:r>
          </a:p>
          <a:p>
            <a:r>
              <a:rPr lang="en-GB" sz="1200" dirty="0"/>
              <a:t>Underway centrally.</a:t>
            </a:r>
          </a:p>
          <a:p>
            <a:r>
              <a:rPr lang="en-GB" sz="1200" dirty="0"/>
              <a:t>1</a:t>
            </a:r>
            <a:r>
              <a:rPr lang="en-GB" sz="1200" baseline="30000" dirty="0"/>
              <a:t> </a:t>
            </a:r>
            <a:r>
              <a:rPr lang="en-GB" sz="1200" dirty="0"/>
              <a:t>Aug: Chubb will email migrated travellers with new policy details</a:t>
            </a:r>
          </a:p>
        </p:txBody>
      </p:sp>
    </p:spTree>
    <p:extLst>
      <p:ext uri="{BB962C8B-B14F-4D97-AF65-F5344CB8AC3E}">
        <p14:creationId xmlns:p14="http://schemas.microsoft.com/office/powerpoint/2010/main" val="367951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 Slavery Act online course </a:t>
            </a:r>
            <a:endParaRPr lang="en-GB" dirty="0"/>
          </a:p>
        </p:txBody>
      </p:sp>
      <p:sp>
        <p:nvSpPr>
          <p:cNvPr id="5" name="TextBox 4"/>
          <p:cNvSpPr txBox="1"/>
          <p:nvPr/>
        </p:nvSpPr>
        <p:spPr>
          <a:xfrm>
            <a:off x="3398456" y="2106921"/>
            <a:ext cx="2679152" cy="461665"/>
          </a:xfrm>
          <a:prstGeom prst="rect">
            <a:avLst/>
          </a:prstGeom>
          <a:noFill/>
        </p:spPr>
        <p:txBody>
          <a:bodyPr wrap="square" rtlCol="0">
            <a:spAutoFit/>
          </a:bodyPr>
          <a:lstStyle/>
          <a:p>
            <a:pPr fontAlgn="base">
              <a:spcBef>
                <a:spcPct val="0"/>
              </a:spcBef>
              <a:spcAft>
                <a:spcPct val="0"/>
              </a:spcAft>
            </a:pPr>
            <a:endParaRPr lang="en-GB" sz="1200" dirty="0">
              <a:solidFill>
                <a:srgbClr val="003E72"/>
              </a:solidFill>
            </a:endParaRPr>
          </a:p>
          <a:p>
            <a:pPr fontAlgn="base">
              <a:spcBef>
                <a:spcPct val="0"/>
              </a:spcBef>
              <a:spcAft>
                <a:spcPct val="0"/>
              </a:spcAft>
            </a:pPr>
            <a:endParaRPr lang="en-GB" sz="1200" dirty="0">
              <a:solidFill>
                <a:srgbClr val="003E72"/>
              </a:solidFill>
            </a:endParaRPr>
          </a:p>
        </p:txBody>
      </p:sp>
      <p:sp>
        <p:nvSpPr>
          <p:cNvPr id="3" name="TextBox 2"/>
          <p:cNvSpPr txBox="1"/>
          <p:nvPr/>
        </p:nvSpPr>
        <p:spPr>
          <a:xfrm>
            <a:off x="644437" y="2039664"/>
            <a:ext cx="2623972" cy="369332"/>
          </a:xfrm>
          <a:prstGeom prst="rect">
            <a:avLst/>
          </a:prstGeom>
          <a:noFill/>
        </p:spPr>
        <p:txBody>
          <a:bodyPr wrap="square" rtlCol="0">
            <a:spAutoFit/>
          </a:bodyPr>
          <a:lstStyle/>
          <a:p>
            <a:r>
              <a:rPr lang="en-GB" dirty="0" smtClean="0"/>
              <a:t>GO LIVE next week </a:t>
            </a:r>
            <a:endParaRPr lang="en-GB" dirty="0"/>
          </a:p>
        </p:txBody>
      </p:sp>
      <p:sp>
        <p:nvSpPr>
          <p:cNvPr id="9" name="TextBox 8"/>
          <p:cNvSpPr txBox="1"/>
          <p:nvPr/>
        </p:nvSpPr>
        <p:spPr>
          <a:xfrm>
            <a:off x="4353451" y="1412776"/>
            <a:ext cx="4593940" cy="4524315"/>
          </a:xfrm>
          <a:prstGeom prst="rect">
            <a:avLst/>
          </a:prstGeom>
          <a:noFill/>
        </p:spPr>
        <p:txBody>
          <a:bodyPr wrap="square" rtlCol="0">
            <a:spAutoFit/>
          </a:bodyPr>
          <a:lstStyle/>
          <a:p>
            <a:r>
              <a:rPr lang="en-GB" dirty="0" smtClean="0"/>
              <a:t>Requirement for new:</a:t>
            </a:r>
          </a:p>
          <a:p>
            <a:endParaRPr lang="en-GB" dirty="0"/>
          </a:p>
          <a:p>
            <a:pPr marL="214313" indent="-214313">
              <a:buFont typeface="Arial" panose="020B0604020202020204" pitchFamily="34" charset="0"/>
              <a:buChar char="•"/>
            </a:pPr>
            <a:r>
              <a:rPr lang="en-GB" dirty="0" smtClean="0"/>
              <a:t>Credit card applicants/administrators</a:t>
            </a:r>
          </a:p>
          <a:p>
            <a:pPr marL="214313" indent="-214313">
              <a:buFont typeface="Arial" panose="020B0604020202020204" pitchFamily="34" charset="0"/>
              <a:buChar char="•"/>
            </a:pPr>
            <a:r>
              <a:rPr lang="en-GB" dirty="0" smtClean="0"/>
              <a:t>Petty cash administrators</a:t>
            </a:r>
          </a:p>
          <a:p>
            <a:pPr marL="214313" indent="-214313">
              <a:buFont typeface="Arial" panose="020B0604020202020204" pitchFamily="34" charset="0"/>
              <a:buChar char="•"/>
            </a:pPr>
            <a:r>
              <a:rPr lang="en-GB" dirty="0" smtClean="0"/>
              <a:t>Users requesting new suppliers</a:t>
            </a:r>
          </a:p>
          <a:p>
            <a:pPr marL="214313" indent="-214313">
              <a:buFont typeface="Arial" panose="020B0604020202020204" pitchFamily="34" charset="0"/>
              <a:buChar char="•"/>
            </a:pPr>
            <a:r>
              <a:rPr lang="en-GB" dirty="0" smtClean="0"/>
              <a:t>Key contacts</a:t>
            </a:r>
          </a:p>
          <a:p>
            <a:pPr marL="214313" indent="-214313">
              <a:buFont typeface="Arial" panose="020B0604020202020204" pitchFamily="34" charset="0"/>
              <a:buChar char="•"/>
            </a:pPr>
            <a:r>
              <a:rPr lang="en-GB" dirty="0" smtClean="0"/>
              <a:t>Requests for cash advances</a:t>
            </a:r>
          </a:p>
          <a:p>
            <a:pPr marL="214313" indent="-214313">
              <a:buFont typeface="Arial" panose="020B0604020202020204" pitchFamily="34" charset="0"/>
              <a:buChar char="•"/>
            </a:pPr>
            <a:r>
              <a:rPr lang="en-GB" dirty="0" smtClean="0"/>
              <a:t>CUFS transactional users *</a:t>
            </a:r>
          </a:p>
          <a:p>
            <a:r>
              <a:rPr lang="en-GB" dirty="0" smtClean="0"/>
              <a:t>   ( * Requisitioners – within six months)</a:t>
            </a:r>
          </a:p>
          <a:p>
            <a:endParaRPr lang="en-GB" dirty="0" smtClean="0"/>
          </a:p>
          <a:p>
            <a:r>
              <a:rPr lang="en-GB" dirty="0" smtClean="0"/>
              <a:t>Regarded as mandatory for existing users in above categories </a:t>
            </a:r>
          </a:p>
          <a:p>
            <a:endParaRPr lang="en-GB" dirty="0"/>
          </a:p>
          <a:p>
            <a:r>
              <a:rPr lang="en-GB" dirty="0" smtClean="0"/>
              <a:t>Highly recommended for purchasing staff/decision makers and accounts staff</a:t>
            </a:r>
          </a:p>
          <a:p>
            <a:endParaRPr lang="en-GB" dirty="0" smtClean="0"/>
          </a:p>
        </p:txBody>
      </p:sp>
      <p:pic>
        <p:nvPicPr>
          <p:cNvPr id="12" name="Picture 11"/>
          <p:cNvPicPr>
            <a:picLocks noChangeAspect="1"/>
          </p:cNvPicPr>
          <p:nvPr/>
        </p:nvPicPr>
        <p:blipFill>
          <a:blip r:embed="rId3"/>
          <a:stretch>
            <a:fillRect/>
          </a:stretch>
        </p:blipFill>
        <p:spPr>
          <a:xfrm>
            <a:off x="491317" y="2450909"/>
            <a:ext cx="2777092" cy="2620805"/>
          </a:xfrm>
          <a:prstGeom prst="rect">
            <a:avLst/>
          </a:prstGeom>
        </p:spPr>
      </p:pic>
    </p:spTree>
    <p:extLst>
      <p:ext uri="{BB962C8B-B14F-4D97-AF65-F5344CB8AC3E}">
        <p14:creationId xmlns:p14="http://schemas.microsoft.com/office/powerpoint/2010/main" val="4065174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AAT programmes next year</a:t>
            </a:r>
            <a:endParaRPr lang="en-GB" dirty="0"/>
          </a:p>
        </p:txBody>
      </p:sp>
      <p:sp>
        <p:nvSpPr>
          <p:cNvPr id="4" name="Text Placeholder 3"/>
          <p:cNvSpPr>
            <a:spLocks noGrp="1"/>
          </p:cNvSpPr>
          <p:nvPr>
            <p:ph type="body" idx="1"/>
          </p:nvPr>
        </p:nvSpPr>
        <p:spPr>
          <a:xfrm>
            <a:off x="5103813" y="2271199"/>
            <a:ext cx="3249232" cy="1363185"/>
          </a:xfrm>
        </p:spPr>
        <p:txBody>
          <a:bodyPr/>
          <a:lstStyle/>
          <a:p>
            <a:r>
              <a:rPr lang="en-GB" dirty="0" smtClean="0"/>
              <a:t> Level 3	</a:t>
            </a:r>
          </a:p>
          <a:p>
            <a:pPr marL="257175" indent="-257175">
              <a:spcAft>
                <a:spcPts val="450"/>
              </a:spcAft>
              <a:buFont typeface="Arial" panose="020B0604020202020204" pitchFamily="34" charset="0"/>
              <a:buChar char="•"/>
            </a:pPr>
            <a:r>
              <a:rPr lang="en-GB" sz="1500" b="0" dirty="0"/>
              <a:t>Sept 19 – Jun 20</a:t>
            </a:r>
          </a:p>
          <a:p>
            <a:pPr marL="257175" indent="-257175">
              <a:spcAft>
                <a:spcPts val="450"/>
              </a:spcAft>
              <a:buFont typeface="Arial" panose="020B0604020202020204" pitchFamily="34" charset="0"/>
              <a:buChar char="•"/>
            </a:pPr>
            <a:r>
              <a:rPr lang="en-GB" sz="1500" b="0" dirty="0"/>
              <a:t>5 exams , 24 days</a:t>
            </a:r>
          </a:p>
          <a:p>
            <a:pPr marL="257175" indent="-257175">
              <a:spcAft>
                <a:spcPts val="450"/>
              </a:spcAft>
              <a:buFont typeface="Arial" panose="020B0604020202020204" pitchFamily="34" charset="0"/>
              <a:buChar char="•"/>
            </a:pPr>
            <a:r>
              <a:rPr lang="en-GB" sz="1500" b="0" dirty="0"/>
              <a:t>Dept. contribution £800</a:t>
            </a:r>
          </a:p>
        </p:txBody>
      </p:sp>
      <p:sp>
        <p:nvSpPr>
          <p:cNvPr id="5" name="Content Placeholder 4"/>
          <p:cNvSpPr>
            <a:spLocks noGrp="1"/>
          </p:cNvSpPr>
          <p:nvPr>
            <p:ph sz="half" idx="2"/>
          </p:nvPr>
        </p:nvSpPr>
        <p:spPr>
          <a:xfrm>
            <a:off x="238416" y="3427490"/>
            <a:ext cx="4040188" cy="1199544"/>
          </a:xfrm>
        </p:spPr>
        <p:txBody>
          <a:bodyPr/>
          <a:lstStyle/>
          <a:p>
            <a:pPr marL="0" indent="0">
              <a:buNone/>
            </a:pPr>
            <a:r>
              <a:rPr lang="en-GB" dirty="0" smtClean="0"/>
              <a:t>University L3 and L4 both to be run off site at First Intuition</a:t>
            </a:r>
          </a:p>
          <a:p>
            <a:pPr marL="0" indent="0">
              <a:buNone/>
            </a:pPr>
            <a:r>
              <a:rPr lang="en-GB" sz="1500" dirty="0"/>
              <a:t>Applications open next week – see </a:t>
            </a:r>
          </a:p>
          <a:p>
            <a:pPr marL="0" indent="0">
              <a:buNone/>
            </a:pPr>
            <a:r>
              <a:rPr lang="en-GB" sz="1200" dirty="0"/>
              <a:t>https://www.finance.admin.cam.ac.uk/training/professional-qualifications/aat</a:t>
            </a:r>
          </a:p>
          <a:p>
            <a:pPr marL="0" indent="0">
              <a:buNone/>
            </a:pPr>
            <a:r>
              <a:rPr lang="en-GB" sz="1500" dirty="0"/>
              <a:t>closing date Fri 16</a:t>
            </a:r>
            <a:r>
              <a:rPr lang="en-GB" sz="1500" baseline="30000" dirty="0"/>
              <a:t>th</a:t>
            </a:r>
            <a:r>
              <a:rPr lang="en-GB" sz="1500" dirty="0"/>
              <a:t> August</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r>
              <a:rPr lang="en-GB" dirty="0" smtClean="0"/>
              <a:t>	</a:t>
            </a:r>
            <a:endParaRPr lang="en-GB" dirty="0"/>
          </a:p>
        </p:txBody>
      </p:sp>
      <p:sp>
        <p:nvSpPr>
          <p:cNvPr id="7" name="Content Placeholder 6"/>
          <p:cNvSpPr>
            <a:spLocks noGrp="1"/>
          </p:cNvSpPr>
          <p:nvPr>
            <p:ph sz="quarter" idx="4"/>
          </p:nvPr>
        </p:nvSpPr>
        <p:spPr>
          <a:xfrm>
            <a:off x="5103813" y="3846184"/>
            <a:ext cx="4041775" cy="1413903"/>
          </a:xfrm>
        </p:spPr>
        <p:txBody>
          <a:bodyPr/>
          <a:lstStyle/>
          <a:p>
            <a:pPr marL="0" indent="0">
              <a:buNone/>
            </a:pPr>
            <a:r>
              <a:rPr lang="en-GB" b="1" dirty="0"/>
              <a:t>Level </a:t>
            </a:r>
            <a:r>
              <a:rPr lang="en-GB" b="1" dirty="0" smtClean="0"/>
              <a:t>4</a:t>
            </a:r>
          </a:p>
          <a:p>
            <a:pPr>
              <a:spcAft>
                <a:spcPts val="450"/>
              </a:spcAft>
            </a:pPr>
            <a:r>
              <a:rPr lang="en-GB" sz="1500" dirty="0"/>
              <a:t>Sept 19 until at least Aug 20  </a:t>
            </a:r>
          </a:p>
          <a:p>
            <a:pPr>
              <a:spcAft>
                <a:spcPts val="450"/>
              </a:spcAft>
            </a:pPr>
            <a:r>
              <a:rPr lang="en-GB" sz="1500" dirty="0"/>
              <a:t>6 exams, 30 days</a:t>
            </a:r>
          </a:p>
          <a:p>
            <a:pPr>
              <a:spcAft>
                <a:spcPts val="450"/>
              </a:spcAft>
            </a:pPr>
            <a:r>
              <a:rPr lang="en-GB" sz="1500" dirty="0"/>
              <a:t>Dept. contribution £1000</a:t>
            </a:r>
          </a:p>
          <a:p>
            <a:pPr marL="0" indent="0">
              <a:buNone/>
            </a:pPr>
            <a:endParaRPr lang="en-GB" b="1" dirty="0"/>
          </a:p>
          <a:p>
            <a:endParaRPr lang="en-GB" dirty="0"/>
          </a:p>
        </p:txBody>
      </p:sp>
      <p:pic>
        <p:nvPicPr>
          <p:cNvPr id="8" name="Picture 7"/>
          <p:cNvPicPr>
            <a:picLocks noChangeAspect="1"/>
          </p:cNvPicPr>
          <p:nvPr/>
        </p:nvPicPr>
        <p:blipFill>
          <a:blip r:embed="rId2"/>
          <a:stretch>
            <a:fillRect/>
          </a:stretch>
        </p:blipFill>
        <p:spPr>
          <a:xfrm>
            <a:off x="286422" y="1969684"/>
            <a:ext cx="1818784" cy="1458162"/>
          </a:xfrm>
          <a:prstGeom prst="rect">
            <a:avLst/>
          </a:prstGeom>
        </p:spPr>
      </p:pic>
    </p:spTree>
    <p:extLst>
      <p:ext uri="{BB962C8B-B14F-4D97-AF65-F5344CB8AC3E}">
        <p14:creationId xmlns:p14="http://schemas.microsoft.com/office/powerpoint/2010/main" val="513072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idx="4294967295"/>
          </p:nvPr>
        </p:nvSpPr>
        <p:spPr>
          <a:xfrm>
            <a:off x="384175" y="2016125"/>
            <a:ext cx="8374063" cy="576263"/>
          </a:xfrm>
        </p:spPr>
        <p:txBody>
          <a:bodyPr/>
          <a:lstStyle/>
          <a:p>
            <a:pPr eaLnBrk="1" hangingPunct="1"/>
            <a:r>
              <a:rPr lang="en-GB" sz="2800" dirty="0" smtClean="0"/>
              <a:t>General Finance Matters</a:t>
            </a:r>
            <a:r>
              <a:rPr lang="en-GB" sz="2400" dirty="0" smtClean="0"/>
              <a:t/>
            </a:r>
            <a:br>
              <a:rPr lang="en-GB" sz="2400" dirty="0" smtClean="0"/>
            </a:br>
            <a:r>
              <a:rPr lang="en-GB" sz="2000" dirty="0" smtClean="0"/>
              <a:t>including </a:t>
            </a:r>
            <a:r>
              <a:rPr lang="en-GB" sz="2400" dirty="0" smtClean="0"/>
              <a:t>ourcambridge</a:t>
            </a:r>
            <a:r>
              <a:rPr lang="en-GB" sz="3600" dirty="0" smtClean="0"/>
              <a:t/>
            </a:r>
            <a:br>
              <a:rPr lang="en-GB" sz="3600" dirty="0" smtClean="0"/>
            </a:br>
            <a:r>
              <a:rPr lang="en-GB" sz="3600" dirty="0" smtClean="0"/>
              <a:t/>
            </a:r>
            <a:br>
              <a:rPr lang="en-GB" sz="3600" dirty="0" smtClean="0"/>
            </a:br>
            <a:r>
              <a:rPr lang="en-GB" sz="1800" dirty="0" smtClean="0"/>
              <a:t>Finance User Group</a:t>
            </a:r>
            <a:br>
              <a:rPr lang="en-GB" sz="1800" dirty="0" smtClean="0"/>
            </a:br>
            <a:r>
              <a:rPr lang="en-GB" sz="1800" dirty="0" smtClean="0"/>
              <a:t>19 July 2019</a:t>
            </a:r>
            <a:r>
              <a:rPr lang="en-GB" sz="3600" dirty="0" smtClean="0"/>
              <a:t/>
            </a:r>
            <a:br>
              <a:rPr lang="en-GB" sz="3600" dirty="0" smtClean="0"/>
            </a:br>
            <a:endParaRPr lang="en-GB" sz="1800" dirty="0" smtClean="0"/>
          </a:p>
        </p:txBody>
      </p:sp>
      <p:sp>
        <p:nvSpPr>
          <p:cNvPr id="28674" name="Rectangle 3"/>
          <p:cNvSpPr>
            <a:spLocks noGrp="1" noChangeArrowheads="1"/>
          </p:cNvSpPr>
          <p:nvPr>
            <p:ph type="subTitle" idx="4294967295"/>
          </p:nvPr>
        </p:nvSpPr>
        <p:spPr>
          <a:xfrm>
            <a:off x="395288" y="5589588"/>
            <a:ext cx="8374062" cy="539750"/>
          </a:xfrm>
        </p:spPr>
        <p:txBody>
          <a:bodyPr/>
          <a:lstStyle/>
          <a:p>
            <a:pPr marL="0" indent="0" eaLnBrk="1" hangingPunct="1">
              <a:buFontTx/>
              <a:buNone/>
            </a:pPr>
            <a:r>
              <a:rPr lang="en-GB" sz="1800" b="1" dirty="0" smtClean="0">
                <a:solidFill>
                  <a:schemeClr val="tx2"/>
                </a:solidFill>
              </a:rPr>
              <a:t>Stephen Kent-Taylor and Chris Patten</a:t>
            </a:r>
          </a:p>
        </p:txBody>
      </p:sp>
    </p:spTree>
    <p:extLst>
      <p:ext uri="{BB962C8B-B14F-4D97-AF65-F5344CB8AC3E}">
        <p14:creationId xmlns:p14="http://schemas.microsoft.com/office/powerpoint/2010/main" val="1070435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75000"/>
              </a:spcAft>
              <a:buChar char="•"/>
              <a:defRPr sz="2000">
                <a:solidFill>
                  <a:schemeClr val="tx1"/>
                </a:solidFill>
                <a:latin typeface="Arial" charset="0"/>
                <a:ea typeface="ＭＳ Ｐゴシック" pitchFamily="34" charset="-128"/>
              </a:defRPr>
            </a:lvl1pPr>
            <a:lvl2pPr marL="742950" indent="-285750" eaLnBrk="0" hangingPunct="0">
              <a:spcAft>
                <a:spcPct val="75000"/>
              </a:spcAft>
              <a:buChar char="•"/>
              <a:defRPr sz="2000">
                <a:solidFill>
                  <a:schemeClr val="tx1"/>
                </a:solidFill>
                <a:latin typeface="Arial" charset="0"/>
                <a:ea typeface="ＭＳ Ｐゴシック" pitchFamily="34" charset="-128"/>
              </a:defRPr>
            </a:lvl2pPr>
            <a:lvl3pPr marL="1143000" indent="-228600" eaLnBrk="0" hangingPunct="0">
              <a:spcAft>
                <a:spcPct val="75000"/>
              </a:spcAft>
              <a:buChar char="•"/>
              <a:defRPr sz="2000">
                <a:solidFill>
                  <a:schemeClr val="tx1"/>
                </a:solidFill>
                <a:latin typeface="Arial" charset="0"/>
                <a:ea typeface="ＭＳ Ｐゴシック" pitchFamily="34" charset="-128"/>
              </a:defRPr>
            </a:lvl3pPr>
            <a:lvl4pPr marL="1600200" indent="-228600" eaLnBrk="0" hangingPunct="0">
              <a:spcAft>
                <a:spcPct val="75000"/>
              </a:spcAft>
              <a:buChar char="•"/>
              <a:defRPr sz="2000">
                <a:solidFill>
                  <a:schemeClr val="tx1"/>
                </a:solidFill>
                <a:latin typeface="Arial" charset="0"/>
                <a:ea typeface="ＭＳ Ｐゴシック" pitchFamily="34" charset="-128"/>
              </a:defRPr>
            </a:lvl4pPr>
            <a:lvl5pPr marL="2057400" indent="-228600" eaLnBrk="0" hangingPunct="0">
              <a:spcAft>
                <a:spcPct val="75000"/>
              </a:spcAft>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9pPr>
          </a:lstStyle>
          <a:p>
            <a:pPr eaLnBrk="1" hangingPunct="1">
              <a:spcAft>
                <a:spcPct val="0"/>
              </a:spcAft>
              <a:buFontTx/>
              <a:buNone/>
            </a:pPr>
            <a:fld id="{CB7E7EC3-1425-4EAF-B507-94CEB16347DE}" type="slidenum">
              <a:rPr lang="en-GB" altLang="en-US" sz="1000" smtClean="0">
                <a:solidFill>
                  <a:srgbClr val="FFFFFF"/>
                </a:solidFill>
              </a:rPr>
              <a:pPr eaLnBrk="1" hangingPunct="1">
                <a:spcAft>
                  <a:spcPct val="0"/>
                </a:spcAft>
                <a:buFontTx/>
                <a:buNone/>
              </a:pPr>
              <a:t>5</a:t>
            </a:fld>
            <a:endParaRPr lang="en-GB" altLang="en-US" sz="1000">
              <a:solidFill>
                <a:srgbClr val="FFFFFF"/>
              </a:solidFill>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9712" y="1849806"/>
            <a:ext cx="7031598" cy="1340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484" name="Rectangle 4"/>
          <p:cNvSpPr>
            <a:spLocks noChangeArrowheads="1"/>
          </p:cNvSpPr>
          <p:nvPr/>
        </p:nvSpPr>
        <p:spPr bwMode="auto">
          <a:xfrm>
            <a:off x="467544" y="3805297"/>
            <a:ext cx="846043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Aft>
                <a:spcPct val="75000"/>
              </a:spcAft>
              <a:buChar char="•"/>
              <a:defRPr sz="2000">
                <a:solidFill>
                  <a:schemeClr val="tx1"/>
                </a:solidFill>
                <a:latin typeface="Arial" charset="0"/>
                <a:ea typeface="ＭＳ Ｐゴシック" pitchFamily="34" charset="-128"/>
              </a:defRPr>
            </a:lvl1pPr>
            <a:lvl2pPr marL="742950" indent="-285750" eaLnBrk="0" hangingPunct="0">
              <a:spcAft>
                <a:spcPct val="75000"/>
              </a:spcAft>
              <a:buChar char="•"/>
              <a:defRPr sz="2000">
                <a:solidFill>
                  <a:schemeClr val="tx1"/>
                </a:solidFill>
                <a:latin typeface="Arial" charset="0"/>
                <a:ea typeface="ＭＳ Ｐゴシック" pitchFamily="34" charset="-128"/>
              </a:defRPr>
            </a:lvl2pPr>
            <a:lvl3pPr marL="1143000" indent="-228600" eaLnBrk="0" hangingPunct="0">
              <a:spcAft>
                <a:spcPct val="75000"/>
              </a:spcAft>
              <a:buChar char="•"/>
              <a:defRPr sz="2000">
                <a:solidFill>
                  <a:schemeClr val="tx1"/>
                </a:solidFill>
                <a:latin typeface="Arial" charset="0"/>
                <a:ea typeface="ＭＳ Ｐゴシック" pitchFamily="34" charset="-128"/>
              </a:defRPr>
            </a:lvl3pPr>
            <a:lvl4pPr marL="1600200" indent="-228600" eaLnBrk="0" hangingPunct="0">
              <a:spcAft>
                <a:spcPct val="75000"/>
              </a:spcAft>
              <a:buChar char="•"/>
              <a:defRPr sz="2000">
                <a:solidFill>
                  <a:schemeClr val="tx1"/>
                </a:solidFill>
                <a:latin typeface="Arial" charset="0"/>
                <a:ea typeface="ＭＳ Ｐゴシック" pitchFamily="34" charset="-128"/>
              </a:defRPr>
            </a:lvl4pPr>
            <a:lvl5pPr marL="2057400" indent="-228600" eaLnBrk="0" hangingPunct="0">
              <a:spcAft>
                <a:spcPct val="75000"/>
              </a:spcAft>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75000"/>
              </a:spcAft>
              <a:buChar char="•"/>
              <a:defRPr sz="2000">
                <a:solidFill>
                  <a:schemeClr val="tx1"/>
                </a:solidFill>
                <a:latin typeface="Arial" charset="0"/>
                <a:ea typeface="ＭＳ Ｐゴシック" pitchFamily="34" charset="-128"/>
              </a:defRPr>
            </a:lvl9pPr>
          </a:lstStyle>
          <a:p>
            <a:pPr marL="0" indent="0" eaLnBrk="1" fontAlgn="base" hangingPunct="1">
              <a:spcBef>
                <a:spcPct val="0"/>
              </a:spcBef>
              <a:spcAft>
                <a:spcPct val="0"/>
              </a:spcAft>
              <a:buNone/>
            </a:pPr>
            <a:r>
              <a:rPr lang="en-GB" altLang="en-US" sz="2300" b="1" i="1" dirty="0" smtClean="0">
                <a:solidFill>
                  <a:srgbClr val="000000"/>
                </a:solidFill>
              </a:rPr>
              <a:t>Waste targets</a:t>
            </a:r>
            <a:r>
              <a:rPr lang="en-GB" altLang="en-US" sz="2300" b="1" i="1" dirty="0">
                <a:solidFill>
                  <a:srgbClr val="000000"/>
                </a:solidFill>
              </a:rPr>
              <a:t>:</a:t>
            </a:r>
          </a:p>
          <a:p>
            <a:pPr eaLnBrk="1" fontAlgn="base" hangingPunct="1">
              <a:spcBef>
                <a:spcPct val="0"/>
              </a:spcBef>
              <a:spcAft>
                <a:spcPct val="0"/>
              </a:spcAft>
            </a:pPr>
            <a:r>
              <a:rPr lang="en-GB" altLang="en-US" sz="2300" dirty="0">
                <a:solidFill>
                  <a:srgbClr val="000000"/>
                </a:solidFill>
              </a:rPr>
              <a:t>To send zero non-hazardous waste to landfill by 2020.</a:t>
            </a:r>
          </a:p>
          <a:p>
            <a:pPr eaLnBrk="1" fontAlgn="base" hangingPunct="1">
              <a:spcBef>
                <a:spcPct val="0"/>
              </a:spcBef>
              <a:spcAft>
                <a:spcPct val="0"/>
              </a:spcAft>
            </a:pPr>
            <a:r>
              <a:rPr lang="en-GB" altLang="en-US" sz="2300" dirty="0">
                <a:solidFill>
                  <a:srgbClr val="000000"/>
                </a:solidFill>
              </a:rPr>
              <a:t>To achieve continuous year-on-year reductions in waste arising per FTE staff and students.</a:t>
            </a:r>
          </a:p>
          <a:p>
            <a:pPr eaLnBrk="1" fontAlgn="base" hangingPunct="1">
              <a:spcBef>
                <a:spcPct val="0"/>
              </a:spcBef>
              <a:spcAft>
                <a:spcPct val="0"/>
              </a:spcAft>
            </a:pPr>
            <a:r>
              <a:rPr lang="en-GB" altLang="en-US" sz="2300" dirty="0">
                <a:solidFill>
                  <a:srgbClr val="000000"/>
                </a:solidFill>
              </a:rPr>
              <a:t>To recycle at least 95% of total waste produced at the University.</a:t>
            </a:r>
          </a:p>
        </p:txBody>
      </p:sp>
      <p:sp>
        <p:nvSpPr>
          <p:cNvPr id="6" name="Title 1"/>
          <p:cNvSpPr>
            <a:spLocks noGrp="1"/>
          </p:cNvSpPr>
          <p:nvPr>
            <p:ph type="title"/>
          </p:nvPr>
        </p:nvSpPr>
        <p:spPr>
          <a:xfrm>
            <a:off x="384175" y="398463"/>
            <a:ext cx="8375650" cy="423862"/>
          </a:xfrm>
        </p:spPr>
        <p:txBody>
          <a:bodyPr/>
          <a:lstStyle/>
          <a:p>
            <a:r>
              <a:rPr lang="en-GB" dirty="0"/>
              <a:t>The University’s </a:t>
            </a:r>
            <a:r>
              <a:rPr lang="en-GB" dirty="0" smtClean="0"/>
              <a:t>Environmental Policy</a:t>
            </a:r>
            <a:endParaRPr lang="en-GB"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1467098"/>
            <a:ext cx="1529083" cy="2105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8076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a:t>
            </a:r>
            <a:endParaRPr lang="en-GB"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755576" y="18448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TextBox 19"/>
          <p:cNvSpPr txBox="1"/>
          <p:nvPr/>
        </p:nvSpPr>
        <p:spPr>
          <a:xfrm>
            <a:off x="460375" y="1628800"/>
            <a:ext cx="7279977" cy="4247317"/>
          </a:xfrm>
          <a:prstGeom prst="rect">
            <a:avLst/>
          </a:prstGeom>
          <a:noFill/>
        </p:spPr>
        <p:txBody>
          <a:bodyPr wrap="square" rtlCol="0">
            <a:spAutoFit/>
          </a:bodyPr>
          <a:lstStyle/>
          <a:p>
            <a:r>
              <a:rPr lang="en-GB" dirty="0" smtClean="0"/>
              <a:t>Programme asking staff to submit ideas to help improve the University:</a:t>
            </a:r>
          </a:p>
          <a:p>
            <a:endParaRPr lang="en-GB" dirty="0"/>
          </a:p>
          <a:p>
            <a:pPr marL="285750" indent="-285750">
              <a:buFontTx/>
              <a:buChar char="-"/>
            </a:pPr>
            <a:r>
              <a:rPr lang="en-GB" dirty="0" smtClean="0"/>
              <a:t>Supporting our staff</a:t>
            </a:r>
          </a:p>
          <a:p>
            <a:pPr marL="285750" indent="-285750">
              <a:buFontTx/>
              <a:buChar char="-"/>
            </a:pPr>
            <a:r>
              <a:rPr lang="en-GB" dirty="0" smtClean="0"/>
              <a:t>Simplifying our processes</a:t>
            </a:r>
          </a:p>
          <a:p>
            <a:pPr marL="285750" indent="-285750">
              <a:buFontTx/>
              <a:buChar char="-"/>
            </a:pPr>
            <a:endParaRPr lang="en-GB" dirty="0" smtClean="0"/>
          </a:p>
          <a:p>
            <a:pPr marL="285750" indent="-285750">
              <a:buFontTx/>
              <a:buChar char="-"/>
            </a:pPr>
            <a:endParaRPr lang="en-GB" dirty="0"/>
          </a:p>
          <a:p>
            <a:pPr marL="285750" indent="-285750">
              <a:buFontTx/>
              <a:buChar char="-"/>
            </a:pPr>
            <a:r>
              <a:rPr lang="en-GB" dirty="0" smtClean="0"/>
              <a:t>Started off with launch events and then workshops</a:t>
            </a:r>
          </a:p>
          <a:p>
            <a:pPr marL="285750" indent="-285750">
              <a:buFontTx/>
              <a:buChar char="-"/>
            </a:pPr>
            <a:r>
              <a:rPr lang="en-GB" dirty="0" smtClean="0"/>
              <a:t>Staff can submit ideas online: </a:t>
            </a:r>
          </a:p>
          <a:p>
            <a:endParaRPr lang="en-GB" dirty="0" smtClean="0">
              <a:hlinkClick r:id="rId3"/>
            </a:endParaRPr>
          </a:p>
          <a:p>
            <a:r>
              <a:rPr lang="en-GB" dirty="0" smtClean="0">
                <a:hlinkClick r:id="rId3"/>
              </a:rPr>
              <a:t>ourcambridge@admin.cam.ac.uk</a:t>
            </a:r>
            <a:endParaRPr lang="en-GB" dirty="0" smtClean="0"/>
          </a:p>
          <a:p>
            <a:endParaRPr lang="en-GB" dirty="0" smtClean="0">
              <a:hlinkClick r:id="rId4"/>
            </a:endParaRPr>
          </a:p>
          <a:p>
            <a:r>
              <a:rPr lang="en-GB" dirty="0" smtClean="0">
                <a:hlinkClick r:id="rId4"/>
              </a:rPr>
              <a:t>https</a:t>
            </a:r>
            <a:r>
              <a:rPr lang="en-GB" dirty="0">
                <a:hlinkClick r:id="rId4"/>
              </a:rPr>
              <a:t>://</a:t>
            </a:r>
            <a:r>
              <a:rPr lang="en-GB" dirty="0" smtClean="0">
                <a:hlinkClick r:id="rId4"/>
              </a:rPr>
              <a:t>www.ourcambridge.admin.cam.ac.uk/submit-idea</a:t>
            </a:r>
            <a:endParaRPr lang="en-GB" dirty="0" smtClean="0"/>
          </a:p>
          <a:p>
            <a:endParaRPr lang="en-GB" dirty="0" smtClean="0"/>
          </a:p>
          <a:p>
            <a:pPr marL="742950" lvl="1" indent="-285750">
              <a:buFontTx/>
              <a:buChar char="-"/>
            </a:pPr>
            <a:endParaRPr lang="en-GB" dirty="0"/>
          </a:p>
        </p:txBody>
      </p:sp>
    </p:spTree>
    <p:extLst>
      <p:ext uri="{BB962C8B-B14F-4D97-AF65-F5344CB8AC3E}">
        <p14:creationId xmlns:p14="http://schemas.microsoft.com/office/powerpoint/2010/main" val="41494639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a:t>
            </a:r>
            <a:endParaRPr lang="en-GB"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60375" y="1700808"/>
            <a:ext cx="8216081" cy="3416320"/>
          </a:xfrm>
          <a:prstGeom prst="rect">
            <a:avLst/>
          </a:prstGeom>
          <a:noFill/>
        </p:spPr>
        <p:txBody>
          <a:bodyPr wrap="square" rtlCol="0">
            <a:spAutoFit/>
          </a:bodyPr>
          <a:lstStyle/>
          <a:p>
            <a:r>
              <a:rPr lang="en-GB" dirty="0" smtClean="0"/>
              <a:t>UDA: still reviewing: will update at future FUGs</a:t>
            </a:r>
            <a:endParaRPr lang="en-GB" dirty="0"/>
          </a:p>
          <a:p>
            <a:endParaRPr lang="en-GB" dirty="0" smtClean="0"/>
          </a:p>
          <a:p>
            <a:r>
              <a:rPr lang="en-GB" dirty="0" smtClean="0"/>
              <a:t>BACS list: we are trialling some changes</a:t>
            </a:r>
            <a:endParaRPr lang="en-GB" dirty="0"/>
          </a:p>
          <a:p>
            <a:endParaRPr lang="en-GB" dirty="0" smtClean="0"/>
          </a:p>
          <a:p>
            <a:r>
              <a:rPr lang="en-GB" dirty="0" smtClean="0"/>
              <a:t>IPOs:</a:t>
            </a:r>
          </a:p>
          <a:p>
            <a:r>
              <a:rPr lang="en-GB" dirty="0"/>
              <a:t>	</a:t>
            </a:r>
            <a:r>
              <a:rPr lang="en-GB" dirty="0" smtClean="0"/>
              <a:t>Changes have already improved processes in payments team and 	SSF.</a:t>
            </a:r>
          </a:p>
          <a:p>
            <a:r>
              <a:rPr lang="en-GB" dirty="0" smtClean="0"/>
              <a:t>	Have some more changes we can put in place fairly quickly and will 	monitor effect.</a:t>
            </a:r>
          </a:p>
          <a:p>
            <a:endParaRPr lang="en-GB" dirty="0" smtClean="0"/>
          </a:p>
          <a:p>
            <a:endParaRPr lang="en-GB" dirty="0"/>
          </a:p>
          <a:p>
            <a:endParaRPr lang="en-GB" b="1" dirty="0">
              <a:solidFill>
                <a:srgbClr val="FF0000"/>
              </a:solidFill>
            </a:endParaRPr>
          </a:p>
        </p:txBody>
      </p:sp>
    </p:spTree>
    <p:extLst>
      <p:ext uri="{BB962C8B-B14F-4D97-AF65-F5344CB8AC3E}">
        <p14:creationId xmlns:p14="http://schemas.microsoft.com/office/powerpoint/2010/main" val="2910355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Still listening…</a:t>
            </a:r>
            <a:endParaRPr lang="en-GB"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63959" y="1556792"/>
            <a:ext cx="8216081" cy="2585323"/>
          </a:xfrm>
          <a:prstGeom prst="rect">
            <a:avLst/>
          </a:prstGeom>
          <a:noFill/>
        </p:spPr>
        <p:txBody>
          <a:bodyPr wrap="square" rtlCol="0">
            <a:spAutoFit/>
          </a:bodyPr>
          <a:lstStyle/>
          <a:p>
            <a:r>
              <a:rPr lang="en-GB" dirty="0" smtClean="0"/>
              <a:t>Please continue to submit suggestions (even if you think someone else may have already submitted it).</a:t>
            </a:r>
          </a:p>
          <a:p>
            <a:endParaRPr lang="en-GB" dirty="0">
              <a:hlinkClick r:id="rId3"/>
            </a:endParaRPr>
          </a:p>
          <a:p>
            <a:r>
              <a:rPr lang="en-GB" dirty="0" smtClean="0">
                <a:hlinkClick r:id="rId3"/>
              </a:rPr>
              <a:t>https</a:t>
            </a:r>
            <a:r>
              <a:rPr lang="en-GB" dirty="0">
                <a:hlinkClick r:id="rId3"/>
              </a:rPr>
              <a:t>://</a:t>
            </a:r>
            <a:r>
              <a:rPr lang="en-GB" dirty="0" smtClean="0">
                <a:hlinkClick r:id="rId3"/>
              </a:rPr>
              <a:t>www.ourcambridge.admin.cam.ac.uk/submit-idea</a:t>
            </a:r>
            <a:endParaRPr lang="en-GB" dirty="0"/>
          </a:p>
          <a:p>
            <a:endParaRPr lang="en-GB" dirty="0" smtClean="0"/>
          </a:p>
          <a:p>
            <a:endParaRPr lang="en-GB" dirty="0"/>
          </a:p>
          <a:p>
            <a:endParaRPr lang="en-GB" dirty="0" smtClean="0"/>
          </a:p>
          <a:p>
            <a:endParaRPr lang="en-GB" dirty="0" smtClean="0"/>
          </a:p>
          <a:p>
            <a:r>
              <a:rPr lang="en-GB" dirty="0" smtClean="0"/>
              <a:t>We will continue to give updates at FUG.</a:t>
            </a:r>
          </a:p>
        </p:txBody>
      </p:sp>
    </p:spTree>
    <p:extLst>
      <p:ext uri="{BB962C8B-B14F-4D97-AF65-F5344CB8AC3E}">
        <p14:creationId xmlns:p14="http://schemas.microsoft.com/office/powerpoint/2010/main" val="995914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Expenses</a:t>
            </a:r>
            <a:endParaRPr lang="en-GB"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63959" y="1556792"/>
            <a:ext cx="8216081" cy="2308324"/>
          </a:xfrm>
          <a:prstGeom prst="rect">
            <a:avLst/>
          </a:prstGeom>
          <a:noFill/>
        </p:spPr>
        <p:txBody>
          <a:bodyPr wrap="square" rtlCol="0">
            <a:spAutoFit/>
          </a:bodyPr>
          <a:lstStyle/>
          <a:p>
            <a:r>
              <a:rPr lang="en-GB" dirty="0" smtClean="0"/>
              <a:t>We’ll be reviewing the policy as we look to move towards a new system.</a:t>
            </a:r>
          </a:p>
          <a:p>
            <a:endParaRPr lang="en-GB" dirty="0"/>
          </a:p>
          <a:p>
            <a:endParaRPr lang="en-GB" dirty="0" smtClean="0"/>
          </a:p>
          <a:p>
            <a:endParaRPr lang="en-GB" dirty="0" smtClean="0"/>
          </a:p>
          <a:p>
            <a:r>
              <a:rPr lang="en-GB" dirty="0" smtClean="0"/>
              <a:t>Please submit your suggestions and any areas you’d like to see addressed.</a:t>
            </a:r>
          </a:p>
          <a:p>
            <a:endParaRPr lang="en-GB" dirty="0"/>
          </a:p>
          <a:p>
            <a:endParaRPr lang="en-GB" dirty="0" smtClean="0"/>
          </a:p>
          <a:p>
            <a:endParaRPr lang="en-GB" dirty="0" smtClean="0"/>
          </a:p>
        </p:txBody>
      </p:sp>
      <p:pic>
        <p:nvPicPr>
          <p:cNvPr id="1026" name="Picture 2" descr="Image result for mp expenses duck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 y="3356992"/>
            <a:ext cx="4381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1585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337039" y="-110095"/>
            <a:ext cx="8152457" cy="7005586"/>
          </a:xfrm>
          <a:prstGeom prst="rect">
            <a:avLst/>
          </a:prstGeom>
        </p:spPr>
      </p:pic>
      <p:sp>
        <p:nvSpPr>
          <p:cNvPr id="8" name="Title 7"/>
          <p:cNvSpPr>
            <a:spLocks noGrp="1"/>
          </p:cNvSpPr>
          <p:nvPr>
            <p:ph type="title"/>
          </p:nvPr>
        </p:nvSpPr>
        <p:spPr/>
        <p:txBody>
          <a:bodyPr/>
          <a:lstStyle/>
          <a:p>
            <a:endParaRPr lang="en-GB" dirty="0"/>
          </a:p>
        </p:txBody>
      </p:sp>
    </p:spTree>
    <p:extLst>
      <p:ext uri="{BB962C8B-B14F-4D97-AF65-F5344CB8AC3E}">
        <p14:creationId xmlns:p14="http://schemas.microsoft.com/office/powerpoint/2010/main" val="3523011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67D561-4870-4F0A-9586-471AA6B5B9FE}" type="slidenum">
              <a:rPr lang="en-GB" altLang="en-US" smtClean="0"/>
              <a:pPr>
                <a:defRPr/>
              </a:pPr>
              <a:t>55</a:t>
            </a:fld>
            <a:endParaRPr lang="en-GB"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12776"/>
            <a:ext cx="7567368" cy="4641319"/>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443486"/>
            <a:ext cx="8199835" cy="4610609"/>
          </a:xfrm>
        </p:spPr>
      </p:pic>
    </p:spTree>
    <p:extLst>
      <p:ext uri="{BB962C8B-B14F-4D97-AF65-F5344CB8AC3E}">
        <p14:creationId xmlns:p14="http://schemas.microsoft.com/office/powerpoint/2010/main" val="357780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Waste at the University of Cambridge</a:t>
            </a:r>
            <a:endParaRPr lang="en-GB" dirty="0"/>
          </a:p>
        </p:txBody>
      </p:sp>
      <p:sp>
        <p:nvSpPr>
          <p:cNvPr id="3" name="Content Placeholder 2"/>
          <p:cNvSpPr>
            <a:spLocks noGrp="1"/>
          </p:cNvSpPr>
          <p:nvPr>
            <p:ph idx="1"/>
          </p:nvPr>
        </p:nvSpPr>
        <p:spPr>
          <a:xfrm>
            <a:off x="358640" y="1882105"/>
            <a:ext cx="5569141" cy="4067175"/>
          </a:xfrm>
        </p:spPr>
        <p:txBody>
          <a:bodyPr/>
          <a:lstStyle/>
          <a:p>
            <a:r>
              <a:rPr lang="en-GB" dirty="0" smtClean="0"/>
              <a:t>The </a:t>
            </a:r>
            <a:r>
              <a:rPr lang="en-GB" dirty="0"/>
              <a:t>University of Cambridge generates over 10,000 tonnes of waste every </a:t>
            </a:r>
            <a:r>
              <a:rPr lang="en-GB" dirty="0" smtClean="0"/>
              <a:t>year, just under a tonne per head…</a:t>
            </a:r>
          </a:p>
          <a:p>
            <a:r>
              <a:rPr lang="en-GB" dirty="0" smtClean="0"/>
              <a:t>Expenditure on waste disposal is </a:t>
            </a:r>
            <a:r>
              <a:rPr lang="en-GB" b="1" dirty="0" smtClean="0"/>
              <a:t>£1.4m per year.</a:t>
            </a:r>
          </a:p>
          <a:p>
            <a:r>
              <a:rPr lang="en-GB" altLang="en-US" dirty="0">
                <a:solidFill>
                  <a:srgbClr val="003E72"/>
                </a:solidFill>
              </a:rPr>
              <a:t>When </a:t>
            </a:r>
            <a:r>
              <a:rPr lang="en-GB" altLang="en-US" dirty="0" smtClean="0">
                <a:solidFill>
                  <a:srgbClr val="003E72"/>
                </a:solidFill>
              </a:rPr>
              <a:t>staff were asked </a:t>
            </a:r>
            <a:r>
              <a:rPr lang="en-GB" altLang="en-US" dirty="0">
                <a:solidFill>
                  <a:srgbClr val="003E72"/>
                </a:solidFill>
              </a:rPr>
              <a:t>what ‘</a:t>
            </a:r>
            <a:r>
              <a:rPr lang="en-GB" altLang="en-US" dirty="0" smtClean="0">
                <a:solidFill>
                  <a:srgbClr val="003E72"/>
                </a:solidFill>
              </a:rPr>
              <a:t>environmentally- conscious </a:t>
            </a:r>
            <a:r>
              <a:rPr lang="en-GB" altLang="en-US" dirty="0">
                <a:solidFill>
                  <a:srgbClr val="003E72"/>
                </a:solidFill>
              </a:rPr>
              <a:t>choices’ they want to make </a:t>
            </a:r>
            <a:r>
              <a:rPr lang="en-GB" altLang="en-US" dirty="0" smtClean="0">
                <a:solidFill>
                  <a:srgbClr val="003E72"/>
                </a:solidFill>
              </a:rPr>
              <a:t>at </a:t>
            </a:r>
            <a:r>
              <a:rPr lang="en-GB" altLang="en-US" dirty="0">
                <a:solidFill>
                  <a:srgbClr val="003E72"/>
                </a:solidFill>
              </a:rPr>
              <a:t>work, the top option was recycling </a:t>
            </a:r>
            <a:r>
              <a:rPr lang="en-GB" altLang="en-US" dirty="0" smtClean="0">
                <a:solidFill>
                  <a:srgbClr val="003E72"/>
                </a:solidFill>
              </a:rPr>
              <a:t>(</a:t>
            </a:r>
            <a:r>
              <a:rPr lang="en-GB" altLang="en-US" dirty="0">
                <a:solidFill>
                  <a:srgbClr val="003E72"/>
                </a:solidFill>
              </a:rPr>
              <a:t>93% of staff</a:t>
            </a:r>
            <a:r>
              <a:rPr lang="en-GB" altLang="en-US" dirty="0" smtClean="0">
                <a:solidFill>
                  <a:srgbClr val="003E72"/>
                </a:solidFill>
              </a:rPr>
              <a:t>)…</a:t>
            </a:r>
            <a:endParaRPr lang="en-GB" altLang="en-US" dirty="0">
              <a:solidFill>
                <a:srgbClr val="003E72"/>
              </a:solidFill>
            </a:endParaRPr>
          </a:p>
          <a:p>
            <a:endParaRPr lang="en-GB" b="1" dirty="0" smtClean="0"/>
          </a:p>
          <a:p>
            <a:endParaRPr lang="en-GB" b="1" dirty="0" smtClean="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6</a:t>
            </a:fld>
            <a:endParaRPr lang="en-GB">
              <a:solidFill>
                <a:srgbClr val="FFFFFF"/>
              </a:solidFill>
            </a:endParaRPr>
          </a:p>
        </p:txBody>
      </p:sp>
      <p:grpSp>
        <p:nvGrpSpPr>
          <p:cNvPr id="25" name="Group 24"/>
          <p:cNvGrpSpPr/>
          <p:nvPr/>
        </p:nvGrpSpPr>
        <p:grpSpPr>
          <a:xfrm>
            <a:off x="6403056" y="2204864"/>
            <a:ext cx="2417416" cy="2160240"/>
            <a:chOff x="7236296" y="1348635"/>
            <a:chExt cx="1602807" cy="1432293"/>
          </a:xfrm>
        </p:grpSpPr>
        <p:pic>
          <p:nvPicPr>
            <p:cNvPr id="5122" name="Picture 2" descr="Image result for person logo"/>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8639" r="38681"/>
            <a:stretch/>
          </p:blipFill>
          <p:spPr bwMode="auto">
            <a:xfrm>
              <a:off x="7236296" y="2276202"/>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7604861" y="2276202"/>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person logo"/>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rot="5400000">
              <a:off x="7836326" y="1427749"/>
              <a:ext cx="214684" cy="472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person logo"/>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rot="16200000">
              <a:off x="8384213" y="1431302"/>
              <a:ext cx="214684" cy="4727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7710242" y="1771476"/>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7809094" y="2280336"/>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7916189" y="1771476"/>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8122136" y="1771476"/>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8320800" y="1771476"/>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8524589" y="1771476"/>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8013328" y="2283968"/>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8223199" y="2283968"/>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8430636" y="2283968"/>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person logo"/>
            <p:cNvPicPr>
              <a:picLocks noChangeAspect="1" noChangeArrowheads="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a:off x="8634870" y="2283968"/>
              <a:ext cx="204233" cy="4969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person logo"/>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38639" r="38681"/>
            <a:stretch/>
          </p:blipFill>
          <p:spPr bwMode="auto">
            <a:xfrm rot="16200000">
              <a:off x="8122364" y="1219592"/>
              <a:ext cx="214684" cy="4727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4375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875" y="0"/>
            <a:ext cx="9429750" cy="6858000"/>
          </a:xfrm>
          <a:prstGeom prst="rect">
            <a:avLst/>
          </a:prstGeom>
        </p:spPr>
      </p:pic>
    </p:spTree>
    <p:extLst>
      <p:ext uri="{BB962C8B-B14F-4D97-AF65-F5344CB8AC3E}">
        <p14:creationId xmlns:p14="http://schemas.microsoft.com/office/powerpoint/2010/main" val="2364866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4175" y="398463"/>
            <a:ext cx="8375650" cy="423862"/>
          </a:xfrm>
          <a:prstGeom prst="rect">
            <a:avLst/>
          </a:prstGeom>
        </p:spPr>
        <p:txBody>
          <a:bodyPr/>
          <a:lstStyle>
            <a:lvl1pPr algn="l" rtl="0" eaLnBrk="0" fontAlgn="base" hangingPunct="0">
              <a:spcBef>
                <a:spcPct val="0"/>
              </a:spcBef>
              <a:spcAft>
                <a:spcPct val="0"/>
              </a:spcAft>
              <a:defRPr sz="26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a:lstStyle>
          <a:p>
            <a:r>
              <a:rPr lang="en-GB" altLang="en-US" kern="0" dirty="0" smtClean="0">
                <a:ea typeface="ＭＳ Ｐゴシック" pitchFamily="34" charset="-128"/>
              </a:rPr>
              <a:t>Global challenges</a:t>
            </a:r>
            <a:endParaRPr lang="en-GB" altLang="en-US" kern="0" dirty="0">
              <a:ea typeface="ＭＳ Ｐゴシック" pitchFamily="34" charset="-128"/>
            </a:endParaRPr>
          </a:p>
        </p:txBody>
      </p:sp>
      <p:pic>
        <p:nvPicPr>
          <p:cNvPr id="10"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04325" y="1821200"/>
            <a:ext cx="3907241" cy="504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8605" y="2924944"/>
            <a:ext cx="4905843" cy="63276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592" y="3717032"/>
            <a:ext cx="5607821" cy="36004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0545" y="2420888"/>
            <a:ext cx="5832648" cy="317736"/>
          </a:xfrm>
          <a:prstGeom prst="rect">
            <a:avLst/>
          </a:prstGeom>
          <a:ln>
            <a:noFill/>
          </a:ln>
          <a:effectLst>
            <a:outerShdw blurRad="292100" dist="139700" dir="2700000" algn="tl" rotWithShape="0">
              <a:srgbClr val="333333">
                <a:alpha val="65000"/>
              </a:srgbClr>
            </a:outerShdw>
          </a:effectLst>
        </p:spPr>
      </p:pic>
      <p:pic>
        <p:nvPicPr>
          <p:cNvPr id="3076" name="Picture 4" descr="https://ichef.bbci.co.uk/images/ic/336xn/p05qbq23.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4337" y="4914613"/>
            <a:ext cx="2223451" cy="12506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64048" y="4935535"/>
            <a:ext cx="2912092" cy="12297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1.wp.com/metro.co.uk/wp-content/uploads/2019/04/SEI_61421260.jpg?quality=90&amp;strip=all&amp;zoom=1&amp;resize=540%2C306&amp;ssl=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64172" y="4864090"/>
            <a:ext cx="2296260" cy="1301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6292" y="1413205"/>
            <a:ext cx="8596188" cy="923330"/>
          </a:xfrm>
          <a:prstGeom prst="rect">
            <a:avLst/>
          </a:prstGeom>
        </p:spPr>
        <p:txBody>
          <a:bodyPr wrap="square">
            <a:spAutoFit/>
          </a:bodyPr>
          <a:lstStyle/>
          <a:p>
            <a:r>
              <a:rPr lang="en-GB" dirty="0" smtClean="0"/>
              <a:t>Globally, half </a:t>
            </a:r>
            <a:r>
              <a:rPr lang="en-GB" dirty="0"/>
              <a:t>of the waste in the world isn’t collected, treated or safely disposed of.  </a:t>
            </a:r>
            <a:r>
              <a:rPr lang="en-GB" dirty="0" smtClean="0"/>
              <a:t/>
            </a:r>
            <a:br>
              <a:rPr lang="en-GB" dirty="0" smtClean="0"/>
            </a:br>
            <a:r>
              <a:rPr lang="en-GB" dirty="0" smtClean="0"/>
              <a:t/>
            </a:r>
            <a:br>
              <a:rPr lang="en-GB" dirty="0" smtClean="0"/>
            </a:br>
            <a:endParaRPr lang="en-GB" dirty="0"/>
          </a:p>
        </p:txBody>
      </p:sp>
      <p:sp>
        <p:nvSpPr>
          <p:cNvPr id="4" name="Rectangle 3"/>
          <p:cNvSpPr/>
          <p:nvPr/>
        </p:nvSpPr>
        <p:spPr>
          <a:xfrm>
            <a:off x="251520" y="4221088"/>
            <a:ext cx="8489280" cy="646331"/>
          </a:xfrm>
          <a:prstGeom prst="rect">
            <a:avLst/>
          </a:prstGeom>
        </p:spPr>
        <p:txBody>
          <a:bodyPr wrap="square">
            <a:spAutoFit/>
          </a:bodyPr>
          <a:lstStyle/>
          <a:p>
            <a:r>
              <a:rPr lang="en-GB" dirty="0"/>
              <a:t>Only 9% of plastics are recycled, and 8.75 million tons of plastics end up in our oceans every year. </a:t>
            </a:r>
          </a:p>
        </p:txBody>
      </p:sp>
    </p:spTree>
    <p:extLst>
      <p:ext uri="{BB962C8B-B14F-4D97-AF65-F5344CB8AC3E}">
        <p14:creationId xmlns:p14="http://schemas.microsoft.com/office/powerpoint/2010/main" val="24310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 result for 1kg cloth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88874" y="2297397"/>
            <a:ext cx="2978703" cy="19867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03742" y="2204864"/>
            <a:ext cx="3400706" cy="3967490"/>
          </a:xfrm>
          <a:prstGeom prst="rect">
            <a:avLst/>
          </a:prstGeom>
        </p:spPr>
      </p:pic>
      <p:sp>
        <p:nvSpPr>
          <p:cNvPr id="2" name="Title 1"/>
          <p:cNvSpPr>
            <a:spLocks noGrp="1"/>
          </p:cNvSpPr>
          <p:nvPr>
            <p:ph type="title"/>
          </p:nvPr>
        </p:nvSpPr>
        <p:spPr/>
        <p:txBody>
          <a:bodyPr/>
          <a:lstStyle/>
          <a:p>
            <a:r>
              <a:rPr lang="en-GB" dirty="0" smtClean="0"/>
              <a:t>Wider environmental impact…</a:t>
            </a:r>
            <a:endParaRPr lang="en-GB" dirty="0"/>
          </a:p>
        </p:txBody>
      </p:sp>
      <p:sp>
        <p:nvSpPr>
          <p:cNvPr id="4" name="Slide Number Placeholder 3"/>
          <p:cNvSpPr>
            <a:spLocks noGrp="1"/>
          </p:cNvSpPr>
          <p:nvPr>
            <p:ph type="sldNum" sz="quarter" idx="10"/>
          </p:nvPr>
        </p:nvSpPr>
        <p:spPr/>
        <p:txBody>
          <a:bodyPr/>
          <a:lstStyle/>
          <a:p>
            <a:pPr>
              <a:defRPr/>
            </a:pPr>
            <a:fld id="{07AC6037-90ED-492B-9D24-88AE9986A53B}" type="slidenum">
              <a:rPr lang="en-GB" smtClean="0">
                <a:solidFill>
                  <a:srgbClr val="FFFFFF"/>
                </a:solidFill>
              </a:rPr>
              <a:pPr>
                <a:defRPr/>
              </a:pPr>
              <a:t>9</a:t>
            </a:fld>
            <a:endParaRPr lang="en-GB">
              <a:solidFill>
                <a:srgbClr val="FFFFFF"/>
              </a:solidFill>
            </a:endParaRPr>
          </a:p>
        </p:txBody>
      </p:sp>
      <p:sp>
        <p:nvSpPr>
          <p:cNvPr id="6" name="Rectangle 5"/>
          <p:cNvSpPr/>
          <p:nvPr/>
        </p:nvSpPr>
        <p:spPr>
          <a:xfrm>
            <a:off x="560073" y="5974616"/>
            <a:ext cx="8622704" cy="261610"/>
          </a:xfrm>
          <a:prstGeom prst="rect">
            <a:avLst/>
          </a:prstGeom>
        </p:spPr>
        <p:txBody>
          <a:bodyPr wrap="square">
            <a:spAutoFit/>
          </a:bodyPr>
          <a:lstStyle/>
          <a:p>
            <a:r>
              <a:rPr lang="en-GB" sz="1100" i="1" dirty="0" smtClean="0"/>
              <a:t>Source for carbon factors: www.gov.uk/government/collections/government-conversion-factors-for-company-reporting</a:t>
            </a:r>
            <a:endParaRPr lang="en-GB" sz="1100" i="1" dirty="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83397" y="4055184"/>
            <a:ext cx="1816595" cy="1966104"/>
          </a:xfrm>
          <a:prstGeom prst="rect">
            <a:avLst/>
          </a:prstGeom>
        </p:spPr>
      </p:pic>
      <p:sp>
        <p:nvSpPr>
          <p:cNvPr id="16" name="TextBox 15"/>
          <p:cNvSpPr txBox="1"/>
          <p:nvPr/>
        </p:nvSpPr>
        <p:spPr>
          <a:xfrm>
            <a:off x="2411760" y="2636912"/>
            <a:ext cx="2624877" cy="1477328"/>
          </a:xfrm>
          <a:prstGeom prst="rect">
            <a:avLst/>
          </a:prstGeom>
          <a:noFill/>
        </p:spPr>
        <p:txBody>
          <a:bodyPr wrap="square" rtlCol="0">
            <a:spAutoFit/>
          </a:bodyPr>
          <a:lstStyle/>
          <a:p>
            <a:pPr algn="ctr"/>
            <a:r>
              <a:rPr lang="en-GB" dirty="0" smtClean="0"/>
              <a:t>Plus the emissions created in production of the raw materials… (For 1 kg plastic it’s 3x as much again)</a:t>
            </a:r>
            <a:endParaRPr lang="en-GB" dirty="0"/>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536" y="4096380"/>
            <a:ext cx="1563987" cy="1924907"/>
          </a:xfrm>
          <a:prstGeom prst="rect">
            <a:avLst/>
          </a:prstGeom>
        </p:spPr>
      </p:pic>
      <p:pic>
        <p:nvPicPr>
          <p:cNvPr id="1026" name="Picture 2" descr="Image result for landfil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687" y="1465078"/>
            <a:ext cx="1953057" cy="11718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il refinery"/>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822117" y="1324329"/>
            <a:ext cx="176275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ral sea vs uk"/>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7835" y="1499382"/>
            <a:ext cx="5137593" cy="47641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549961" y="1938288"/>
            <a:ext cx="3356770" cy="4036437"/>
          </a:xfrm>
          <a:prstGeom prst="rect">
            <a:avLst/>
          </a:prstGeom>
        </p:spPr>
      </p:pic>
    </p:spTree>
    <p:extLst>
      <p:ext uri="{BB962C8B-B14F-4D97-AF65-F5344CB8AC3E}">
        <p14:creationId xmlns:p14="http://schemas.microsoft.com/office/powerpoint/2010/main" val="144578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76200">
          <a:solidFill>
            <a:schemeClr val="accent4"/>
          </a:solidFill>
          <a:round/>
          <a:headEnd/>
          <a:tailEnd/>
        </a:ln>
      </a:spPr>
      <a:bodyPr lIns="36000" tIns="36000" rIns="36000" bIns="36000"/>
      <a:lstStyle>
        <a:defPPr>
          <a:defRPr>
            <a:latin typeface="Arial" charset="0"/>
            <a:cs typeface="Arial" charset="0"/>
          </a:defRPr>
        </a:defPPr>
      </a:lstStyle>
    </a:sp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8659</TotalTime>
  <Words>3673</Words>
  <Application>Microsoft Office PowerPoint</Application>
  <PresentationFormat>On-screen Show (4:3)</PresentationFormat>
  <Paragraphs>719</Paragraphs>
  <Slides>55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ＭＳ Ｐゴシック</vt:lpstr>
      <vt:lpstr>Arial</vt:lpstr>
      <vt:lpstr>Calibri</vt:lpstr>
      <vt:lpstr>Georgia</vt:lpstr>
      <vt:lpstr>Gill Sans MT</vt:lpstr>
      <vt:lpstr>Times New Roman</vt:lpstr>
      <vt:lpstr>verdana</vt:lpstr>
      <vt:lpstr>Wingdings</vt:lpstr>
      <vt:lpstr>1_blank</vt:lpstr>
      <vt:lpstr>Financial Users Group  Friday 19th July </vt:lpstr>
      <vt:lpstr>Agenda</vt:lpstr>
      <vt:lpstr>Reducing Waste  Financial Users Group 19 July 2019</vt:lpstr>
      <vt:lpstr>Reducing Waste</vt:lpstr>
      <vt:lpstr>The University’s Environmental Policy</vt:lpstr>
      <vt:lpstr>Waste at the University of Cambridge</vt:lpstr>
      <vt:lpstr>PowerPoint Presentation</vt:lpstr>
      <vt:lpstr>PowerPoint Presentation</vt:lpstr>
      <vt:lpstr>Wider environmental impact…</vt:lpstr>
      <vt:lpstr>Wider environmental impact…</vt:lpstr>
      <vt:lpstr>Move up the ‘Waste Hierarchy’ – buy less, re-use more</vt:lpstr>
      <vt:lpstr>Move to a ‘circular economy’?</vt:lpstr>
      <vt:lpstr>Support available - WarpIt</vt:lpstr>
      <vt:lpstr>PowerPoint Presentation</vt:lpstr>
      <vt:lpstr>How it works</vt:lpstr>
      <vt:lpstr>Useful features of WarpIt – Add item</vt:lpstr>
      <vt:lpstr>Useful features of WarpIt – extend posting, donate to charities</vt:lpstr>
      <vt:lpstr>Useful features of WarpIt – Notification settings</vt:lpstr>
      <vt:lpstr>Useful features of WarpIt – Wish list</vt:lpstr>
      <vt:lpstr>Examples</vt:lpstr>
      <vt:lpstr>Other support available - UniGreenScheme</vt:lpstr>
      <vt:lpstr>Other ideas for waste reduction</vt:lpstr>
      <vt:lpstr>Other ideas for waste reduction</vt:lpstr>
      <vt:lpstr>Ideas for waste reduction</vt:lpstr>
      <vt:lpstr>On our website…</vt:lpstr>
      <vt:lpstr>Key quick questions to ask </vt:lpstr>
      <vt:lpstr>Contact us</vt:lpstr>
      <vt:lpstr>Finance Business Transformation Programme  Financial Users Group</vt:lpstr>
      <vt:lpstr>PowerPoint Presentation</vt:lpstr>
      <vt:lpstr>PowerPoint Presentation</vt:lpstr>
      <vt:lpstr>PowerPoint Presentation</vt:lpstr>
      <vt:lpstr>PowerPoint Presentation</vt:lpstr>
      <vt:lpstr>Finance Business Transformation Programme How it will be governed and managed</vt:lpstr>
      <vt:lpstr>PowerPoint Presentation</vt:lpstr>
      <vt:lpstr>PowerPoint Presentation</vt:lpstr>
      <vt:lpstr>PowerPoint Presentation</vt:lpstr>
      <vt:lpstr>PowerPoint Presentation</vt:lpstr>
      <vt:lpstr>Strategic Procurement Review 2019   “A Cambridge where research, education, support activities and growth are enabled by clear and sensible financial information, insight, tools and processes that are accessible for the thousands of academics and professional support staff at the University”  </vt:lpstr>
      <vt:lpstr>Strategic Procurement Review 2019 – scope, focus &amp; objectives</vt:lpstr>
      <vt:lpstr>PowerPoint Presentation</vt:lpstr>
      <vt:lpstr> Strategic Procurement Review 2019 – phased activities</vt:lpstr>
      <vt:lpstr>PowerPoint Presentation</vt:lpstr>
      <vt:lpstr>Governance &amp; feedback</vt:lpstr>
      <vt:lpstr>PowerPoint Presentation</vt:lpstr>
      <vt:lpstr>Finance Training</vt:lpstr>
      <vt:lpstr>Travel Insurance update</vt:lpstr>
      <vt:lpstr>Modern Slavery Act online course </vt:lpstr>
      <vt:lpstr>AAT programmes next year</vt:lpstr>
      <vt:lpstr>General Finance Matters including ourcambridge  Finance User Group 19 July 2019 </vt:lpstr>
      <vt:lpstr>What is it?</vt:lpstr>
      <vt:lpstr>Update</vt:lpstr>
      <vt:lpstr>Still listening…</vt:lpstr>
      <vt:lpstr>Expenses</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Michelle Bond</cp:lastModifiedBy>
  <cp:revision>1290</cp:revision>
  <cp:lastPrinted>2018-09-19T06:41:34Z</cp:lastPrinted>
  <dcterms:created xsi:type="dcterms:W3CDTF">2008-03-27T10:29:55Z</dcterms:created>
  <dcterms:modified xsi:type="dcterms:W3CDTF">2019-07-22T08:59:27Z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