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2" r:id="rId2"/>
    <p:sldMasterId id="2147483654" r:id="rId3"/>
  </p:sldMasterIdLst>
  <p:notesMasterIdLst>
    <p:notesMasterId r:id="rId15"/>
  </p:notesMasterIdLst>
  <p:handoutMasterIdLst>
    <p:handoutMasterId r:id="rId16"/>
  </p:handoutMasterIdLst>
  <p:sldIdLst>
    <p:sldId id="317" r:id="rId4"/>
    <p:sldId id="318" r:id="rId5"/>
    <p:sldId id="328" r:id="rId6"/>
    <p:sldId id="319" r:id="rId7"/>
    <p:sldId id="320" r:id="rId8"/>
    <p:sldId id="321" r:id="rId9"/>
    <p:sldId id="322" r:id="rId10"/>
    <p:sldId id="323" r:id="rId11"/>
    <p:sldId id="329" r:id="rId12"/>
    <p:sldId id="326" r:id="rId13"/>
    <p:sldId id="327" r:id="rId14"/>
  </p:sldIdLst>
  <p:sldSz cx="9144000" cy="6858000" type="screen4x3"/>
  <p:notesSz cx="6794500" cy="9931400"/>
  <p:defaultTextStyle>
    <a:defPPr>
      <a:defRPr lang="en-US"/>
    </a:defPPr>
    <a:lvl1pPr algn="ctr" rtl="0" eaLnBrk="0" fontAlgn="base" hangingPunct="0">
      <a:spcBef>
        <a:spcPct val="0"/>
      </a:spcBef>
      <a:spcAft>
        <a:spcPct val="0"/>
      </a:spcAft>
      <a:defRPr sz="2400" kern="1200">
        <a:solidFill>
          <a:schemeClr val="tx1"/>
        </a:solidFill>
        <a:latin typeface="Times" pitchFamily="-1" charset="0"/>
        <a:ea typeface="+mn-ea"/>
        <a:cs typeface="+mn-cs"/>
      </a:defRPr>
    </a:lvl1pPr>
    <a:lvl2pPr marL="457200" algn="ctr" rtl="0" eaLnBrk="0" fontAlgn="base" hangingPunct="0">
      <a:spcBef>
        <a:spcPct val="0"/>
      </a:spcBef>
      <a:spcAft>
        <a:spcPct val="0"/>
      </a:spcAft>
      <a:defRPr sz="2400" kern="1200">
        <a:solidFill>
          <a:schemeClr val="tx1"/>
        </a:solidFill>
        <a:latin typeface="Times" pitchFamily="-1" charset="0"/>
        <a:ea typeface="+mn-ea"/>
        <a:cs typeface="+mn-cs"/>
      </a:defRPr>
    </a:lvl2pPr>
    <a:lvl3pPr marL="914400" algn="ctr" rtl="0" eaLnBrk="0" fontAlgn="base" hangingPunct="0">
      <a:spcBef>
        <a:spcPct val="0"/>
      </a:spcBef>
      <a:spcAft>
        <a:spcPct val="0"/>
      </a:spcAft>
      <a:defRPr sz="2400" kern="1200">
        <a:solidFill>
          <a:schemeClr val="tx1"/>
        </a:solidFill>
        <a:latin typeface="Times" pitchFamily="-1" charset="0"/>
        <a:ea typeface="+mn-ea"/>
        <a:cs typeface="+mn-cs"/>
      </a:defRPr>
    </a:lvl3pPr>
    <a:lvl4pPr marL="1371600" algn="ctr" rtl="0" eaLnBrk="0" fontAlgn="base" hangingPunct="0">
      <a:spcBef>
        <a:spcPct val="0"/>
      </a:spcBef>
      <a:spcAft>
        <a:spcPct val="0"/>
      </a:spcAft>
      <a:defRPr sz="2400" kern="1200">
        <a:solidFill>
          <a:schemeClr val="tx1"/>
        </a:solidFill>
        <a:latin typeface="Times" pitchFamily="-1" charset="0"/>
        <a:ea typeface="+mn-ea"/>
        <a:cs typeface="+mn-cs"/>
      </a:defRPr>
    </a:lvl4pPr>
    <a:lvl5pPr marL="1828800" algn="ctr" rtl="0" eaLnBrk="0" fontAlgn="base" hangingPunct="0">
      <a:spcBef>
        <a:spcPct val="0"/>
      </a:spcBef>
      <a:spcAft>
        <a:spcPct val="0"/>
      </a:spcAft>
      <a:defRPr sz="2400" kern="1200">
        <a:solidFill>
          <a:schemeClr val="tx1"/>
        </a:solidFill>
        <a:latin typeface="Times" pitchFamily="-1" charset="0"/>
        <a:ea typeface="+mn-ea"/>
        <a:cs typeface="+mn-cs"/>
      </a:defRPr>
    </a:lvl5pPr>
    <a:lvl6pPr marL="2286000" algn="l" defTabSz="457200" rtl="0" eaLnBrk="1" latinLnBrk="0" hangingPunct="1">
      <a:defRPr sz="2400" kern="1200">
        <a:solidFill>
          <a:schemeClr val="tx1"/>
        </a:solidFill>
        <a:latin typeface="Times" pitchFamily="-1" charset="0"/>
        <a:ea typeface="+mn-ea"/>
        <a:cs typeface="+mn-cs"/>
      </a:defRPr>
    </a:lvl6pPr>
    <a:lvl7pPr marL="2743200" algn="l" defTabSz="457200" rtl="0" eaLnBrk="1" latinLnBrk="0" hangingPunct="1">
      <a:defRPr sz="2400" kern="1200">
        <a:solidFill>
          <a:schemeClr val="tx1"/>
        </a:solidFill>
        <a:latin typeface="Times" pitchFamily="-1" charset="0"/>
        <a:ea typeface="+mn-ea"/>
        <a:cs typeface="+mn-cs"/>
      </a:defRPr>
    </a:lvl7pPr>
    <a:lvl8pPr marL="3200400" algn="l" defTabSz="457200" rtl="0" eaLnBrk="1" latinLnBrk="0" hangingPunct="1">
      <a:defRPr sz="2400" kern="1200">
        <a:solidFill>
          <a:schemeClr val="tx1"/>
        </a:solidFill>
        <a:latin typeface="Times" pitchFamily="-1" charset="0"/>
        <a:ea typeface="+mn-ea"/>
        <a:cs typeface="+mn-cs"/>
      </a:defRPr>
    </a:lvl8pPr>
    <a:lvl9pPr marL="3657600" algn="l" defTabSz="457200" rtl="0" eaLnBrk="1" latinLnBrk="0" hangingPunct="1">
      <a:defRPr sz="2400" kern="1200">
        <a:solidFill>
          <a:schemeClr val="tx1"/>
        </a:solidFill>
        <a:latin typeface="Times" pitchFamily="-1"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Nelson2" initials="" lastIdx="3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2F5A"/>
    <a:srgbClr val="21677E"/>
    <a:srgbClr val="EFEFEF"/>
    <a:srgbClr val="8A7967"/>
    <a:srgbClr val="766A62"/>
    <a:srgbClr val="607869"/>
    <a:srgbClr val="005C66"/>
    <a:srgbClr val="706E00"/>
    <a:srgbClr val="871E69"/>
    <a:srgbClr val="DC87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75" autoAdjust="0"/>
    <p:restoredTop sz="93832" autoAdjust="0"/>
  </p:normalViewPr>
  <p:slideViewPr>
    <p:cSldViewPr>
      <p:cViewPr varScale="1">
        <p:scale>
          <a:sx n="72" d="100"/>
          <a:sy n="72" d="100"/>
        </p:scale>
        <p:origin x="139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8131" name="Rectangle 3"/>
          <p:cNvSpPr>
            <a:spLocks noGrp="1" noChangeArrowheads="1"/>
          </p:cNvSpPr>
          <p:nvPr>
            <p:ph type="dt" sz="quarter"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8132" name="Rectangle 4"/>
          <p:cNvSpPr>
            <a:spLocks noGrp="1" noChangeArrowheads="1"/>
          </p:cNvSpPr>
          <p:nvPr>
            <p:ph type="ftr" sz="quarter" idx="2"/>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8133" name="Rectangle 5"/>
          <p:cNvSpPr>
            <a:spLocks noGrp="1" noChangeArrowheads="1"/>
          </p:cNvSpPr>
          <p:nvPr>
            <p:ph type="sldNum" sz="quarter" idx="3"/>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E2476FF0-F6F9-2D43-9F89-D54FAA1298A3}" type="slidenum">
              <a:rPr lang="en-US"/>
              <a:pPr/>
              <a:t>‹#›</a:t>
            </a:fld>
            <a:endParaRPr lang="en-US"/>
          </a:p>
        </p:txBody>
      </p:sp>
    </p:spTree>
    <p:extLst>
      <p:ext uri="{BB962C8B-B14F-4D97-AF65-F5344CB8AC3E}">
        <p14:creationId xmlns:p14="http://schemas.microsoft.com/office/powerpoint/2010/main" val="3903068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44813"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l" defTabSz="919163">
              <a:defRPr sz="1200">
                <a:latin typeface="Times New Roman" pitchFamily="-1" charset="0"/>
              </a:defRPr>
            </a:lvl1pPr>
          </a:lstStyle>
          <a:p>
            <a:endParaRPr lang="en-US"/>
          </a:p>
        </p:txBody>
      </p:sp>
      <p:sp>
        <p:nvSpPr>
          <p:cNvPr id="46083" name="Rectangle 3"/>
          <p:cNvSpPr>
            <a:spLocks noGrp="1" noChangeArrowheads="1"/>
          </p:cNvSpPr>
          <p:nvPr>
            <p:ph type="dt" idx="1"/>
          </p:nvPr>
        </p:nvSpPr>
        <p:spPr bwMode="auto">
          <a:xfrm>
            <a:off x="3849688" y="0"/>
            <a:ext cx="2944812" cy="496888"/>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lvl1pPr algn="r" defTabSz="919163">
              <a:defRPr sz="1200">
                <a:latin typeface="Times New Roman" pitchFamily="-1" charset="0"/>
              </a:defRPr>
            </a:lvl1pPr>
          </a:lstStyle>
          <a:p>
            <a:endParaRPr lang="en-US"/>
          </a:p>
        </p:txBody>
      </p:sp>
      <p:sp>
        <p:nvSpPr>
          <p:cNvPr id="46084" name="Rectangle 4"/>
          <p:cNvSpPr>
            <a:spLocks noGrp="1" noRot="1" noChangeAspect="1" noChangeArrowheads="1" noTextEdit="1"/>
          </p:cNvSpPr>
          <p:nvPr>
            <p:ph type="sldImg" idx="2"/>
          </p:nvPr>
        </p:nvSpPr>
        <p:spPr bwMode="auto">
          <a:xfrm>
            <a:off x="915988" y="744538"/>
            <a:ext cx="4964112" cy="3722687"/>
          </a:xfrm>
          <a:prstGeom prst="rect">
            <a:avLst/>
          </a:prstGeom>
          <a:noFill/>
          <a:ln w="9525">
            <a:solidFill>
              <a:srgbClr val="000000"/>
            </a:solidFill>
            <a:miter lim="800000"/>
            <a:headEnd/>
            <a:tailEnd/>
          </a:ln>
          <a:effectLst/>
        </p:spPr>
      </p:sp>
      <p:sp>
        <p:nvSpPr>
          <p:cNvPr id="46085" name="Rectangle 5"/>
          <p:cNvSpPr>
            <a:spLocks noGrp="1" noChangeArrowheads="1"/>
          </p:cNvSpPr>
          <p:nvPr>
            <p:ph type="body" sz="quarter" idx="3"/>
          </p:nvPr>
        </p:nvSpPr>
        <p:spPr bwMode="auto">
          <a:xfrm>
            <a:off x="908050" y="4718050"/>
            <a:ext cx="4978400" cy="4468813"/>
          </a:xfrm>
          <a:prstGeom prst="rect">
            <a:avLst/>
          </a:prstGeom>
          <a:noFill/>
          <a:ln w="9525">
            <a:noFill/>
            <a:miter lim="800000"/>
            <a:headEnd/>
            <a:tailEnd/>
          </a:ln>
          <a:effectLst/>
        </p:spPr>
        <p:txBody>
          <a:bodyPr vert="horz" wrap="square" lIns="91914" tIns="45957" rIns="91914" bIns="4595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6" name="Rectangle 6"/>
          <p:cNvSpPr>
            <a:spLocks noGrp="1" noChangeArrowheads="1"/>
          </p:cNvSpPr>
          <p:nvPr>
            <p:ph type="ftr" sz="quarter" idx="4"/>
          </p:nvPr>
        </p:nvSpPr>
        <p:spPr bwMode="auto">
          <a:xfrm>
            <a:off x="0" y="9434513"/>
            <a:ext cx="2944813"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l" defTabSz="919163">
              <a:defRPr sz="1200">
                <a:latin typeface="Times New Roman" pitchFamily="-1" charset="0"/>
              </a:defRPr>
            </a:lvl1pPr>
          </a:lstStyle>
          <a:p>
            <a:endParaRPr lang="en-US"/>
          </a:p>
        </p:txBody>
      </p:sp>
      <p:sp>
        <p:nvSpPr>
          <p:cNvPr id="46087" name="Rectangle 7"/>
          <p:cNvSpPr>
            <a:spLocks noGrp="1" noChangeArrowheads="1"/>
          </p:cNvSpPr>
          <p:nvPr>
            <p:ph type="sldNum" sz="quarter" idx="5"/>
          </p:nvPr>
        </p:nvSpPr>
        <p:spPr bwMode="auto">
          <a:xfrm>
            <a:off x="3849688" y="9434513"/>
            <a:ext cx="2944812" cy="496887"/>
          </a:xfrm>
          <a:prstGeom prst="rect">
            <a:avLst/>
          </a:prstGeom>
          <a:noFill/>
          <a:ln w="9525">
            <a:noFill/>
            <a:miter lim="800000"/>
            <a:headEnd/>
            <a:tailEnd/>
          </a:ln>
          <a:effectLst/>
        </p:spPr>
        <p:txBody>
          <a:bodyPr vert="horz" wrap="square" lIns="91914" tIns="45957" rIns="91914" bIns="45957" numCol="1" anchor="b" anchorCtr="0" compatLnSpc="1">
            <a:prstTxWarp prst="textNoShape">
              <a:avLst/>
            </a:prstTxWarp>
          </a:bodyPr>
          <a:lstStyle>
            <a:lvl1pPr algn="r" defTabSz="919163">
              <a:defRPr sz="1200">
                <a:latin typeface="Times New Roman" pitchFamily="-1" charset="0"/>
              </a:defRPr>
            </a:lvl1pPr>
          </a:lstStyle>
          <a:p>
            <a:fld id="{91BF0018-C91C-C54F-8FA5-51685180A2D8}" type="slidenum">
              <a:rPr lang="en-US"/>
              <a:pPr/>
              <a:t>‹#›</a:t>
            </a:fld>
            <a:endParaRPr lang="en-US"/>
          </a:p>
        </p:txBody>
      </p:sp>
    </p:spTree>
    <p:extLst>
      <p:ext uri="{BB962C8B-B14F-4D97-AF65-F5344CB8AC3E}">
        <p14:creationId xmlns:p14="http://schemas.microsoft.com/office/powerpoint/2010/main" val="4334882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 charset="0"/>
        <a:ea typeface="+mn-ea"/>
        <a:cs typeface="+mn-cs"/>
      </a:defRPr>
    </a:lvl1pPr>
    <a:lvl2pPr marL="4572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Times"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 </a:t>
            </a:r>
          </a:p>
        </p:txBody>
      </p:sp>
      <p:sp>
        <p:nvSpPr>
          <p:cNvPr id="4" name="Slide Number Placeholder 3"/>
          <p:cNvSpPr>
            <a:spLocks noGrp="1"/>
          </p:cNvSpPr>
          <p:nvPr>
            <p:ph type="sldNum" sz="quarter" idx="10"/>
          </p:nvPr>
        </p:nvSpPr>
        <p:spPr/>
        <p:txBody>
          <a:bodyPr/>
          <a:lstStyle/>
          <a:p>
            <a:fld id="{91BF0018-C91C-C54F-8FA5-51685180A2D8}" type="slidenum">
              <a:rPr lang="en-US" smtClean="0"/>
              <a:pPr/>
              <a:t>2</a:t>
            </a:fld>
            <a:endParaRPr lang="en-US"/>
          </a:p>
        </p:txBody>
      </p:sp>
    </p:spTree>
    <p:extLst>
      <p:ext uri="{BB962C8B-B14F-4D97-AF65-F5344CB8AC3E}">
        <p14:creationId xmlns:p14="http://schemas.microsoft.com/office/powerpoint/2010/main" val="590748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3</a:t>
            </a:fld>
            <a:endParaRPr lang="en-US"/>
          </a:p>
        </p:txBody>
      </p:sp>
    </p:spTree>
    <p:extLst>
      <p:ext uri="{BB962C8B-B14F-4D97-AF65-F5344CB8AC3E}">
        <p14:creationId xmlns:p14="http://schemas.microsoft.com/office/powerpoint/2010/main" val="235329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4</a:t>
            </a:fld>
            <a:endParaRPr lang="en-US"/>
          </a:p>
        </p:txBody>
      </p:sp>
    </p:spTree>
    <p:extLst>
      <p:ext uri="{BB962C8B-B14F-4D97-AF65-F5344CB8AC3E}">
        <p14:creationId xmlns:p14="http://schemas.microsoft.com/office/powerpoint/2010/main" val="2470025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smtClean="0">
              <a:solidFill>
                <a:schemeClr val="tx1"/>
              </a:solidFill>
              <a:effectLst/>
              <a:latin typeface="Times" pitchFamily="-1" charset="0"/>
              <a:ea typeface="+mn-ea"/>
              <a:cs typeface="+mn-cs"/>
            </a:endParaRPr>
          </a:p>
        </p:txBody>
      </p:sp>
      <p:sp>
        <p:nvSpPr>
          <p:cNvPr id="4" name="Slide Number Placeholder 3"/>
          <p:cNvSpPr>
            <a:spLocks noGrp="1"/>
          </p:cNvSpPr>
          <p:nvPr>
            <p:ph type="sldNum" sz="quarter" idx="10"/>
          </p:nvPr>
        </p:nvSpPr>
        <p:spPr/>
        <p:txBody>
          <a:bodyPr/>
          <a:lstStyle/>
          <a:p>
            <a:fld id="{91BF0018-C91C-C54F-8FA5-51685180A2D8}" type="slidenum">
              <a:rPr lang="en-US" smtClean="0"/>
              <a:pPr/>
              <a:t>5</a:t>
            </a:fld>
            <a:endParaRPr lang="en-US"/>
          </a:p>
        </p:txBody>
      </p:sp>
    </p:spTree>
    <p:extLst>
      <p:ext uri="{BB962C8B-B14F-4D97-AF65-F5344CB8AC3E}">
        <p14:creationId xmlns:p14="http://schemas.microsoft.com/office/powerpoint/2010/main" val="2088748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6</a:t>
            </a:fld>
            <a:endParaRPr lang="en-US"/>
          </a:p>
        </p:txBody>
      </p:sp>
    </p:spTree>
    <p:extLst>
      <p:ext uri="{BB962C8B-B14F-4D97-AF65-F5344CB8AC3E}">
        <p14:creationId xmlns:p14="http://schemas.microsoft.com/office/powerpoint/2010/main" val="3107568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7</a:t>
            </a:fld>
            <a:endParaRPr lang="en-US"/>
          </a:p>
        </p:txBody>
      </p:sp>
    </p:spTree>
    <p:extLst>
      <p:ext uri="{BB962C8B-B14F-4D97-AF65-F5344CB8AC3E}">
        <p14:creationId xmlns:p14="http://schemas.microsoft.com/office/powerpoint/2010/main" val="28614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8</a:t>
            </a:fld>
            <a:endParaRPr lang="en-US"/>
          </a:p>
        </p:txBody>
      </p:sp>
    </p:spTree>
    <p:extLst>
      <p:ext uri="{BB962C8B-B14F-4D97-AF65-F5344CB8AC3E}">
        <p14:creationId xmlns:p14="http://schemas.microsoft.com/office/powerpoint/2010/main" val="223794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2338" y="4704556"/>
            <a:ext cx="4978400" cy="4457384"/>
          </a:xfrm>
        </p:spPr>
        <p:txBody>
          <a:bodyPr/>
          <a:lstStyle/>
          <a:p>
            <a:r>
              <a:rPr lang="en-GB" sz="1800" dirty="0" smtClean="0"/>
              <a:t>Initial UoC training and CUFS</a:t>
            </a:r>
            <a:r>
              <a:rPr lang="en-GB" sz="1800" baseline="0" dirty="0" smtClean="0"/>
              <a:t> sandpit to see how it might look and what might be able to do… (revised down when appreciate set up as part of UoC shared services and bulk of transactions are in Grants Module, not general ledger – I don’t even do the credit card posting, although I did the first one)</a:t>
            </a:r>
          </a:p>
          <a:p>
            <a:endParaRPr lang="en-GB" sz="1800" baseline="0" dirty="0" smtClean="0"/>
          </a:p>
          <a:p>
            <a:r>
              <a:rPr lang="en-GB" sz="1800" baseline="0" dirty="0" smtClean="0"/>
              <a:t>X5 is a strong system to cost grant applications – salaries and overheads – easy to use with clear rules and applicable rates.</a:t>
            </a:r>
          </a:p>
          <a:p>
            <a:endParaRPr lang="en-GB" sz="1800" baseline="0" dirty="0" smtClean="0"/>
          </a:p>
          <a:p>
            <a:r>
              <a:rPr lang="en-GB" sz="1800" baseline="0" dirty="0" smtClean="0"/>
              <a:t>UoC Responsive:</a:t>
            </a:r>
          </a:p>
          <a:p>
            <a:pPr marL="228600" indent="-228600">
              <a:buAutoNum type="arabicPeriod"/>
            </a:pPr>
            <a:r>
              <a:rPr lang="en-GB" sz="1800" baseline="0" dirty="0" smtClean="0"/>
              <a:t>petty cash limited increased while right additional buyers added to CBU team</a:t>
            </a:r>
          </a:p>
          <a:p>
            <a:pPr marL="228600" marR="0" lvl="0" indent="-228600" algn="l" defTabSz="914400" rtl="0" eaLnBrk="1" fontAlgn="base" latinLnBrk="0" hangingPunct="1">
              <a:lnSpc>
                <a:spcPct val="100000"/>
              </a:lnSpc>
              <a:spcBef>
                <a:spcPct val="30000"/>
              </a:spcBef>
              <a:spcAft>
                <a:spcPct val="0"/>
              </a:spcAft>
              <a:buClrTx/>
              <a:buSzTx/>
              <a:buFontTx/>
              <a:buAutoNum type="arabicPeriod"/>
              <a:tabLst/>
              <a:defRPr/>
            </a:pPr>
            <a:r>
              <a:rPr lang="en-GB" sz="1800" baseline="0" dirty="0" smtClean="0"/>
              <a:t>C/O SKT now have a range of reporting and analysis tools to share information with PLs</a:t>
            </a:r>
          </a:p>
          <a:p>
            <a:pPr marL="228600" indent="-228600">
              <a:buAutoNum type="arabicPeriod"/>
            </a:pPr>
            <a:r>
              <a:rPr lang="en-GB" sz="1800" baseline="0" dirty="0" smtClean="0"/>
              <a:t>Excel template created to replace existing Word format expenses form</a:t>
            </a:r>
          </a:p>
          <a:p>
            <a:pPr marL="228600" indent="-228600">
              <a:buAutoNum type="arabicPeriod"/>
            </a:pPr>
            <a:r>
              <a:rPr lang="en-GB" sz="1800" baseline="0" dirty="0" smtClean="0"/>
              <a:t>Volunteer cash request time reduced, instead of 5 days to process, became 3 days and on one occasion even seen it done in 24 hours!</a:t>
            </a:r>
          </a:p>
          <a:p>
            <a:pPr marL="228600" indent="-228600">
              <a:buAutoNum type="arabicPeriod"/>
            </a:pPr>
            <a:endParaRPr lang="en-GB" sz="1800" baseline="0" dirty="0" smtClean="0"/>
          </a:p>
          <a:p>
            <a:pPr marL="228600" indent="-228600">
              <a:buAutoNum type="arabicPeriod"/>
            </a:pPr>
            <a:r>
              <a:rPr lang="en-GB" sz="1800" baseline="0" dirty="0" smtClean="0"/>
              <a:t>And the BIG one, UPS5, a bespoke solution for size of cash demanded in CBU transactions and the UoC insurance restrictions. UPS5 supplements cash payments to volunteers, we can also nominate an individual bank transfer payment to be settled a little later (in line with an agreed schedule).</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91BF0018-C91C-C54F-8FA5-51685180A2D8}" type="slidenum">
              <a:rPr lang="en-US" smtClean="0"/>
              <a:pPr/>
              <a:t>9</a:t>
            </a:fld>
            <a:endParaRPr lang="en-US" dirty="0"/>
          </a:p>
        </p:txBody>
      </p:sp>
    </p:spTree>
    <p:extLst>
      <p:ext uri="{BB962C8B-B14F-4D97-AF65-F5344CB8AC3E}">
        <p14:creationId xmlns:p14="http://schemas.microsoft.com/office/powerpoint/2010/main" val="3390152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3200">
                <a:solidFill>
                  <a:schemeClr val="tx2"/>
                </a:solidFill>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p:nvPr>
        </p:nvSpPr>
        <p:spPr>
          <a:xfrm>
            <a:off x="468000" y="3582000"/>
            <a:ext cx="7772400" cy="684600"/>
          </a:xfrm>
          <a:prstGeom prst="rect">
            <a:avLst/>
          </a:prstGeom>
        </p:spPr>
        <p:txBody>
          <a:bodyPr vert="horz"/>
          <a:lstStyle>
            <a:lvl1pPr algn="l">
              <a:defRPr sz="2800">
                <a:solidFill>
                  <a:schemeClr val="tx1"/>
                </a:solidFill>
                <a:latin typeface="Arial"/>
                <a:cs typeface="Arial"/>
              </a:defRPr>
            </a:lvl1pPr>
          </a:lstStyle>
          <a:p>
            <a:r>
              <a:rPr lang="en-US" smtClean="0"/>
              <a:t>Click to edit Master title style</a:t>
            </a:r>
            <a:endParaRPr lang="en-US" dirty="0"/>
          </a:p>
        </p:txBody>
      </p:sp>
      <p:sp>
        <p:nvSpPr>
          <p:cNvPr id="5" name="Subtitle 2"/>
          <p:cNvSpPr>
            <a:spLocks noGrp="1"/>
          </p:cNvSpPr>
          <p:nvPr>
            <p:ph type="subTitle" idx="1"/>
          </p:nvPr>
        </p:nvSpPr>
        <p:spPr>
          <a:xfrm>
            <a:off x="468000" y="4572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468000" y="3429000"/>
            <a:ext cx="7772400" cy="684600"/>
          </a:xfrm>
          <a:prstGeom prst="rect">
            <a:avLst/>
          </a:prstGeom>
        </p:spPr>
        <p:txBody>
          <a:bodyPr vert="horz"/>
          <a:lstStyle>
            <a:lvl1pPr algn="l">
              <a:defRPr sz="3200">
                <a:solidFill>
                  <a:schemeClr val="tx2"/>
                </a:solidFill>
                <a:latin typeface="Arial"/>
                <a:cs typeface="Arial"/>
              </a:defRPr>
            </a:lvl1pPr>
          </a:lstStyle>
          <a:p>
            <a:r>
              <a:rPr lang="en-GB" dirty="0" smtClean="0"/>
              <a:t>Click to edit Master title style</a:t>
            </a:r>
            <a:endParaRPr lang="en-US" dirty="0"/>
          </a:p>
        </p:txBody>
      </p:sp>
      <p:sp>
        <p:nvSpPr>
          <p:cNvPr id="8" name="Subtitle 2"/>
          <p:cNvSpPr>
            <a:spLocks noGrp="1"/>
          </p:cNvSpPr>
          <p:nvPr>
            <p:ph type="subTitle" idx="1"/>
          </p:nvPr>
        </p:nvSpPr>
        <p:spPr>
          <a:xfrm>
            <a:off x="468000" y="4419000"/>
            <a:ext cx="6400800" cy="1752600"/>
          </a:xfrm>
          <a:prstGeom prst="rect">
            <a:avLst/>
          </a:prstGeom>
        </p:spPr>
        <p:txBody>
          <a:bodyPr vert="horz"/>
          <a:lstStyle>
            <a:lvl1pPr marL="0" indent="0" algn="l">
              <a:buNone/>
              <a:defRPr sz="2000">
                <a:latin typeface="Arial"/>
                <a:cs typeface="Aria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smtClean="0"/>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685800" y="3886200"/>
            <a:ext cx="6400800" cy="1752600"/>
          </a:xfrm>
        </p:spPr>
        <p:txBody>
          <a:bodyPr/>
          <a:lstStyle>
            <a:lvl1pPr marL="0" indent="0" algn="l">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dirty="0" smtClean="0"/>
              <a:t>Click to edit Master subtitle style</a:t>
            </a:r>
            <a:endParaRPr lang="en-US"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a:xfrm>
            <a:off x="457200" y="1897200"/>
            <a:ext cx="8153400" cy="4572000"/>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800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48200" y="1800000"/>
            <a:ext cx="3810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MRC_IEU_Bristol.png"/>
          <p:cNvPicPr>
            <a:picLocks noChangeAspect="1"/>
          </p:cNvPicPr>
          <p:nvPr userDrawn="1"/>
        </p:nvPicPr>
        <p:blipFill>
          <a:blip r:embed="rId5"/>
          <a:srcRect r="15224"/>
          <a:stretch>
            <a:fillRect/>
          </a:stretch>
        </p:blipFill>
        <p:spPr>
          <a:xfrm>
            <a:off x="0" y="0"/>
            <a:ext cx="8686800" cy="1551035"/>
          </a:xfrm>
          <a:prstGeom prst="rect">
            <a:avLst/>
          </a:prstGeom>
        </p:spPr>
      </p:pic>
      <p:sp>
        <p:nvSpPr>
          <p:cNvPr id="6" name="TextBox 5"/>
          <p:cNvSpPr txBox="1"/>
          <p:nvPr userDrawn="1"/>
        </p:nvSpPr>
        <p:spPr>
          <a:xfrm>
            <a:off x="533400" y="6474768"/>
            <a:ext cx="2209800" cy="230832"/>
          </a:xfrm>
          <a:prstGeom prst="rect">
            <a:avLst/>
          </a:prstGeom>
          <a:noFill/>
        </p:spPr>
        <p:txBody>
          <a:bodyPr wrap="square" lIns="0" rIns="0" rtlCol="0">
            <a:spAutoFit/>
          </a:bodyPr>
          <a:lstStyle/>
          <a:p>
            <a:pPr algn="l"/>
            <a:r>
              <a:rPr lang="en-US" sz="900" dirty="0" smtClean="0">
                <a:solidFill>
                  <a:srgbClr val="8A7967"/>
                </a:solidFill>
                <a:latin typeface="+mn-lt"/>
              </a:rPr>
              <a:t>MRC Cognition and Brain</a:t>
            </a:r>
            <a:r>
              <a:rPr lang="en-US" sz="900" baseline="0" dirty="0" smtClean="0">
                <a:solidFill>
                  <a:srgbClr val="8A7967"/>
                </a:solidFill>
                <a:latin typeface="+mn-lt"/>
              </a:rPr>
              <a:t> Sciences </a:t>
            </a:r>
            <a:r>
              <a:rPr lang="en-US" sz="900" dirty="0" smtClean="0">
                <a:solidFill>
                  <a:srgbClr val="8A7967"/>
                </a:solidFill>
                <a:latin typeface="+mn-lt"/>
              </a:rPr>
              <a:t>Unit</a:t>
            </a:r>
            <a:endParaRPr lang="en-US" sz="900" dirty="0">
              <a:solidFill>
                <a:srgbClr val="8A7967"/>
              </a:solidFill>
              <a:latin typeface="+mn-lt"/>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l" rtl="0" eaLnBrk="1" fontAlgn="base" hangingPunct="1">
        <a:spcBef>
          <a:spcPct val="0"/>
        </a:spcBef>
        <a:spcAft>
          <a:spcPct val="0"/>
        </a:spcAft>
        <a:defRPr sz="2800">
          <a:solidFill>
            <a:schemeClr val="tx1"/>
          </a:solidFill>
          <a:latin typeface="+mj-lt"/>
          <a:ea typeface="+mj-ea"/>
          <a:cs typeface="+mj-cs"/>
        </a:defRPr>
      </a:lvl1pPr>
      <a:lvl2pPr algn="l" rtl="0" eaLnBrk="1" fontAlgn="base" hangingPunct="1">
        <a:spcBef>
          <a:spcPct val="0"/>
        </a:spcBef>
        <a:spcAft>
          <a:spcPct val="0"/>
        </a:spcAft>
        <a:defRPr sz="2800">
          <a:solidFill>
            <a:schemeClr val="tx1"/>
          </a:solidFill>
          <a:latin typeface="Verdana" pitchFamily="-1" charset="0"/>
        </a:defRPr>
      </a:lvl2pPr>
      <a:lvl3pPr algn="l" rtl="0" eaLnBrk="1" fontAlgn="base" hangingPunct="1">
        <a:spcBef>
          <a:spcPct val="0"/>
        </a:spcBef>
        <a:spcAft>
          <a:spcPct val="0"/>
        </a:spcAft>
        <a:defRPr sz="2800">
          <a:solidFill>
            <a:schemeClr val="tx1"/>
          </a:solidFill>
          <a:latin typeface="Verdana" pitchFamily="-1" charset="0"/>
        </a:defRPr>
      </a:lvl3pPr>
      <a:lvl4pPr algn="l" rtl="0" eaLnBrk="1" fontAlgn="base" hangingPunct="1">
        <a:spcBef>
          <a:spcPct val="0"/>
        </a:spcBef>
        <a:spcAft>
          <a:spcPct val="0"/>
        </a:spcAft>
        <a:defRPr sz="2800">
          <a:solidFill>
            <a:schemeClr val="tx1"/>
          </a:solidFill>
          <a:latin typeface="Verdana" pitchFamily="-1" charset="0"/>
        </a:defRPr>
      </a:lvl4pPr>
      <a:lvl5pPr algn="l" rtl="0" eaLnBrk="1" fontAlgn="base" hangingPunct="1">
        <a:spcBef>
          <a:spcPct val="0"/>
        </a:spcBef>
        <a:spcAft>
          <a:spcPct val="0"/>
        </a:spcAft>
        <a:defRPr sz="2800">
          <a:solidFill>
            <a:schemeClr val="tx1"/>
          </a:solidFill>
          <a:latin typeface="Verdana" pitchFamily="-1" charset="0"/>
        </a:defRPr>
      </a:lvl5pPr>
      <a:lvl6pPr marL="457200" algn="l" rtl="0" eaLnBrk="1" fontAlgn="base" hangingPunct="1">
        <a:spcBef>
          <a:spcPct val="0"/>
        </a:spcBef>
        <a:spcAft>
          <a:spcPct val="0"/>
        </a:spcAft>
        <a:defRPr sz="2800">
          <a:solidFill>
            <a:schemeClr val="tx1"/>
          </a:solidFill>
          <a:latin typeface="Verdana" pitchFamily="-1" charset="0"/>
        </a:defRPr>
      </a:lvl6pPr>
      <a:lvl7pPr marL="914400" algn="l" rtl="0" eaLnBrk="1" fontAlgn="base" hangingPunct="1">
        <a:spcBef>
          <a:spcPct val="0"/>
        </a:spcBef>
        <a:spcAft>
          <a:spcPct val="0"/>
        </a:spcAft>
        <a:defRPr sz="2800">
          <a:solidFill>
            <a:schemeClr val="tx1"/>
          </a:solidFill>
          <a:latin typeface="Verdana" pitchFamily="-1" charset="0"/>
        </a:defRPr>
      </a:lvl7pPr>
      <a:lvl8pPr marL="1371600" algn="l" rtl="0" eaLnBrk="1" fontAlgn="base" hangingPunct="1">
        <a:spcBef>
          <a:spcPct val="0"/>
        </a:spcBef>
        <a:spcAft>
          <a:spcPct val="0"/>
        </a:spcAft>
        <a:defRPr sz="2800">
          <a:solidFill>
            <a:schemeClr val="tx1"/>
          </a:solidFill>
          <a:latin typeface="Verdana" pitchFamily="-1" charset="0"/>
        </a:defRPr>
      </a:lvl8pPr>
      <a:lvl9pPr marL="1828800" algn="l" rtl="0" eaLnBrk="1" fontAlgn="base" hangingPunct="1">
        <a:spcBef>
          <a:spcPct val="0"/>
        </a:spcBef>
        <a:spcAft>
          <a:spcPct val="0"/>
        </a:spcAft>
        <a:defRPr sz="2800">
          <a:solidFill>
            <a:schemeClr val="tx1"/>
          </a:solidFill>
          <a:latin typeface="Verdana" pitchFamily="-1" charset="0"/>
        </a:defRPr>
      </a:lvl9pPr>
    </p:titleStyle>
    <p:bodyStyle>
      <a:lvl1pPr marL="342900" indent="-342900" algn="l" rtl="0" eaLnBrk="1" fontAlgn="base" hangingPunct="1">
        <a:spcBef>
          <a:spcPct val="20000"/>
        </a:spcBef>
        <a:spcAft>
          <a:spcPct val="0"/>
        </a:spcAft>
        <a:buClr>
          <a:srgbClr val="920049"/>
        </a:buClr>
        <a:buChar char="•"/>
        <a:defRPr>
          <a:solidFill>
            <a:schemeClr val="tx1"/>
          </a:solidFill>
          <a:latin typeface="+mn-lt"/>
          <a:ea typeface="+mn-ea"/>
          <a:cs typeface="+mn-cs"/>
        </a:defRPr>
      </a:lvl1pPr>
      <a:lvl2pPr marL="742950" indent="-285750" algn="l" rtl="0" eaLnBrk="1" fontAlgn="base" hangingPunct="1">
        <a:spcBef>
          <a:spcPct val="20000"/>
        </a:spcBef>
        <a:spcAft>
          <a:spcPct val="0"/>
        </a:spcAft>
        <a:buClr>
          <a:srgbClr val="920049"/>
        </a:buClr>
        <a:buChar char="•"/>
        <a:defRPr>
          <a:solidFill>
            <a:schemeClr val="tx1"/>
          </a:solidFill>
          <a:latin typeface="+mn-lt"/>
          <a:ea typeface="ＭＳ Ｐゴシック" pitchFamily="-1" charset="-128"/>
        </a:defRPr>
      </a:lvl2pPr>
      <a:lvl3pPr marL="1143000" indent="-228600" algn="l" rtl="0" eaLnBrk="1" fontAlgn="base" hangingPunct="1">
        <a:spcBef>
          <a:spcPct val="20000"/>
        </a:spcBef>
        <a:spcAft>
          <a:spcPct val="0"/>
        </a:spcAft>
        <a:buClr>
          <a:srgbClr val="920049"/>
        </a:buClr>
        <a:buChar char="•"/>
        <a:defRPr sz="1600">
          <a:solidFill>
            <a:schemeClr val="tx1"/>
          </a:solidFill>
          <a:latin typeface="+mn-lt"/>
          <a:ea typeface="ＭＳ Ｐゴシック" pitchFamily="-1" charset="-128"/>
        </a:defRPr>
      </a:lvl3pPr>
      <a:lvl4pPr marL="1562100" indent="-228600" algn="l" rtl="0" eaLnBrk="1" fontAlgn="base" hangingPunct="1">
        <a:spcBef>
          <a:spcPct val="20000"/>
        </a:spcBef>
        <a:spcAft>
          <a:spcPct val="0"/>
        </a:spcAft>
        <a:buClr>
          <a:srgbClr val="920049"/>
        </a:buClr>
        <a:buChar char="–"/>
        <a:defRPr sz="1400">
          <a:solidFill>
            <a:schemeClr val="tx1"/>
          </a:solidFill>
          <a:latin typeface="+mn-lt"/>
          <a:ea typeface="ＭＳ Ｐゴシック" pitchFamily="-1" charset="-128"/>
        </a:defRPr>
      </a:lvl4pPr>
      <a:lvl5pPr marL="19812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5pPr>
      <a:lvl6pPr marL="24384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6pPr>
      <a:lvl7pPr marL="28956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7pPr>
      <a:lvl8pPr marL="33528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8pPr>
      <a:lvl9pPr marL="3810000" indent="-228600" algn="l" rtl="0" eaLnBrk="1" fontAlgn="base" hangingPunct="1">
        <a:spcBef>
          <a:spcPct val="20000"/>
        </a:spcBef>
        <a:spcAft>
          <a:spcPct val="0"/>
        </a:spcAft>
        <a:buClr>
          <a:srgbClr val="920049"/>
        </a:buClr>
        <a:buChar char="»"/>
        <a:defRPr sz="1200"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2" descr="PP1.jpg"/>
          <p:cNvPicPr>
            <a:picLocks noChangeAspect="1"/>
          </p:cNvPicPr>
          <p:nvPr userDrawn="1"/>
        </p:nvPicPr>
        <p:blipFill>
          <a:blip r:embed="rId3"/>
          <a:srcRect/>
          <a:stretch>
            <a:fillRect/>
          </a:stretch>
        </p:blipFill>
        <p:spPr bwMode="auto">
          <a:xfrm>
            <a:off x="0" y="1439863"/>
            <a:ext cx="1836738" cy="1512887"/>
          </a:xfrm>
          <a:prstGeom prst="rect">
            <a:avLst/>
          </a:prstGeom>
          <a:noFill/>
          <a:ln w="9525">
            <a:noFill/>
            <a:miter lim="800000"/>
            <a:headEnd/>
            <a:tailEnd/>
          </a:ln>
        </p:spPr>
      </p:pic>
      <p:pic>
        <p:nvPicPr>
          <p:cNvPr id="8" name="Picture 3" descr="PP1.jpg"/>
          <p:cNvPicPr>
            <a:picLocks noChangeAspect="1"/>
          </p:cNvPicPr>
          <p:nvPr userDrawn="1"/>
        </p:nvPicPr>
        <p:blipFill>
          <a:blip r:embed="rId4"/>
          <a:srcRect/>
          <a:stretch>
            <a:fillRect/>
          </a:stretch>
        </p:blipFill>
        <p:spPr bwMode="auto">
          <a:xfrm>
            <a:off x="1836738" y="1439863"/>
            <a:ext cx="1943100" cy="1512887"/>
          </a:xfrm>
          <a:prstGeom prst="rect">
            <a:avLst/>
          </a:prstGeom>
          <a:noFill/>
          <a:ln w="9525">
            <a:noFill/>
            <a:miter lim="800000"/>
            <a:headEnd/>
            <a:tailEnd/>
          </a:ln>
        </p:spPr>
      </p:pic>
      <p:pic>
        <p:nvPicPr>
          <p:cNvPr id="9" name="Picture 4" descr="PP1.jpg"/>
          <p:cNvPicPr>
            <a:picLocks noChangeAspect="1"/>
          </p:cNvPicPr>
          <p:nvPr userDrawn="1"/>
        </p:nvPicPr>
        <p:blipFill>
          <a:blip r:embed="rId5"/>
          <a:srcRect/>
          <a:stretch>
            <a:fillRect/>
          </a:stretch>
        </p:blipFill>
        <p:spPr bwMode="auto">
          <a:xfrm>
            <a:off x="3779838" y="1439863"/>
            <a:ext cx="1706562" cy="1512887"/>
          </a:xfrm>
          <a:prstGeom prst="rect">
            <a:avLst/>
          </a:prstGeom>
          <a:noFill/>
          <a:ln w="9525">
            <a:noFill/>
            <a:miter lim="800000"/>
            <a:headEnd/>
            <a:tailEnd/>
          </a:ln>
        </p:spPr>
      </p:pic>
      <p:pic>
        <p:nvPicPr>
          <p:cNvPr id="10" name="Picture 5" descr="PP1.jpg"/>
          <p:cNvPicPr>
            <a:picLocks noChangeAspect="1"/>
          </p:cNvPicPr>
          <p:nvPr userDrawn="1"/>
        </p:nvPicPr>
        <p:blipFill>
          <a:blip r:embed="rId6"/>
          <a:srcRect/>
          <a:stretch>
            <a:fillRect/>
          </a:stretch>
        </p:blipFill>
        <p:spPr bwMode="auto">
          <a:xfrm>
            <a:off x="5486400" y="1439863"/>
            <a:ext cx="1819275" cy="1512887"/>
          </a:xfrm>
          <a:prstGeom prst="rect">
            <a:avLst/>
          </a:prstGeom>
          <a:noFill/>
          <a:ln w="9525">
            <a:noFill/>
            <a:miter lim="800000"/>
            <a:headEnd/>
            <a:tailEnd/>
          </a:ln>
        </p:spPr>
      </p:pic>
      <p:pic>
        <p:nvPicPr>
          <p:cNvPr id="12" name="Picture 6" descr="PP1.jpg"/>
          <p:cNvPicPr>
            <a:picLocks noChangeAspect="1"/>
          </p:cNvPicPr>
          <p:nvPr userDrawn="1"/>
        </p:nvPicPr>
        <p:blipFill>
          <a:blip r:embed="rId7"/>
          <a:srcRect/>
          <a:stretch>
            <a:fillRect/>
          </a:stretch>
        </p:blipFill>
        <p:spPr bwMode="auto">
          <a:xfrm>
            <a:off x="7307263" y="1439863"/>
            <a:ext cx="1833562" cy="1512887"/>
          </a:xfrm>
          <a:prstGeom prst="rect">
            <a:avLst/>
          </a:prstGeom>
          <a:noFill/>
          <a:ln w="9525">
            <a:noFill/>
            <a:miter lim="800000"/>
            <a:headEnd/>
            <a:tailEnd/>
          </a:ln>
        </p:spPr>
      </p:pic>
      <p:pic>
        <p:nvPicPr>
          <p:cNvPr id="14" name="Picture 13" descr="MRC_IEU_Bristol.png"/>
          <p:cNvPicPr>
            <a:picLocks noChangeAspect="1"/>
          </p:cNvPicPr>
          <p:nvPr userDrawn="1"/>
        </p:nvPicPr>
        <p:blipFill>
          <a:blip r:embed="rId8"/>
          <a:srcRect r="15224"/>
          <a:stretch>
            <a:fillRect/>
          </a:stretch>
        </p:blipFill>
        <p:spPr>
          <a:xfrm>
            <a:off x="0" y="0"/>
            <a:ext cx="8686800" cy="1551035"/>
          </a:xfrm>
          <a:prstGeom prst="rect">
            <a:avLst/>
          </a:prstGeom>
        </p:spPr>
      </p:pic>
      <p:sp>
        <p:nvSpPr>
          <p:cNvPr id="15" name="TextBox 14"/>
          <p:cNvSpPr txBox="1"/>
          <p:nvPr userDrawn="1"/>
        </p:nvSpPr>
        <p:spPr>
          <a:xfrm>
            <a:off x="532800" y="6474768"/>
            <a:ext cx="2209800" cy="230832"/>
          </a:xfrm>
          <a:prstGeom prst="rect">
            <a:avLst/>
          </a:prstGeom>
          <a:noFill/>
        </p:spPr>
        <p:txBody>
          <a:bodyPr wrap="square" lIns="0" rIns="0" rtlCol="0">
            <a:spAutoFit/>
          </a:bodyPr>
          <a:lstStyle/>
          <a:p>
            <a:pPr algn="l"/>
            <a:r>
              <a:rPr lang="en-US" sz="900" dirty="0" smtClean="0">
                <a:solidFill>
                  <a:srgbClr val="8A7967"/>
                </a:solidFill>
                <a:latin typeface="Arial"/>
                <a:cs typeface="Arial"/>
              </a:rPr>
              <a:t>MRC Cognition and Brain</a:t>
            </a:r>
            <a:r>
              <a:rPr lang="en-US" sz="900" baseline="0" dirty="0" smtClean="0">
                <a:solidFill>
                  <a:srgbClr val="8A7967"/>
                </a:solidFill>
                <a:latin typeface="Arial"/>
                <a:cs typeface="Arial"/>
              </a:rPr>
              <a:t> Sciences </a:t>
            </a:r>
            <a:r>
              <a:rPr lang="en-US" sz="900" dirty="0" smtClean="0">
                <a:solidFill>
                  <a:srgbClr val="8A7967"/>
                </a:solidFill>
                <a:latin typeface="Arial"/>
                <a:cs typeface="Arial"/>
              </a:rPr>
              <a:t>Unit</a:t>
            </a:r>
            <a:endParaRPr lang="en-US" sz="900" dirty="0">
              <a:solidFill>
                <a:srgbClr val="8A7967"/>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body" idx="1"/>
          </p:nvPr>
        </p:nvSpPr>
        <p:spPr bwMode="auto">
          <a:xfrm>
            <a:off x="457200" y="1524000"/>
            <a:ext cx="8153400" cy="457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21891" name="Rectangle 3"/>
          <p:cNvSpPr>
            <a:spLocks noGrp="1" noChangeArrowheads="1"/>
          </p:cNvSpPr>
          <p:nvPr>
            <p:ph type="title"/>
          </p:nvPr>
        </p:nvSpPr>
        <p:spPr bwMode="auto">
          <a:xfrm>
            <a:off x="457200" y="458788"/>
            <a:ext cx="8153400" cy="809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endParaRPr lang="en-US" dirty="0"/>
          </a:p>
        </p:txBody>
      </p:sp>
      <p:sp>
        <p:nvSpPr>
          <p:cNvPr id="6" name="Line 11"/>
          <p:cNvSpPr>
            <a:spLocks noChangeShapeType="1"/>
          </p:cNvSpPr>
          <p:nvPr userDrawn="1"/>
        </p:nvSpPr>
        <p:spPr bwMode="auto">
          <a:xfrm>
            <a:off x="468000" y="1447800"/>
            <a:ext cx="8136000" cy="0"/>
          </a:xfrm>
          <a:prstGeom prst="line">
            <a:avLst/>
          </a:prstGeom>
          <a:noFill/>
          <a:ln w="6350" cap="flat" cmpd="sng" algn="ctr">
            <a:solidFill>
              <a:schemeClr val="tx1"/>
            </a:solidFill>
            <a:prstDash val="solid"/>
            <a:round/>
            <a:headEnd type="none" w="med" len="med"/>
            <a:tailEnd type="none" w="med" len="med"/>
          </a:ln>
          <a:effectLst/>
        </p:spPr>
        <p:txBody>
          <a:bodyPr wrap="none" anchor="ctr">
            <a:prstTxWarp prst="textNoShape">
              <a:avLst/>
            </a:prstTxWarp>
          </a:bodyPr>
          <a:lstStyle/>
          <a:p>
            <a:endParaRPr lang="en-US" dirty="0"/>
          </a:p>
        </p:txBody>
      </p:sp>
      <p:sp>
        <p:nvSpPr>
          <p:cNvPr id="7" name="TextBox 6"/>
          <p:cNvSpPr txBox="1"/>
          <p:nvPr userDrawn="1"/>
        </p:nvSpPr>
        <p:spPr>
          <a:xfrm>
            <a:off x="532800" y="6474768"/>
            <a:ext cx="2209800" cy="230832"/>
          </a:xfrm>
          <a:prstGeom prst="rect">
            <a:avLst/>
          </a:prstGeom>
          <a:noFill/>
        </p:spPr>
        <p:txBody>
          <a:bodyPr wrap="square" lIns="0" rIns="0" rtlCol="0">
            <a:spAutoFit/>
          </a:bodyPr>
          <a:lstStyle/>
          <a:p>
            <a:pPr algn="l"/>
            <a:r>
              <a:rPr lang="en-US" sz="900" dirty="0" smtClean="0">
                <a:solidFill>
                  <a:srgbClr val="8A7967"/>
                </a:solidFill>
                <a:latin typeface="+mn-lt"/>
              </a:rPr>
              <a:t>MRC Cognition and Brain</a:t>
            </a:r>
            <a:r>
              <a:rPr lang="en-US" sz="900" baseline="0" dirty="0" smtClean="0">
                <a:solidFill>
                  <a:srgbClr val="8A7967"/>
                </a:solidFill>
                <a:latin typeface="+mn-lt"/>
              </a:rPr>
              <a:t> Sciences </a:t>
            </a:r>
            <a:r>
              <a:rPr lang="en-US" sz="900" dirty="0" smtClean="0">
                <a:solidFill>
                  <a:srgbClr val="8A7967"/>
                </a:solidFill>
                <a:latin typeface="+mn-lt"/>
              </a:rPr>
              <a:t>Unit</a:t>
            </a:r>
            <a:endParaRPr lang="en-US" sz="900" dirty="0">
              <a:solidFill>
                <a:srgbClr val="8A7967"/>
              </a:solidFill>
              <a:latin typeface="+mn-lt"/>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Lst>
  <p:transition spd="med"/>
  <p:txStyles>
    <p:titleStyle>
      <a:lvl1pPr algn="l" rtl="0" fontAlgn="base">
        <a:spcBef>
          <a:spcPct val="0"/>
        </a:spcBef>
        <a:spcAft>
          <a:spcPct val="0"/>
        </a:spcAft>
        <a:defRPr sz="2800">
          <a:solidFill>
            <a:schemeClr val="tx1"/>
          </a:solidFill>
          <a:latin typeface="+mj-lt"/>
          <a:ea typeface="+mj-ea"/>
          <a:cs typeface="+mj-cs"/>
        </a:defRPr>
      </a:lvl1pPr>
      <a:lvl2pPr algn="l" rtl="0" fontAlgn="base">
        <a:spcBef>
          <a:spcPct val="0"/>
        </a:spcBef>
        <a:spcAft>
          <a:spcPct val="0"/>
        </a:spcAft>
        <a:defRPr sz="2800">
          <a:solidFill>
            <a:schemeClr val="tx1"/>
          </a:solidFill>
          <a:latin typeface="Verdana" pitchFamily="-1" charset="0"/>
        </a:defRPr>
      </a:lvl2pPr>
      <a:lvl3pPr algn="l" rtl="0" fontAlgn="base">
        <a:spcBef>
          <a:spcPct val="0"/>
        </a:spcBef>
        <a:spcAft>
          <a:spcPct val="0"/>
        </a:spcAft>
        <a:defRPr sz="2800">
          <a:solidFill>
            <a:schemeClr val="tx1"/>
          </a:solidFill>
          <a:latin typeface="Verdana" pitchFamily="-1" charset="0"/>
        </a:defRPr>
      </a:lvl3pPr>
      <a:lvl4pPr algn="l" rtl="0" fontAlgn="base">
        <a:spcBef>
          <a:spcPct val="0"/>
        </a:spcBef>
        <a:spcAft>
          <a:spcPct val="0"/>
        </a:spcAft>
        <a:defRPr sz="2800">
          <a:solidFill>
            <a:schemeClr val="tx1"/>
          </a:solidFill>
          <a:latin typeface="Verdana" pitchFamily="-1" charset="0"/>
        </a:defRPr>
      </a:lvl4pPr>
      <a:lvl5pPr algn="l" rtl="0" fontAlgn="base">
        <a:spcBef>
          <a:spcPct val="0"/>
        </a:spcBef>
        <a:spcAft>
          <a:spcPct val="0"/>
        </a:spcAft>
        <a:defRPr sz="2800">
          <a:solidFill>
            <a:schemeClr val="tx1"/>
          </a:solidFill>
          <a:latin typeface="Verdana" pitchFamily="-1" charset="0"/>
        </a:defRPr>
      </a:lvl5pPr>
      <a:lvl6pPr marL="457200" algn="l" rtl="0" fontAlgn="base">
        <a:spcBef>
          <a:spcPct val="0"/>
        </a:spcBef>
        <a:spcAft>
          <a:spcPct val="0"/>
        </a:spcAft>
        <a:defRPr sz="2800">
          <a:solidFill>
            <a:schemeClr val="tx1"/>
          </a:solidFill>
          <a:latin typeface="Verdana" pitchFamily="-1" charset="0"/>
        </a:defRPr>
      </a:lvl6pPr>
      <a:lvl7pPr marL="914400" algn="l" rtl="0" fontAlgn="base">
        <a:spcBef>
          <a:spcPct val="0"/>
        </a:spcBef>
        <a:spcAft>
          <a:spcPct val="0"/>
        </a:spcAft>
        <a:defRPr sz="2800">
          <a:solidFill>
            <a:schemeClr val="tx1"/>
          </a:solidFill>
          <a:latin typeface="Verdana" pitchFamily="-1" charset="0"/>
        </a:defRPr>
      </a:lvl7pPr>
      <a:lvl8pPr marL="1371600" algn="l" rtl="0" fontAlgn="base">
        <a:spcBef>
          <a:spcPct val="0"/>
        </a:spcBef>
        <a:spcAft>
          <a:spcPct val="0"/>
        </a:spcAft>
        <a:defRPr sz="2800">
          <a:solidFill>
            <a:schemeClr val="tx1"/>
          </a:solidFill>
          <a:latin typeface="Verdana" pitchFamily="-1" charset="0"/>
        </a:defRPr>
      </a:lvl8pPr>
      <a:lvl9pPr marL="1828800" algn="l" rtl="0" fontAlgn="base">
        <a:spcBef>
          <a:spcPct val="0"/>
        </a:spcBef>
        <a:spcAft>
          <a:spcPct val="0"/>
        </a:spcAft>
        <a:defRPr sz="2800">
          <a:solidFill>
            <a:schemeClr val="tx1"/>
          </a:solidFill>
          <a:latin typeface="Verdana" pitchFamily="-1" charset="0"/>
        </a:defRPr>
      </a:lvl9pPr>
    </p:titleStyle>
    <p:bodyStyle>
      <a:lvl1pPr marL="342900" indent="-342900" algn="l" rtl="0" fontAlgn="base">
        <a:spcBef>
          <a:spcPct val="20000"/>
        </a:spcBef>
        <a:spcAft>
          <a:spcPct val="0"/>
        </a:spcAft>
        <a:buClr>
          <a:schemeClr val="tx2"/>
        </a:buClr>
        <a:buChar char="•"/>
        <a:defRPr sz="2000">
          <a:solidFill>
            <a:schemeClr val="tx1"/>
          </a:solidFill>
          <a:latin typeface="+mn-lt"/>
          <a:ea typeface="+mn-ea"/>
          <a:cs typeface="+mn-cs"/>
        </a:defRPr>
      </a:lvl1pPr>
      <a:lvl2pPr marL="742950" indent="-285750" algn="l" rtl="0" fontAlgn="base">
        <a:spcBef>
          <a:spcPct val="20000"/>
        </a:spcBef>
        <a:spcAft>
          <a:spcPct val="0"/>
        </a:spcAft>
        <a:buClr>
          <a:schemeClr val="tx2"/>
        </a:buClr>
        <a:buChar char="•"/>
        <a:defRPr sz="2000">
          <a:solidFill>
            <a:schemeClr val="tx1"/>
          </a:solidFill>
          <a:latin typeface="+mn-lt"/>
          <a:ea typeface="ＭＳ Ｐゴシック" pitchFamily="-1" charset="-128"/>
        </a:defRPr>
      </a:lvl2pPr>
      <a:lvl3pPr marL="11430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3pPr>
      <a:lvl4pPr marL="1562100" indent="-228600" algn="l" rtl="0" fontAlgn="base">
        <a:spcBef>
          <a:spcPct val="20000"/>
        </a:spcBef>
        <a:spcAft>
          <a:spcPct val="0"/>
        </a:spcAft>
        <a:buClr>
          <a:schemeClr val="tx2"/>
        </a:buClr>
        <a:buChar char="–"/>
        <a:defRPr>
          <a:solidFill>
            <a:schemeClr val="tx1"/>
          </a:solidFill>
          <a:latin typeface="+mn-lt"/>
          <a:ea typeface="ＭＳ Ｐゴシック" pitchFamily="-1" charset="-128"/>
        </a:defRPr>
      </a:lvl4pPr>
      <a:lvl5pPr marL="1981200" indent="-228600" algn="l" rtl="0" fontAlgn="base">
        <a:spcBef>
          <a:spcPct val="20000"/>
        </a:spcBef>
        <a:spcAft>
          <a:spcPct val="0"/>
        </a:spcAft>
        <a:buClr>
          <a:schemeClr val="tx2"/>
        </a:buClr>
        <a:buChar char="»"/>
        <a:defRPr i="1">
          <a:solidFill>
            <a:schemeClr val="tx1"/>
          </a:solidFill>
          <a:latin typeface="+mn-lt"/>
          <a:ea typeface="ＭＳ Ｐゴシック" pitchFamily="-1" charset="-128"/>
        </a:defRPr>
      </a:lvl5pPr>
      <a:lvl6pPr marL="24384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6pPr>
      <a:lvl7pPr marL="28956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7pPr>
      <a:lvl8pPr marL="33528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8pPr>
      <a:lvl9pPr marL="3810000" indent="-228600" algn="l" rtl="0" fontAlgn="base">
        <a:spcBef>
          <a:spcPct val="20000"/>
        </a:spcBef>
        <a:spcAft>
          <a:spcPct val="0"/>
        </a:spcAft>
        <a:buClr>
          <a:srgbClr val="920049"/>
        </a:buClr>
        <a:buChar char="»"/>
        <a:defRPr i="1">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532800" y="3430800"/>
            <a:ext cx="8102600" cy="2582245"/>
          </a:xfrm>
          <a:prstGeom prst="rect">
            <a:avLst/>
          </a:prstGeom>
          <a:noFill/>
          <a:ln w="50800">
            <a:noFill/>
            <a:miter lim="800000"/>
            <a:headEnd/>
            <a:tailEnd/>
          </a:ln>
          <a:effectLst/>
        </p:spPr>
        <p:txBody>
          <a:bodyPr lIns="0" bIns="0">
            <a:prstTxWarp prst="textNoShape">
              <a:avLst/>
            </a:prstTxWarp>
            <a:spAutoFit/>
          </a:bodyPr>
          <a:lstStyle/>
          <a:p>
            <a:pPr algn="l">
              <a:spcBef>
                <a:spcPct val="50000"/>
              </a:spcBef>
            </a:pPr>
            <a:r>
              <a:rPr lang="en-US" sz="3200" dirty="0">
                <a:solidFill>
                  <a:schemeClr val="accent2"/>
                </a:solidFill>
                <a:latin typeface="Arial"/>
                <a:cs typeface="Arial"/>
              </a:rPr>
              <a:t>A brief history of CBU and the latest chapter: the move to the University of Cambridge</a:t>
            </a:r>
          </a:p>
          <a:p>
            <a:pPr algn="l">
              <a:spcBef>
                <a:spcPct val="50000"/>
              </a:spcBef>
            </a:pPr>
            <a:endParaRPr lang="en-US" dirty="0">
              <a:solidFill>
                <a:srgbClr val="9A044B"/>
              </a:solidFill>
              <a:latin typeface="Verdana" pitchFamily="-1" charset="0"/>
            </a:endParaRPr>
          </a:p>
          <a:p>
            <a:pPr algn="l">
              <a:lnSpc>
                <a:spcPct val="70000"/>
              </a:lnSpc>
              <a:spcBef>
                <a:spcPct val="50000"/>
              </a:spcBef>
            </a:pPr>
            <a:r>
              <a:rPr lang="en-US" sz="2000" b="1" dirty="0" smtClean="0">
                <a:latin typeface="Arial"/>
                <a:cs typeface="Arial"/>
              </a:rPr>
              <a:t>Victoria White</a:t>
            </a:r>
          </a:p>
          <a:p>
            <a:pPr algn="l">
              <a:lnSpc>
                <a:spcPct val="70000"/>
              </a:lnSpc>
              <a:spcBef>
                <a:spcPct val="50000"/>
              </a:spcBef>
            </a:pPr>
            <a:r>
              <a:rPr lang="en-US" sz="2000" dirty="0" smtClean="0">
                <a:latin typeface="Arial"/>
                <a:cs typeface="Arial"/>
              </a:rPr>
              <a:t>MRC Cognition and Brain Sciences Unit</a:t>
            </a:r>
          </a:p>
          <a:p>
            <a:pPr algn="l">
              <a:lnSpc>
                <a:spcPct val="70000"/>
              </a:lnSpc>
              <a:spcBef>
                <a:spcPct val="50000"/>
              </a:spcBef>
            </a:pPr>
            <a:r>
              <a:rPr lang="en-US" sz="1400" dirty="0" smtClean="0">
                <a:latin typeface="Arial"/>
                <a:cs typeface="Arial"/>
              </a:rPr>
              <a:t>06.06.18</a:t>
            </a:r>
            <a:endParaRPr lang="en-US" sz="1400" dirty="0">
              <a:latin typeface="Arial"/>
              <a:cs typeface="Aria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8293" y="4199954"/>
            <a:ext cx="2664296" cy="1631216"/>
          </a:xfrm>
          <a:prstGeom prst="rect">
            <a:avLst/>
          </a:prstGeom>
          <a:noFill/>
        </p:spPr>
        <p:txBody>
          <a:bodyPr wrap="square" rtlCol="0">
            <a:spAutoFit/>
          </a:bodyPr>
          <a:lstStyle/>
          <a:p>
            <a:r>
              <a:rPr lang="en-GB" sz="2000" dirty="0" smtClean="0">
                <a:latin typeface="+mn-lt"/>
              </a:rPr>
              <a:t>Understood </a:t>
            </a:r>
            <a:r>
              <a:rPr lang="en-GB" sz="2000" dirty="0" err="1" smtClean="0">
                <a:latin typeface="+mn-lt"/>
              </a:rPr>
              <a:t>UoC</a:t>
            </a:r>
            <a:r>
              <a:rPr lang="en-GB" sz="2000" dirty="0" smtClean="0">
                <a:latin typeface="+mn-lt"/>
              </a:rPr>
              <a:t> Central costs and charging mechanism agreed with MRC before May 2018</a:t>
            </a:r>
            <a:endParaRPr lang="en-GB" sz="2000" dirty="0">
              <a:latin typeface="+mn-lt"/>
            </a:endParaRPr>
          </a:p>
        </p:txBody>
      </p:sp>
      <p:sp>
        <p:nvSpPr>
          <p:cNvPr id="5" name="TextBox 4"/>
          <p:cNvSpPr txBox="1"/>
          <p:nvPr/>
        </p:nvSpPr>
        <p:spPr>
          <a:xfrm>
            <a:off x="557280" y="2321820"/>
            <a:ext cx="1836012" cy="1323439"/>
          </a:xfrm>
          <a:prstGeom prst="rect">
            <a:avLst/>
          </a:prstGeom>
          <a:noFill/>
        </p:spPr>
        <p:txBody>
          <a:bodyPr wrap="square" rtlCol="0">
            <a:spAutoFit/>
          </a:bodyPr>
          <a:lstStyle/>
          <a:p>
            <a:r>
              <a:rPr lang="en-GB" sz="2000" dirty="0" smtClean="0">
                <a:latin typeface="+mn-lt"/>
              </a:rPr>
              <a:t>Received invoices on hold list before Dec 2017</a:t>
            </a:r>
            <a:endParaRPr lang="en-GB" sz="2000" dirty="0">
              <a:latin typeface="+mn-lt"/>
            </a:endParaRPr>
          </a:p>
        </p:txBody>
      </p:sp>
      <p:sp>
        <p:nvSpPr>
          <p:cNvPr id="6" name="TextBox 5"/>
          <p:cNvSpPr txBox="1"/>
          <p:nvPr/>
        </p:nvSpPr>
        <p:spPr>
          <a:xfrm>
            <a:off x="4442354" y="4725144"/>
            <a:ext cx="1800200" cy="1323439"/>
          </a:xfrm>
          <a:prstGeom prst="rect">
            <a:avLst/>
          </a:prstGeom>
          <a:noFill/>
        </p:spPr>
        <p:txBody>
          <a:bodyPr wrap="square" rtlCol="0">
            <a:spAutoFit/>
          </a:bodyPr>
          <a:lstStyle/>
          <a:p>
            <a:r>
              <a:rPr lang="en-GB" sz="2000" dirty="0" smtClean="0">
                <a:latin typeface="+mn-lt"/>
              </a:rPr>
              <a:t>Contracts and collaborations set up needed less chasing</a:t>
            </a:r>
            <a:endParaRPr lang="en-GB" sz="2000" dirty="0">
              <a:latin typeface="+mn-lt"/>
            </a:endParaRPr>
          </a:p>
        </p:txBody>
      </p:sp>
      <p:sp>
        <p:nvSpPr>
          <p:cNvPr id="8" name="Rectangle 7"/>
          <p:cNvSpPr/>
          <p:nvPr/>
        </p:nvSpPr>
        <p:spPr>
          <a:xfrm>
            <a:off x="503740" y="1700808"/>
            <a:ext cx="1949573" cy="400110"/>
          </a:xfrm>
          <a:prstGeom prst="rect">
            <a:avLst/>
          </a:prstGeom>
        </p:spPr>
        <p:txBody>
          <a:bodyPr wrap="none">
            <a:spAutoFit/>
          </a:bodyPr>
          <a:lstStyle/>
          <a:p>
            <a:r>
              <a:rPr lang="en-GB" sz="2000" dirty="0" smtClean="0">
                <a:latin typeface="+mn-lt"/>
              </a:rPr>
              <a:t>Even better if…</a:t>
            </a:r>
            <a:endParaRPr lang="en-GB" sz="2000" dirty="0">
              <a:latin typeface="+mn-lt"/>
            </a:endParaRPr>
          </a:p>
        </p:txBody>
      </p:sp>
      <p:pic>
        <p:nvPicPr>
          <p:cNvPr id="9" name="Picture 8"/>
          <p:cNvPicPr>
            <a:picLocks noChangeAspect="1"/>
          </p:cNvPicPr>
          <p:nvPr/>
        </p:nvPicPr>
        <p:blipFill>
          <a:blip r:embed="rId2"/>
          <a:stretch>
            <a:fillRect/>
          </a:stretch>
        </p:blipFill>
        <p:spPr>
          <a:xfrm>
            <a:off x="7452320" y="5276240"/>
            <a:ext cx="1306066" cy="856437"/>
          </a:xfrm>
          <a:prstGeom prst="rect">
            <a:avLst/>
          </a:prstGeom>
        </p:spPr>
      </p:pic>
      <p:sp>
        <p:nvSpPr>
          <p:cNvPr id="12" name="TextBox 11"/>
          <p:cNvSpPr txBox="1"/>
          <p:nvPr/>
        </p:nvSpPr>
        <p:spPr>
          <a:xfrm>
            <a:off x="3390007" y="2297106"/>
            <a:ext cx="2880320" cy="1938992"/>
          </a:xfrm>
          <a:prstGeom prst="rect">
            <a:avLst/>
          </a:prstGeom>
          <a:noFill/>
        </p:spPr>
        <p:txBody>
          <a:bodyPr wrap="square" rtlCol="0">
            <a:spAutoFit/>
          </a:bodyPr>
          <a:lstStyle/>
          <a:p>
            <a:r>
              <a:rPr lang="en-GB" sz="2000" dirty="0" smtClean="0">
                <a:latin typeface="+mn-lt"/>
              </a:rPr>
              <a:t>Established how </a:t>
            </a:r>
            <a:r>
              <a:rPr lang="en-GB" sz="2000" dirty="0" err="1" smtClean="0">
                <a:latin typeface="+mn-lt"/>
              </a:rPr>
              <a:t>ROO</a:t>
            </a:r>
            <a:r>
              <a:rPr lang="en-GB" sz="2000" dirty="0" smtClean="0">
                <a:latin typeface="+mn-lt"/>
              </a:rPr>
              <a:t> budgets talk to CUFS and </a:t>
            </a:r>
            <a:r>
              <a:rPr lang="en-GB" sz="2000" dirty="0" err="1" smtClean="0">
                <a:latin typeface="+mn-lt"/>
              </a:rPr>
              <a:t>iProc</a:t>
            </a:r>
            <a:r>
              <a:rPr lang="en-GB" sz="2000" dirty="0" smtClean="0">
                <a:latin typeface="+mn-lt"/>
              </a:rPr>
              <a:t> to avoid “funds failures” and “not permitted transaction code” errors</a:t>
            </a:r>
            <a:endParaRPr lang="en-GB" sz="2000" dirty="0">
              <a:latin typeface="+mn-lt"/>
            </a:endParaRPr>
          </a:p>
        </p:txBody>
      </p:sp>
      <p:sp>
        <p:nvSpPr>
          <p:cNvPr id="13" name="TextBox 12"/>
          <p:cNvSpPr txBox="1"/>
          <p:nvPr/>
        </p:nvSpPr>
        <p:spPr>
          <a:xfrm>
            <a:off x="6922429" y="1900863"/>
            <a:ext cx="1800200" cy="2862322"/>
          </a:xfrm>
          <a:prstGeom prst="rect">
            <a:avLst/>
          </a:prstGeom>
          <a:noFill/>
        </p:spPr>
        <p:txBody>
          <a:bodyPr wrap="square" rtlCol="0">
            <a:spAutoFit/>
          </a:bodyPr>
          <a:lstStyle/>
          <a:p>
            <a:r>
              <a:rPr lang="en-GB" sz="2000" dirty="0" smtClean="0">
                <a:latin typeface="+mn-lt"/>
              </a:rPr>
              <a:t>Last few transferred external grants with a remaining error in set up corrected before </a:t>
            </a:r>
            <a:r>
              <a:rPr lang="en-GB" sz="2000" dirty="0" err="1" smtClean="0">
                <a:latin typeface="+mn-lt"/>
              </a:rPr>
              <a:t>UoC</a:t>
            </a:r>
            <a:r>
              <a:rPr lang="en-GB" sz="2000" dirty="0" smtClean="0">
                <a:latin typeface="+mn-lt"/>
              </a:rPr>
              <a:t> year end</a:t>
            </a:r>
            <a:endParaRPr lang="en-GB" sz="2000" dirty="0">
              <a:latin typeface="+mn-lt"/>
            </a:endParaRPr>
          </a:p>
        </p:txBody>
      </p:sp>
    </p:spTree>
    <p:extLst>
      <p:ext uri="{BB962C8B-B14F-4D97-AF65-F5344CB8AC3E}">
        <p14:creationId xmlns:p14="http://schemas.microsoft.com/office/powerpoint/2010/main" val="3457148409"/>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852936"/>
            <a:ext cx="8352928" cy="1077218"/>
          </a:xfrm>
          <a:prstGeom prst="rect">
            <a:avLst/>
          </a:prstGeom>
          <a:noFill/>
        </p:spPr>
        <p:txBody>
          <a:bodyPr wrap="square" rtlCol="0">
            <a:spAutoFit/>
          </a:bodyPr>
          <a:lstStyle/>
          <a:p>
            <a:pPr algn="l"/>
            <a:r>
              <a:rPr lang="en-GB" sz="2000" dirty="0">
                <a:latin typeface="+mn-lt"/>
              </a:rPr>
              <a:t>Thank you to our local </a:t>
            </a:r>
            <a:r>
              <a:rPr lang="en-GB" sz="2000" dirty="0" err="1">
                <a:latin typeface="+mn-lt"/>
              </a:rPr>
              <a:t>UoC</a:t>
            </a:r>
            <a:r>
              <a:rPr lang="en-GB" sz="2000" dirty="0">
                <a:latin typeface="+mn-lt"/>
              </a:rPr>
              <a:t> support teams </a:t>
            </a:r>
            <a:r>
              <a:rPr lang="en-GB" sz="2000" dirty="0" smtClean="0">
                <a:latin typeface="+mn-lt"/>
              </a:rPr>
              <a:t>for </a:t>
            </a:r>
            <a:r>
              <a:rPr lang="en-GB" sz="2000" dirty="0">
                <a:latin typeface="+mn-lt"/>
              </a:rPr>
              <a:t>all the help and guidance they give </a:t>
            </a:r>
            <a:r>
              <a:rPr lang="en-GB" sz="2000" dirty="0" smtClean="0">
                <a:latin typeface="+mn-lt"/>
              </a:rPr>
              <a:t>the staff, visitors and students of MRC-CBU.</a:t>
            </a:r>
            <a:endParaRPr lang="en-GB" sz="2000" dirty="0">
              <a:latin typeface="+mn-lt"/>
            </a:endParaRPr>
          </a:p>
          <a:p>
            <a:pPr algn="l"/>
            <a:endParaRPr lang="en-GB" dirty="0"/>
          </a:p>
        </p:txBody>
      </p:sp>
      <p:pic>
        <p:nvPicPr>
          <p:cNvPr id="3" name="Picture 2"/>
          <p:cNvPicPr>
            <a:picLocks noChangeAspect="1"/>
          </p:cNvPicPr>
          <p:nvPr/>
        </p:nvPicPr>
        <p:blipFill>
          <a:blip r:embed="rId2"/>
          <a:stretch>
            <a:fillRect/>
          </a:stretch>
        </p:blipFill>
        <p:spPr>
          <a:xfrm>
            <a:off x="2843808" y="4581128"/>
            <a:ext cx="2914650" cy="876300"/>
          </a:xfrm>
          <a:prstGeom prst="rect">
            <a:avLst/>
          </a:prstGeom>
        </p:spPr>
      </p:pic>
    </p:spTree>
    <p:extLst>
      <p:ext uri="{BB962C8B-B14F-4D97-AF65-F5344CB8AC3E}">
        <p14:creationId xmlns:p14="http://schemas.microsoft.com/office/powerpoint/2010/main" val="1937498379"/>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lstStyle/>
          <a:p>
            <a:r>
              <a:rPr lang="en-US" dirty="0" smtClean="0"/>
              <a:t>Introduction</a:t>
            </a:r>
          </a:p>
          <a:p>
            <a:endParaRPr lang="en-US" dirty="0" smtClean="0"/>
          </a:p>
          <a:p>
            <a:r>
              <a:rPr lang="en-US" dirty="0" smtClean="0"/>
              <a:t>War-time work</a:t>
            </a:r>
          </a:p>
          <a:p>
            <a:endParaRPr lang="en-US" dirty="0" smtClean="0"/>
          </a:p>
          <a:p>
            <a:r>
              <a:rPr lang="en-US" dirty="0" smtClean="0"/>
              <a:t>Post war work</a:t>
            </a:r>
          </a:p>
          <a:p>
            <a:endParaRPr lang="en-US" dirty="0"/>
          </a:p>
          <a:p>
            <a:r>
              <a:rPr lang="en-US" dirty="0" smtClean="0"/>
              <a:t>What went well?</a:t>
            </a:r>
          </a:p>
          <a:p>
            <a:endParaRPr lang="en-US" dirty="0"/>
          </a:p>
          <a:p>
            <a:r>
              <a:rPr lang="en-US" dirty="0" smtClean="0"/>
              <a:t>Even better if…</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988840"/>
            <a:ext cx="7542584" cy="2800767"/>
          </a:xfrm>
          <a:prstGeom prst="rect">
            <a:avLst/>
          </a:prstGeom>
        </p:spPr>
        <p:txBody>
          <a:bodyPr wrap="square">
            <a:spAutoFit/>
          </a:bodyPr>
          <a:lstStyle/>
          <a:p>
            <a:pPr marL="342900" indent="-342900" algn="l">
              <a:spcBef>
                <a:spcPct val="20000"/>
              </a:spcBef>
              <a:buClr>
                <a:schemeClr val="tx2"/>
              </a:buClr>
              <a:buFont typeface="Arial" panose="020B0604020202020204" pitchFamily="34" charset="0"/>
              <a:buChar char="•"/>
            </a:pPr>
            <a:r>
              <a:rPr lang="en-US" sz="2000" dirty="0">
                <a:latin typeface="+mn-lt"/>
              </a:rPr>
              <a:t>Unit established in 1944, </a:t>
            </a:r>
            <a:r>
              <a:rPr lang="en-US" sz="2000" dirty="0" err="1">
                <a:latin typeface="+mn-lt"/>
              </a:rPr>
              <a:t>APU</a:t>
            </a:r>
            <a:r>
              <a:rPr lang="en-US" sz="2000" dirty="0">
                <a:latin typeface="+mn-lt"/>
              </a:rPr>
              <a:t> with fewer than 20 researchers.</a:t>
            </a:r>
          </a:p>
          <a:p>
            <a:pPr marL="342900" indent="-342900" algn="l">
              <a:spcBef>
                <a:spcPct val="20000"/>
              </a:spcBef>
              <a:buClr>
                <a:schemeClr val="tx2"/>
              </a:buClr>
              <a:buFont typeface="Arial" panose="020B0604020202020204" pitchFamily="34" charset="0"/>
              <a:buChar char="•"/>
            </a:pPr>
            <a:endParaRPr lang="en-US" sz="2000" dirty="0">
              <a:latin typeface="+mn-lt"/>
            </a:endParaRPr>
          </a:p>
          <a:p>
            <a:pPr marL="342900" indent="-342900" algn="l">
              <a:spcBef>
                <a:spcPct val="20000"/>
              </a:spcBef>
              <a:buClr>
                <a:schemeClr val="tx2"/>
              </a:buClr>
              <a:buFont typeface="Arial" panose="020B0604020202020204" pitchFamily="34" charset="0"/>
              <a:buChar char="•"/>
            </a:pPr>
            <a:r>
              <a:rPr lang="en-US" sz="2000" dirty="0">
                <a:latin typeface="+mn-lt"/>
              </a:rPr>
              <a:t>Unit renamed in 1998, </a:t>
            </a:r>
            <a:r>
              <a:rPr lang="en-US" sz="2000" dirty="0" err="1">
                <a:latin typeface="+mn-lt"/>
              </a:rPr>
              <a:t>CBSU</a:t>
            </a:r>
            <a:r>
              <a:rPr lang="en-US" sz="2000" dirty="0">
                <a:latin typeface="+mn-lt"/>
              </a:rPr>
              <a:t> with considerably more than 100 researchers.</a:t>
            </a:r>
          </a:p>
          <a:p>
            <a:pPr marL="342900" indent="-342900" algn="l">
              <a:spcBef>
                <a:spcPct val="20000"/>
              </a:spcBef>
              <a:buClr>
                <a:schemeClr val="tx2"/>
              </a:buClr>
              <a:buFont typeface="Arial" panose="020B0604020202020204" pitchFamily="34" charset="0"/>
              <a:buChar char="•"/>
            </a:pPr>
            <a:endParaRPr lang="en-US" sz="2000" dirty="0">
              <a:latin typeface="+mn-lt"/>
            </a:endParaRPr>
          </a:p>
          <a:p>
            <a:pPr marL="342900" indent="-342900" algn="l">
              <a:spcBef>
                <a:spcPct val="20000"/>
              </a:spcBef>
              <a:buClr>
                <a:schemeClr val="tx2"/>
              </a:buClr>
              <a:buFont typeface="Arial" panose="020B0604020202020204" pitchFamily="34" charset="0"/>
              <a:buChar char="•"/>
            </a:pPr>
            <a:r>
              <a:rPr lang="en-US" sz="2000" dirty="0">
                <a:latin typeface="+mn-lt"/>
              </a:rPr>
              <a:t>Cumulative success as largest and most long-term contributor to development of psychological theory and practice in the UK.</a:t>
            </a:r>
          </a:p>
        </p:txBody>
      </p:sp>
    </p:spTree>
    <p:extLst>
      <p:ext uri="{BB962C8B-B14F-4D97-AF65-F5344CB8AC3E}">
        <p14:creationId xmlns:p14="http://schemas.microsoft.com/office/powerpoint/2010/main" val="39043668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ckworth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772816"/>
            <a:ext cx="6215425" cy="29523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5157192"/>
            <a:ext cx="7920880" cy="707886"/>
          </a:xfrm>
          <a:prstGeom prst="rect">
            <a:avLst/>
          </a:prstGeom>
          <a:noFill/>
        </p:spPr>
        <p:txBody>
          <a:bodyPr wrap="square" rtlCol="0">
            <a:spAutoFit/>
          </a:bodyPr>
          <a:lstStyle/>
          <a:p>
            <a:pPr algn="l"/>
            <a:r>
              <a:rPr lang="en-GB" sz="2000" dirty="0">
                <a:latin typeface="+mn-lt"/>
              </a:rPr>
              <a:t>An early depiction by </a:t>
            </a:r>
            <a:r>
              <a:rPr lang="en-GB" sz="2000" dirty="0" err="1">
                <a:latin typeface="+mn-lt"/>
              </a:rPr>
              <a:t>Mackworth</a:t>
            </a:r>
            <a:r>
              <a:rPr lang="en-GB" sz="2000" dirty="0">
                <a:latin typeface="+mn-lt"/>
              </a:rPr>
              <a:t> (1955) illustrating relationships between applied research and general scientific principles.</a:t>
            </a:r>
          </a:p>
        </p:txBody>
      </p:sp>
    </p:spTree>
    <p:extLst>
      <p:ext uri="{BB962C8B-B14F-4D97-AF65-F5344CB8AC3E}">
        <p14:creationId xmlns:p14="http://schemas.microsoft.com/office/powerpoint/2010/main" val="2573613189"/>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istoricimag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81" y="1802497"/>
            <a:ext cx="9008315" cy="197057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51520" y="4653136"/>
            <a:ext cx="8640960" cy="707886"/>
          </a:xfrm>
          <a:prstGeom prst="rect">
            <a:avLst/>
          </a:prstGeom>
          <a:noFill/>
        </p:spPr>
        <p:txBody>
          <a:bodyPr wrap="square" rtlCol="0">
            <a:spAutoFit/>
          </a:bodyPr>
          <a:lstStyle/>
          <a:p>
            <a:pPr algn="l"/>
            <a:r>
              <a:rPr lang="en-GB" sz="2000" dirty="0">
                <a:latin typeface="+mn-lt"/>
              </a:rPr>
              <a:t>War time research (left to right): </a:t>
            </a:r>
            <a:r>
              <a:rPr lang="en-GB" sz="2000" dirty="0" err="1">
                <a:latin typeface="+mn-lt"/>
              </a:rPr>
              <a:t>SMA</a:t>
            </a:r>
            <a:r>
              <a:rPr lang="en-GB" sz="2000" dirty="0">
                <a:latin typeface="+mn-lt"/>
              </a:rPr>
              <a:t>-3 pilot aptitude test, Cambridge cockpit, </a:t>
            </a:r>
            <a:r>
              <a:rPr lang="en-GB" sz="2000" dirty="0" err="1">
                <a:latin typeface="+mn-lt"/>
              </a:rPr>
              <a:t>Mackworth</a:t>
            </a:r>
            <a:r>
              <a:rPr lang="en-GB" sz="2000" dirty="0">
                <a:latin typeface="+mn-lt"/>
              </a:rPr>
              <a:t> clock, Fighter Control Rooms, Bomb-aiming apparatus.</a:t>
            </a:r>
          </a:p>
        </p:txBody>
      </p:sp>
    </p:spTree>
    <p:extLst>
      <p:ext uri="{BB962C8B-B14F-4D97-AF65-F5344CB8AC3E}">
        <p14:creationId xmlns:p14="http://schemas.microsoft.com/office/powerpoint/2010/main" val="3294698636"/>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5996" y="2774721"/>
            <a:ext cx="2713484" cy="195973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8352" y="2774721"/>
            <a:ext cx="1497644" cy="19705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720" y="2769085"/>
            <a:ext cx="1437141" cy="195973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157" y="2780928"/>
            <a:ext cx="2592287" cy="1964377"/>
          </a:xfrm>
          <a:prstGeom prst="rect">
            <a:avLst/>
          </a:prstGeom>
        </p:spPr>
      </p:pic>
      <p:sp>
        <p:nvSpPr>
          <p:cNvPr id="6" name="TextBox 5"/>
          <p:cNvSpPr txBox="1"/>
          <p:nvPr/>
        </p:nvSpPr>
        <p:spPr>
          <a:xfrm>
            <a:off x="1187624" y="1628800"/>
            <a:ext cx="6696744" cy="400110"/>
          </a:xfrm>
          <a:prstGeom prst="rect">
            <a:avLst/>
          </a:prstGeom>
          <a:noFill/>
        </p:spPr>
        <p:txBody>
          <a:bodyPr wrap="square" rtlCol="0">
            <a:spAutoFit/>
          </a:bodyPr>
          <a:lstStyle/>
          <a:p>
            <a:pPr algn="l"/>
            <a:r>
              <a:rPr lang="en-GB" sz="2000" dirty="0">
                <a:latin typeface="+mn-lt"/>
              </a:rPr>
              <a:t>More photos from the archive…..</a:t>
            </a:r>
          </a:p>
        </p:txBody>
      </p:sp>
    </p:spTree>
    <p:extLst>
      <p:ext uri="{BB962C8B-B14F-4D97-AF65-F5344CB8AC3E}">
        <p14:creationId xmlns:p14="http://schemas.microsoft.com/office/powerpoint/2010/main" val="2143572726"/>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storicimage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276872"/>
            <a:ext cx="8064896" cy="17641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39552" y="4725144"/>
            <a:ext cx="7704856" cy="400110"/>
          </a:xfrm>
          <a:prstGeom prst="rect">
            <a:avLst/>
          </a:prstGeom>
          <a:noFill/>
        </p:spPr>
        <p:txBody>
          <a:bodyPr wrap="square" rtlCol="0">
            <a:spAutoFit/>
          </a:bodyPr>
          <a:lstStyle/>
          <a:p>
            <a:r>
              <a:rPr lang="en-GB" sz="2000" dirty="0">
                <a:latin typeface="+mn-lt"/>
              </a:rPr>
              <a:t>Sample of bespoke equipment and apparatus used in research</a:t>
            </a:r>
          </a:p>
        </p:txBody>
      </p:sp>
    </p:spTree>
    <p:extLst>
      <p:ext uri="{BB962C8B-B14F-4D97-AF65-F5344CB8AC3E}">
        <p14:creationId xmlns:p14="http://schemas.microsoft.com/office/powerpoint/2010/main" val="206956320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2523" y="2852937"/>
            <a:ext cx="2137420" cy="142019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4584" y="2844285"/>
            <a:ext cx="1820765" cy="142019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5349" y="2845618"/>
            <a:ext cx="1155094" cy="142019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4362" y="2852936"/>
            <a:ext cx="2109205" cy="1420198"/>
          </a:xfrm>
          <a:prstGeom prst="rect">
            <a:avLst/>
          </a:prstGeom>
        </p:spPr>
      </p:pic>
      <p:sp>
        <p:nvSpPr>
          <p:cNvPr id="6" name="TextBox 5"/>
          <p:cNvSpPr txBox="1"/>
          <p:nvPr/>
        </p:nvSpPr>
        <p:spPr>
          <a:xfrm>
            <a:off x="904355" y="1700808"/>
            <a:ext cx="6768752" cy="400110"/>
          </a:xfrm>
          <a:prstGeom prst="rect">
            <a:avLst/>
          </a:prstGeom>
          <a:noFill/>
        </p:spPr>
        <p:txBody>
          <a:bodyPr wrap="square" rtlCol="0">
            <a:spAutoFit/>
          </a:bodyPr>
          <a:lstStyle/>
          <a:p>
            <a:pPr algn="l"/>
            <a:r>
              <a:rPr lang="en-GB" sz="2000" dirty="0">
                <a:latin typeface="+mn-lt"/>
              </a:rPr>
              <a:t>Some additional archive highlights….</a:t>
            </a: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76423" y="2852936"/>
            <a:ext cx="1126100" cy="1411546"/>
          </a:xfrm>
          <a:prstGeom prst="rect">
            <a:avLst/>
          </a:prstGeom>
        </p:spPr>
      </p:pic>
    </p:spTree>
    <p:extLst>
      <p:ext uri="{BB962C8B-B14F-4D97-AF65-F5344CB8AC3E}">
        <p14:creationId xmlns:p14="http://schemas.microsoft.com/office/powerpoint/2010/main" val="2390611775"/>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956376" y="4797152"/>
            <a:ext cx="956311" cy="1044352"/>
          </a:xfrm>
          <a:prstGeom prst="rect">
            <a:avLst/>
          </a:prstGeom>
        </p:spPr>
      </p:pic>
      <p:sp>
        <p:nvSpPr>
          <p:cNvPr id="3" name="TextBox 2"/>
          <p:cNvSpPr txBox="1"/>
          <p:nvPr/>
        </p:nvSpPr>
        <p:spPr>
          <a:xfrm>
            <a:off x="827584" y="4488331"/>
            <a:ext cx="1368152" cy="707886"/>
          </a:xfrm>
          <a:prstGeom prst="rect">
            <a:avLst/>
          </a:prstGeom>
          <a:noFill/>
        </p:spPr>
        <p:txBody>
          <a:bodyPr wrap="square" rtlCol="0">
            <a:spAutoFit/>
          </a:bodyPr>
          <a:lstStyle/>
          <a:p>
            <a:r>
              <a:rPr lang="en-GB" sz="2000" dirty="0">
                <a:latin typeface="+mn-lt"/>
              </a:rPr>
              <a:t>Volunteer cash</a:t>
            </a:r>
          </a:p>
        </p:txBody>
      </p:sp>
      <p:sp>
        <p:nvSpPr>
          <p:cNvPr id="8" name="Rectangle 7"/>
          <p:cNvSpPr/>
          <p:nvPr/>
        </p:nvSpPr>
        <p:spPr>
          <a:xfrm>
            <a:off x="395536" y="2116233"/>
            <a:ext cx="2281394" cy="400110"/>
          </a:xfrm>
          <a:prstGeom prst="rect">
            <a:avLst/>
          </a:prstGeom>
        </p:spPr>
        <p:txBody>
          <a:bodyPr wrap="none">
            <a:spAutoFit/>
          </a:bodyPr>
          <a:lstStyle/>
          <a:p>
            <a:r>
              <a:rPr lang="en-GB" sz="2000" dirty="0">
                <a:latin typeface="+mn-lt"/>
              </a:rPr>
              <a:t>Initial UoC training</a:t>
            </a:r>
          </a:p>
        </p:txBody>
      </p:sp>
      <p:sp>
        <p:nvSpPr>
          <p:cNvPr id="9" name="Rectangle 8"/>
          <p:cNvSpPr/>
          <p:nvPr/>
        </p:nvSpPr>
        <p:spPr>
          <a:xfrm>
            <a:off x="5359793" y="3949859"/>
            <a:ext cx="2408032" cy="1015663"/>
          </a:xfrm>
          <a:prstGeom prst="rect">
            <a:avLst/>
          </a:prstGeom>
        </p:spPr>
        <p:txBody>
          <a:bodyPr wrap="none">
            <a:spAutoFit/>
          </a:bodyPr>
          <a:lstStyle/>
          <a:p>
            <a:r>
              <a:rPr lang="en-GB" sz="6000" dirty="0">
                <a:latin typeface="+mn-lt"/>
              </a:rPr>
              <a:t>UPS 5</a:t>
            </a:r>
          </a:p>
        </p:txBody>
      </p:sp>
      <p:sp>
        <p:nvSpPr>
          <p:cNvPr id="10" name="Rectangle 9"/>
          <p:cNvSpPr/>
          <p:nvPr/>
        </p:nvSpPr>
        <p:spPr>
          <a:xfrm>
            <a:off x="4837645" y="2116233"/>
            <a:ext cx="768159" cy="707886"/>
          </a:xfrm>
          <a:prstGeom prst="rect">
            <a:avLst/>
          </a:prstGeom>
        </p:spPr>
        <p:txBody>
          <a:bodyPr wrap="none">
            <a:spAutoFit/>
          </a:bodyPr>
          <a:lstStyle/>
          <a:p>
            <a:r>
              <a:rPr lang="en-GB" sz="2000" dirty="0">
                <a:latin typeface="+mn-lt"/>
              </a:rPr>
              <a:t>Petty</a:t>
            </a:r>
          </a:p>
          <a:p>
            <a:r>
              <a:rPr lang="en-GB" sz="2000" dirty="0">
                <a:latin typeface="+mn-lt"/>
              </a:rPr>
              <a:t>cash</a:t>
            </a:r>
          </a:p>
        </p:txBody>
      </p:sp>
      <p:sp>
        <p:nvSpPr>
          <p:cNvPr id="11" name="Rectangle 10"/>
          <p:cNvSpPr/>
          <p:nvPr/>
        </p:nvSpPr>
        <p:spPr>
          <a:xfrm>
            <a:off x="2627784" y="2787463"/>
            <a:ext cx="1936749" cy="707886"/>
          </a:xfrm>
          <a:prstGeom prst="rect">
            <a:avLst/>
          </a:prstGeom>
        </p:spPr>
        <p:txBody>
          <a:bodyPr wrap="none">
            <a:spAutoFit/>
          </a:bodyPr>
          <a:lstStyle/>
          <a:p>
            <a:r>
              <a:rPr lang="en-GB" sz="2000" dirty="0">
                <a:latin typeface="+mn-lt"/>
              </a:rPr>
              <a:t>Research grant</a:t>
            </a:r>
          </a:p>
          <a:p>
            <a:r>
              <a:rPr lang="en-GB" sz="2000" dirty="0">
                <a:latin typeface="+mn-lt"/>
              </a:rPr>
              <a:t>and pricing tool</a:t>
            </a:r>
          </a:p>
        </p:txBody>
      </p:sp>
      <p:sp>
        <p:nvSpPr>
          <p:cNvPr id="12" name="Rectangle 11"/>
          <p:cNvSpPr/>
          <p:nvPr/>
        </p:nvSpPr>
        <p:spPr>
          <a:xfrm>
            <a:off x="3218389" y="4965522"/>
            <a:ext cx="1196161" cy="707886"/>
          </a:xfrm>
          <a:prstGeom prst="rect">
            <a:avLst/>
          </a:prstGeom>
        </p:spPr>
        <p:txBody>
          <a:bodyPr wrap="none">
            <a:spAutoFit/>
          </a:bodyPr>
          <a:lstStyle/>
          <a:p>
            <a:r>
              <a:rPr lang="en-GB" sz="2000" dirty="0">
                <a:latin typeface="+mn-lt"/>
              </a:rPr>
              <a:t>Finance</a:t>
            </a:r>
          </a:p>
          <a:p>
            <a:r>
              <a:rPr lang="en-GB" sz="2000" dirty="0">
                <a:latin typeface="+mn-lt"/>
              </a:rPr>
              <a:t> Network</a:t>
            </a:r>
          </a:p>
        </p:txBody>
      </p:sp>
      <p:sp>
        <p:nvSpPr>
          <p:cNvPr id="13" name="Rectangle 12"/>
          <p:cNvSpPr/>
          <p:nvPr/>
        </p:nvSpPr>
        <p:spPr>
          <a:xfrm>
            <a:off x="5868144" y="2852909"/>
            <a:ext cx="2281394" cy="400110"/>
          </a:xfrm>
          <a:prstGeom prst="rect">
            <a:avLst/>
          </a:prstGeom>
        </p:spPr>
        <p:txBody>
          <a:bodyPr wrap="none">
            <a:spAutoFit/>
          </a:bodyPr>
          <a:lstStyle/>
          <a:p>
            <a:r>
              <a:rPr lang="en-GB" sz="2000" dirty="0">
                <a:latin typeface="+mn-lt"/>
              </a:rPr>
              <a:t>Expenses in Excel</a:t>
            </a:r>
          </a:p>
        </p:txBody>
      </p:sp>
      <p:sp>
        <p:nvSpPr>
          <p:cNvPr id="14" name="Rectangle 13"/>
          <p:cNvSpPr/>
          <p:nvPr/>
        </p:nvSpPr>
        <p:spPr>
          <a:xfrm>
            <a:off x="462756" y="3749804"/>
            <a:ext cx="3961341" cy="400110"/>
          </a:xfrm>
          <a:prstGeom prst="rect">
            <a:avLst/>
          </a:prstGeom>
        </p:spPr>
        <p:txBody>
          <a:bodyPr wrap="none">
            <a:spAutoFit/>
          </a:bodyPr>
          <a:lstStyle/>
          <a:p>
            <a:r>
              <a:rPr lang="en-GB" sz="2000" dirty="0">
                <a:latin typeface="+mn-lt"/>
              </a:rPr>
              <a:t>Choice of reporting/analysis tools</a:t>
            </a:r>
          </a:p>
        </p:txBody>
      </p:sp>
      <p:sp>
        <p:nvSpPr>
          <p:cNvPr id="15" name="TextBox 14"/>
          <p:cNvSpPr txBox="1"/>
          <p:nvPr/>
        </p:nvSpPr>
        <p:spPr>
          <a:xfrm>
            <a:off x="395536" y="1475492"/>
            <a:ext cx="2232248" cy="400110"/>
          </a:xfrm>
          <a:prstGeom prst="rect">
            <a:avLst/>
          </a:prstGeom>
          <a:noFill/>
        </p:spPr>
        <p:txBody>
          <a:bodyPr wrap="square" rtlCol="0">
            <a:spAutoFit/>
          </a:bodyPr>
          <a:lstStyle/>
          <a:p>
            <a:r>
              <a:rPr lang="en-GB" sz="2000" dirty="0">
                <a:latin typeface="+mn-lt"/>
              </a:rPr>
              <a:t>What went well…</a:t>
            </a:r>
          </a:p>
        </p:txBody>
      </p:sp>
      <p:sp>
        <p:nvSpPr>
          <p:cNvPr id="17" name="Rectangle 16"/>
          <p:cNvSpPr/>
          <p:nvPr/>
        </p:nvSpPr>
        <p:spPr>
          <a:xfrm>
            <a:off x="4826619" y="5832499"/>
            <a:ext cx="2159566" cy="461665"/>
          </a:xfrm>
          <a:prstGeom prst="rect">
            <a:avLst/>
          </a:prstGeom>
        </p:spPr>
        <p:txBody>
          <a:bodyPr wrap="none">
            <a:spAutoFit/>
          </a:bodyPr>
          <a:lstStyle/>
          <a:p>
            <a:r>
              <a:rPr lang="en-GB" dirty="0" smtClean="0"/>
              <a:t>01223 (7)62999</a:t>
            </a:r>
            <a:endParaRPr lang="en-GB" dirty="0"/>
          </a:p>
        </p:txBody>
      </p:sp>
    </p:spTree>
    <p:extLst>
      <p:ext uri="{BB962C8B-B14F-4D97-AF65-F5344CB8AC3E}">
        <p14:creationId xmlns:p14="http://schemas.microsoft.com/office/powerpoint/2010/main" val="309550308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 calcmode="lin" valueType="num">
                                      <p:cBhvr additive="base">
                                        <p:cTn id="1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10">
                                            <p:txEl>
                                              <p:pRg st="1" end="1"/>
                                            </p:txEl>
                                          </p:spTgt>
                                        </p:tgtEl>
                                        <p:attrNameLst>
                                          <p:attrName>style.visibility</p:attrName>
                                        </p:attrNameLst>
                                      </p:cBhvr>
                                      <p:to>
                                        <p:strVal val="visible"/>
                                      </p:to>
                                    </p:set>
                                    <p:animEffect transition="in" filter="barn(inVertical)">
                                      <p:cBhvr>
                                        <p:cTn id="20" dur="500"/>
                                        <p:tgtEl>
                                          <p:spTgt spid="1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randombar(horizontal)">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heel(1)">
                                      <p:cBhvr>
                                        <p:cTn id="30" dur="2000"/>
                                        <p:tgtEl>
                                          <p:spTgt spid="1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0" end="0"/>
                                            </p:txEl>
                                          </p:spTgt>
                                        </p:tgtEl>
                                        <p:attrNameLst>
                                          <p:attrName>style.visibility</p:attrName>
                                        </p:attrNameLst>
                                      </p:cBhvr>
                                      <p:to>
                                        <p:strVal val="visible"/>
                                      </p:to>
                                    </p:set>
                                    <p:animEffect transition="in" filter="fade">
                                      <p:cBhvr>
                                        <p:cTn id="35" dur="500"/>
                                        <p:tgtEl>
                                          <p:spTgt spid="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down)">
                                      <p:cBhvr>
                                        <p:cTn id="46" dur="500"/>
                                        <p:tgtEl>
                                          <p:spTgt spid="17">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9">
                                            <p:txEl>
                                              <p:pRg st="0" end="0"/>
                                            </p:txEl>
                                          </p:spTgt>
                                        </p:tgtEl>
                                        <p:attrNameLst>
                                          <p:attrName>style.visibility</p:attrName>
                                        </p:attrNameLst>
                                      </p:cBhvr>
                                      <p:to>
                                        <p:strVal val="visible"/>
                                      </p:to>
                                    </p:set>
                                    <p:anim calcmode="lin" valueType="num">
                                      <p:cBhvr>
                                        <p:cTn id="51"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U WARM GRAY Powerpoint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Powerpoint_template_CT_WG10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_template_CT_WG10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_template_CT_WG10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_template_CT_WG10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_template_CT_WG10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_template_CT_WG10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_template_CT_WG10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RC slides template">
  <a:themeElements>
    <a:clrScheme name="MRC">
      <a:dk1>
        <a:sysClr val="windowText" lastClr="000000"/>
      </a:dk1>
      <a:lt1>
        <a:sysClr val="window" lastClr="FFFFFF"/>
      </a:lt1>
      <a:dk2>
        <a:srgbClr val="21677E"/>
      </a:dk2>
      <a:lt2>
        <a:srgbClr val="EEECE1"/>
      </a:lt2>
      <a:accent1>
        <a:srgbClr val="8A7967"/>
      </a:accent1>
      <a:accent2>
        <a:srgbClr val="21677E"/>
      </a:accent2>
      <a:accent3>
        <a:srgbClr val="6A3B77"/>
      </a:accent3>
      <a:accent4>
        <a:srgbClr val="822F5A"/>
      </a:accent4>
      <a:accent5>
        <a:srgbClr val="D07232"/>
      </a:accent5>
      <a:accent6>
        <a:srgbClr val="B5D334"/>
      </a:accent6>
      <a:hlink>
        <a:srgbClr val="21677E"/>
      </a:hlink>
      <a:folHlink>
        <a:srgbClr val="6A3B7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508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 charset="0"/>
          </a:defRPr>
        </a:defPPr>
      </a:lstStyle>
    </a:lnDef>
  </a:objectDefaults>
  <a:extraClrSchemeLst>
    <a:extraClrScheme>
      <a:clrScheme name="MRC slides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RC slides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RC slides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RC slides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RC slides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RC slides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RC slides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MRC_CBU_Cambridge_presentation</Template>
  <TotalTime>370</TotalTime>
  <Words>496</Words>
  <Application>Microsoft Office PowerPoint</Application>
  <PresentationFormat>On-screen Show (4:3)</PresentationFormat>
  <Paragraphs>66</Paragraphs>
  <Slides>11</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ＭＳ Ｐゴシック</vt:lpstr>
      <vt:lpstr>Arial</vt:lpstr>
      <vt:lpstr>Times</vt:lpstr>
      <vt:lpstr>Times New Roman</vt:lpstr>
      <vt:lpstr>Verdana</vt:lpstr>
      <vt:lpstr>EU WARM GRAY Powerpoint Template</vt:lpstr>
      <vt:lpstr>Office Theme</vt:lpstr>
      <vt:lpstr>MRC slides template</vt:lpstr>
      <vt:lpstr>PowerPoint Presentation</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Medical Research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White</dc:creator>
  <cp:lastModifiedBy>Lesley Dent</cp:lastModifiedBy>
  <cp:revision>37</cp:revision>
  <cp:lastPrinted>2002-07-16T15:27:40Z</cp:lastPrinted>
  <dcterms:created xsi:type="dcterms:W3CDTF">2018-06-04T08:25:24Z</dcterms:created>
  <dcterms:modified xsi:type="dcterms:W3CDTF">2018-06-25T14:21:57Z</dcterms:modified>
</cp:coreProperties>
</file>