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48" r:id="rId2"/>
    <p:sldId id="760" r:id="rId3"/>
    <p:sldId id="777" r:id="rId4"/>
    <p:sldId id="752" r:id="rId5"/>
    <p:sldId id="720" r:id="rId6"/>
    <p:sldId id="779" r:id="rId7"/>
    <p:sldId id="780" r:id="rId8"/>
    <p:sldId id="781" r:id="rId9"/>
    <p:sldId id="782" r:id="rId10"/>
    <p:sldId id="783" r:id="rId11"/>
    <p:sldId id="784" r:id="rId12"/>
    <p:sldId id="785" r:id="rId13"/>
    <p:sldId id="786" r:id="rId14"/>
    <p:sldId id="787" r:id="rId15"/>
    <p:sldId id="788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10"/>
    <a:srgbClr val="008000"/>
    <a:srgbClr val="2509F7"/>
    <a:srgbClr val="003300"/>
    <a:srgbClr val="D791C0"/>
    <a:srgbClr val="FFD757"/>
    <a:srgbClr val="FFCC99"/>
    <a:srgbClr val="0073CF"/>
    <a:srgbClr val="3D13ED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86357" autoAdjust="0"/>
  </p:normalViewPr>
  <p:slideViewPr>
    <p:cSldViewPr>
      <p:cViewPr varScale="1">
        <p:scale>
          <a:sx n="66" d="100"/>
          <a:sy n="66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9E151D-6238-42C4-A2AC-804940F2AF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89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3475" y="4716463"/>
            <a:ext cx="4514850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0B1A4F-C648-48E1-A1C9-732379BC87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666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1A4F-C648-48E1-A1C9-732379BC87E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8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1A4F-C648-48E1-A1C9-732379BC87E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2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F0B1E-F247-460D-9961-EEBC366CA7CB}" type="slidenum">
              <a:rPr lang="en-GB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763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D0139-D541-4CA2-B0FB-229D23E25A9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0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D0139-D541-4CA2-B0FB-229D23E25A9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0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50B64-ABCB-46B1-AFB0-56CBF1B22ED0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239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02068C-3F58-4A60-AC15-748E2F376F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2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0A7F-A01B-45DB-A46C-074787E10B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53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9F67-BE93-4529-9D9C-5570D8A207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35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D7CC-69E7-4276-95BC-C88FEA8657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39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0A3B-3D2B-48FA-B9F2-96D73F7AC4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65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C3ABA-6D10-4B40-9831-8BE22ABF9F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8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D7F5-3957-4CCB-AEEB-190FA70780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61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8544-253B-45EC-9230-FD2470B1FF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04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CC2C-5DF9-416A-A5F1-39FAACE9AC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4DF2-E3B0-4A92-9EFC-F626C97A9B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27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31E4-F44E-48C1-BE50-F79CEC139E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09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72A3CF-8BCA-4D24-AB8F-108CCD0577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Finance Systems Update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962"/>
            <a:ext cx="9144000" cy="4905545"/>
          </a:xfrm>
        </p:spPr>
      </p:pic>
      <p:sp>
        <p:nvSpPr>
          <p:cNvPr id="7" name="TextBox 6"/>
          <p:cNvSpPr txBox="1"/>
          <p:nvPr/>
        </p:nvSpPr>
        <p:spPr>
          <a:xfrm>
            <a:off x="384175" y="4509120"/>
            <a:ext cx="6273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Paul Humphreys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Functional Analyst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paul.humphreys@admin.cam.ac.uk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114">
            <a:off x="7431452" y="3095221"/>
            <a:ext cx="1576545" cy="1751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Barclaycard </a:t>
            </a:r>
            <a:r>
              <a:rPr lang="en-GB" sz="2800" dirty="0"/>
              <a:t>processing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85395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Statement date will be </a:t>
            </a:r>
            <a:r>
              <a:rPr lang="en-GB" sz="3200" b="1" dirty="0" smtClean="0"/>
              <a:t>end of the month</a:t>
            </a:r>
            <a:r>
              <a:rPr lang="en-GB" sz="3200" dirty="0" smtClean="0"/>
              <a:t>, downloadable from the next day.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There are 2 statements to deal with</a:t>
            </a:r>
            <a:br>
              <a:rPr lang="en-GB" sz="3200" dirty="0" smtClean="0"/>
            </a:br>
            <a:r>
              <a:rPr lang="en-GB" sz="3200" dirty="0" smtClean="0"/>
              <a:t>in May: 11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and 31</a:t>
            </a:r>
            <a:r>
              <a:rPr lang="en-GB" sz="3200" baseline="30000" dirty="0" smtClean="0"/>
              <a:t>st</a:t>
            </a:r>
            <a:r>
              <a:rPr lang="en-GB" sz="3200" dirty="0"/>
              <a:t>.</a:t>
            </a:r>
            <a:endParaRPr lang="en-GB" sz="3200" dirty="0" smtClean="0"/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Source of funds default will be </a:t>
            </a:r>
            <a:r>
              <a:rPr lang="en-GB" sz="3200" b="1" i="1" dirty="0" smtClean="0"/>
              <a:t>AZZY</a:t>
            </a:r>
            <a:r>
              <a:rPr lang="en-GB" sz="3200" dirty="0" smtClean="0"/>
              <a:t> (effective from 30 June bill).  Any balance on this source of funds should be cleared</a:t>
            </a:r>
            <a:r>
              <a:rPr lang="en-GB" sz="3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3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Greenwich House 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603375"/>
            <a:ext cx="8332059" cy="40671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7D561-4870-4F0A-9586-471AA6B5B9FE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026" name="Picture 2" descr="Image result for home ag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81" y="4581128"/>
            <a:ext cx="1432046" cy="8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1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Bank charges on IPOs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7D561-4870-4F0A-9586-471AA6B5B9FE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384175" y="1514338"/>
            <a:ext cx="822027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GB" altLang="en-US" dirty="0"/>
              <a:t>Reminder: no longer </a:t>
            </a:r>
            <a:r>
              <a:rPr lang="en-GB" altLang="en-US" dirty="0" smtClean="0"/>
              <a:t>enter </a:t>
            </a:r>
            <a:r>
              <a:rPr lang="en-GB" altLang="en-US" dirty="0"/>
              <a:t>an invoice for bank charges on IPOs.</a:t>
            </a:r>
          </a:p>
          <a:p>
            <a:pPr marL="0" indent="0" eaLnBrk="1" hangingPunct="1">
              <a:lnSpc>
                <a:spcPct val="150000"/>
              </a:lnSpc>
              <a:spcAft>
                <a:spcPts val="0"/>
              </a:spcAft>
              <a:buNone/>
            </a:pPr>
            <a:endParaRPr lang="en-GB" altLang="en-US" dirty="0"/>
          </a:p>
          <a:p>
            <a:pPr marL="0" indent="0" eaLnBrk="1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GB" altLang="en-US" dirty="0"/>
              <a:t>These are now journaled to grants/GL codes. Description on journal includes: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GB" altLang="en-US" dirty="0" smtClean="0"/>
              <a:t> IPO </a:t>
            </a:r>
            <a:r>
              <a:rPr lang="en-GB" altLang="en-US" dirty="0"/>
              <a:t>reference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GB" altLang="en-US" dirty="0" smtClean="0"/>
              <a:t> Invoice </a:t>
            </a:r>
            <a:r>
              <a:rPr lang="en-GB" altLang="en-US" dirty="0"/>
              <a:t>number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GB" altLang="en-US" dirty="0" smtClean="0"/>
              <a:t> Supplier </a:t>
            </a:r>
            <a:r>
              <a:rPr lang="en-GB" altLang="en-US" dirty="0"/>
              <a:t>name (first 20 characters)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GB" altLang="en-US" dirty="0" smtClean="0"/>
              <a:t> Invoice description (</a:t>
            </a:r>
            <a:r>
              <a:rPr lang="en-GB" altLang="en-US" dirty="0"/>
              <a:t>first </a:t>
            </a:r>
            <a:r>
              <a:rPr lang="en-GB" altLang="en-US" dirty="0" smtClean="0"/>
              <a:t>20</a:t>
            </a:r>
            <a:br>
              <a:rPr lang="en-GB" altLang="en-US" dirty="0" smtClean="0"/>
            </a:br>
            <a:r>
              <a:rPr lang="en-GB" altLang="en-US" dirty="0" smtClean="0"/>
              <a:t>		     characters)</a:t>
            </a:r>
            <a:endParaRPr lang="en-GB" altLang="en-US" dirty="0"/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n-GB" altLang="en-US" dirty="0" smtClean="0"/>
          </a:p>
          <a:p>
            <a:pPr marL="0" indent="0" eaLnBrk="1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GB" altLang="en-US" dirty="0" smtClean="0"/>
              <a:t>Will </a:t>
            </a:r>
            <a:r>
              <a:rPr lang="en-GB" altLang="en-US" dirty="0"/>
              <a:t>move to monthly </a:t>
            </a:r>
            <a:r>
              <a:rPr lang="en-GB" altLang="en-US" dirty="0" smtClean="0"/>
              <a:t>process </a:t>
            </a:r>
            <a:r>
              <a:rPr lang="en-GB" altLang="en-US" dirty="0"/>
              <a:t>following a period of </a:t>
            </a:r>
            <a:r>
              <a:rPr lang="en-GB" altLang="en-US" dirty="0" smtClean="0"/>
              <a:t>close monitoring while running </a:t>
            </a:r>
            <a:r>
              <a:rPr lang="en-GB" altLang="en-US" dirty="0"/>
              <a:t>the process more frequently.</a:t>
            </a:r>
          </a:p>
        </p:txBody>
      </p:sp>
      <p:pic>
        <p:nvPicPr>
          <p:cNvPr id="8" name="Picture 7" descr="Image result for wealthy ba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90" y="2924944"/>
            <a:ext cx="4046362" cy="21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Year end prep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7D561-4870-4F0A-9586-471AA6B5B9FE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54160" y="1271224"/>
            <a:ext cx="8061936" cy="123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GB" altLang="en-US" sz="1800" b="1" dirty="0" smtClean="0"/>
              <a:t>Extended June month-end close </a:t>
            </a:r>
            <a:r>
              <a:rPr lang="en-GB" altLang="en-US" sz="1800" dirty="0" smtClean="0"/>
              <a:t>(four extra days) – aim to reduce time pressure at year end</a:t>
            </a:r>
          </a:p>
          <a:p>
            <a:pPr marL="0" indent="0" eaLnBrk="1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GB" altLang="en-US" sz="1600" b="1" dirty="0" smtClean="0"/>
              <a:t>Year end seminars: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0" y="2501834"/>
            <a:ext cx="8061936" cy="3286177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516274" y="5747582"/>
            <a:ext cx="826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New user workshop, Greenwich House, Tue </a:t>
            </a:r>
            <a:r>
              <a:rPr lang="pt-BR" b="1" dirty="0"/>
              <a:t>10 Jul 09h30 – </a:t>
            </a:r>
            <a:r>
              <a:rPr lang="pt-BR" b="1" dirty="0" smtClean="0"/>
              <a:t>12h30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261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Pectus prospectus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7D561-4870-4F0A-9586-471AA6B5B9FE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5755" y="1629471"/>
            <a:ext cx="88281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The project to change how the Chest Allocation works has been given the thumbs up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Expect us to provide a conspectus on how Pectus will affect us?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algn="ctr"/>
            <a:r>
              <a:rPr lang="en-GB" dirty="0" smtClean="0">
                <a:solidFill>
                  <a:srgbClr val="00B050"/>
                </a:solidFill>
              </a:rPr>
              <a:t>TBC - be at the next FUG at Chemistry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XIII </a:t>
            </a:r>
            <a:r>
              <a:rPr lang="en-GB" dirty="0" smtClean="0">
                <a:solidFill>
                  <a:srgbClr val="00B050"/>
                </a:solidFill>
              </a:rPr>
              <a:t>· </a:t>
            </a:r>
            <a:r>
              <a:rPr lang="en-GB" dirty="0">
                <a:solidFill>
                  <a:srgbClr val="00B050"/>
                </a:solidFill>
              </a:rPr>
              <a:t>VII </a:t>
            </a:r>
            <a:r>
              <a:rPr lang="en-GB" dirty="0" smtClean="0">
                <a:solidFill>
                  <a:srgbClr val="00B050"/>
                </a:solidFill>
              </a:rPr>
              <a:t>· </a:t>
            </a:r>
            <a:r>
              <a:rPr lang="en-GB" dirty="0">
                <a:solidFill>
                  <a:srgbClr val="00B050"/>
                </a:solidFill>
              </a:rPr>
              <a:t>MMXVIII</a:t>
            </a:r>
            <a:endParaRPr lang="en-GB" dirty="0"/>
          </a:p>
        </p:txBody>
      </p:sp>
      <p:sp>
        <p:nvSpPr>
          <p:cNvPr id="6" name="AutoShape 2" descr="Image result for thumbs up ro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Image result for thumbs up roman"/>
          <p:cNvSpPr>
            <a:spLocks noChangeAspect="1" noChangeArrowheads="1"/>
          </p:cNvSpPr>
          <p:nvPr/>
        </p:nvSpPr>
        <p:spPr bwMode="auto">
          <a:xfrm>
            <a:off x="4474096" y="4058317"/>
            <a:ext cx="200747" cy="2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thumbs up r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416425" cy="24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/>
              <a:t>Questions?</a:t>
            </a:r>
          </a:p>
        </p:txBody>
      </p:sp>
      <p:pic>
        <p:nvPicPr>
          <p:cNvPr id="2050" name="Picture 2" descr="Image result for mccarthy t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808"/>
            <a:ext cx="6096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Passphrases to replace passwords – July 18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0701"/>
          <a:stretch/>
        </p:blipFill>
        <p:spPr>
          <a:xfrm>
            <a:off x="107504" y="1556792"/>
            <a:ext cx="3819873" cy="1954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5137" y="1556792"/>
            <a:ext cx="52166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Passphrase - 13 characters or more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users passphrase will not expire automatically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51520" y="3645024"/>
            <a:ext cx="8508305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Guide: choose three random words that have meaning to you but that would not be easily guessed. 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251519" y="4610050"/>
            <a:ext cx="8508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You must keep </a:t>
            </a:r>
            <a:r>
              <a:rPr lang="en-GB" sz="2000" dirty="0">
                <a:solidFill>
                  <a:srgbClr val="FF0000"/>
                </a:solidFill>
              </a:rPr>
              <a:t>your passphrase and user name </a:t>
            </a:r>
            <a:r>
              <a:rPr lang="en-GB" sz="2000" dirty="0" smtClean="0">
                <a:solidFill>
                  <a:srgbClr val="FF0000"/>
                </a:solidFill>
              </a:rPr>
              <a:t>secure – 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do </a:t>
            </a:r>
            <a:r>
              <a:rPr lang="en-GB" sz="2000" dirty="0">
                <a:solidFill>
                  <a:srgbClr val="FF0000"/>
                </a:solidFill>
              </a:rPr>
              <a:t>not share them. 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You must </a:t>
            </a:r>
            <a:r>
              <a:rPr lang="en-GB" sz="2000" dirty="0">
                <a:solidFill>
                  <a:srgbClr val="FF0000"/>
                </a:solidFill>
              </a:rPr>
              <a:t>reset </a:t>
            </a:r>
            <a:r>
              <a:rPr lang="en-GB" sz="2000" dirty="0" smtClean="0">
                <a:solidFill>
                  <a:srgbClr val="FF0000"/>
                </a:solidFill>
              </a:rPr>
              <a:t>your </a:t>
            </a:r>
            <a:r>
              <a:rPr lang="en-GB" sz="2000" dirty="0">
                <a:solidFill>
                  <a:srgbClr val="FF0000"/>
                </a:solidFill>
              </a:rPr>
              <a:t>passphrase immediately if </a:t>
            </a:r>
            <a:r>
              <a:rPr lang="en-GB" sz="2000" dirty="0" smtClean="0">
                <a:solidFill>
                  <a:srgbClr val="FF0000"/>
                </a:solidFill>
              </a:rPr>
              <a:t>you </a:t>
            </a:r>
            <a:r>
              <a:rPr lang="en-GB" sz="2000" dirty="0">
                <a:solidFill>
                  <a:srgbClr val="FF0000"/>
                </a:solidFill>
              </a:rPr>
              <a:t>suspect </a:t>
            </a:r>
            <a:r>
              <a:rPr lang="en-GB" sz="2000" dirty="0" smtClean="0">
                <a:solidFill>
                  <a:srgbClr val="FF0000"/>
                </a:solidFill>
              </a:rPr>
              <a:t>this has </a:t>
            </a:r>
            <a:r>
              <a:rPr lang="en-GB" sz="2000" dirty="0">
                <a:solidFill>
                  <a:srgbClr val="FF0000"/>
                </a:solidFill>
              </a:rPr>
              <a:t>become known by </a:t>
            </a:r>
            <a:r>
              <a:rPr lang="en-GB" sz="2000" dirty="0" smtClean="0">
                <a:solidFill>
                  <a:srgbClr val="FF0000"/>
                </a:solidFill>
              </a:rPr>
              <a:t>others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RG Re-numbering – change Aug/Sept 2018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436" y="1753237"/>
            <a:ext cx="22833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</a:t>
            </a:r>
            <a:r>
              <a:rPr lang="en-GB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12345</a:t>
            </a:r>
            <a:endParaRPr lang="en-GB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23436" y="4005064"/>
            <a:ext cx="22557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123456</a:t>
            </a:r>
            <a:endParaRPr lang="en-GB" sz="4400" b="1" dirty="0"/>
          </a:p>
        </p:txBody>
      </p:sp>
      <p:sp>
        <p:nvSpPr>
          <p:cNvPr id="10" name="Curved Left Arrow 9"/>
          <p:cNvSpPr/>
          <p:nvPr/>
        </p:nvSpPr>
        <p:spPr>
          <a:xfrm>
            <a:off x="2699792" y="2649612"/>
            <a:ext cx="2160240" cy="28803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0234" y="1628800"/>
            <a:ext cx="3943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System changes in: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CUFS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Reporting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RCO database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X5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CHRIS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80234" y="4851449"/>
            <a:ext cx="342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Other impacts? Let us know….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789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Reporting: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994"/>
            <a:ext cx="9144000" cy="4943318"/>
          </a:xfrm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Cognos overhaul and ongoing improvements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Reporting User Groups:</a:t>
            </a:r>
          </a:p>
          <a:p>
            <a:pPr marL="1168400" lvl="1" indent="-44450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School Finance</a:t>
            </a:r>
          </a:p>
          <a:p>
            <a:pPr marL="1168400" lvl="1" indent="-44450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Departmental</a:t>
            </a:r>
          </a:p>
          <a:p>
            <a:pPr marL="1168400" lvl="1" indent="-44450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Central Finance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90"/>
            <a:ext cx="9144000" cy="68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/>
              <a:t>Shared Services Update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31133" y="5018486"/>
            <a:ext cx="6280547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FFFF"/>
                </a:solidFill>
              </a:rPr>
              <a:t>Finance Division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07349" y="3817691"/>
            <a:ext cx="6280547" cy="9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US" altLang="en-US" sz="1500" kern="0" dirty="0">
                <a:solidFill>
                  <a:srgbClr val="FFFFFF"/>
                </a:solidFill>
              </a:rPr>
              <a:t>6</a:t>
            </a:r>
            <a:r>
              <a:rPr lang="en-US" altLang="en-US" sz="1500" kern="0" baseline="30000" dirty="0">
                <a:solidFill>
                  <a:srgbClr val="FFFFFF"/>
                </a:solidFill>
              </a:rPr>
              <a:t>th</a:t>
            </a:r>
            <a:r>
              <a:rPr lang="en-US" altLang="en-US" sz="1500" kern="0" dirty="0">
                <a:solidFill>
                  <a:srgbClr val="FFFFFF"/>
                </a:solidFill>
              </a:rPr>
              <a:t> June 2018</a:t>
            </a:r>
          </a:p>
          <a:p>
            <a:pPr eaLnBrk="1" hangingPunct="1">
              <a:spcAft>
                <a:spcPts val="0"/>
              </a:spcAft>
            </a:pPr>
            <a:endParaRPr lang="en-US" altLang="en-US" sz="1500" kern="0" dirty="0">
              <a:solidFill>
                <a:srgbClr val="FFFFFF"/>
              </a:solidFill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1500" kern="0" dirty="0">
                <a:solidFill>
                  <a:srgbClr val="FFFFFF"/>
                </a:solidFill>
              </a:rPr>
              <a:t>Bernadette Parsons</a:t>
            </a:r>
          </a:p>
          <a:p>
            <a:pPr eaLnBrk="1" hangingPunct="1">
              <a:spcAft>
                <a:spcPts val="0"/>
              </a:spcAft>
            </a:pPr>
            <a:r>
              <a:rPr lang="en-US" altLang="en-US" sz="1500" kern="0" dirty="0">
                <a:solidFill>
                  <a:srgbClr val="FFFFFF"/>
                </a:solidFill>
              </a:rPr>
              <a:t>Shared Services Manager</a:t>
            </a:r>
          </a:p>
        </p:txBody>
      </p:sp>
    </p:spTree>
    <p:extLst>
      <p:ext uri="{BB962C8B-B14F-4D97-AF65-F5344CB8AC3E}">
        <p14:creationId xmlns:p14="http://schemas.microsoft.com/office/powerpoint/2010/main" val="17616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Happening now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85646" y="1916832"/>
            <a:ext cx="6372708" cy="345087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dirty="0" smtClean="0"/>
              <a:t>PODS within the SSF team operating since April with a School focused area of responsibility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dirty="0" smtClean="0"/>
              <a:t>Early data shows good improvement in our turnaround times since the POD introduction. Now working within the 5 day SLA for non-clinical school PODS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GB" altLang="en-US" dirty="0" smtClean="0"/>
              <a:t>Prioritising</a:t>
            </a:r>
            <a:r>
              <a:rPr lang="en-US" altLang="en-US" dirty="0" smtClean="0"/>
              <a:t> the SIA on IPOs &amp; expenses.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dirty="0" smtClean="0"/>
              <a:t>Fast track expenses working well, 330 batches processed since April. 1130 claims. Queries mainly bank details incorrect.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dirty="0" smtClean="0"/>
              <a:t>Catch up from GH occupation.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dirty="0" smtClean="0"/>
              <a:t>Invoice scanning pilot.</a:t>
            </a:r>
          </a:p>
        </p:txBody>
      </p:sp>
      <p:sp>
        <p:nvSpPr>
          <p:cNvPr id="2" name="AutoShape 2" descr="data:image/jpeg;base64,/9j/4AAQSkZJRgABAQAAAQABAAD/2wCEAAkGBxISEhUTExMWFRUXGRsYFxUYFxkYGBgWFhcYFxgWGBgaHSggGRslGxcXITEhJSkrLi4uGB8zODMtNygtLisBCgoKDg0OGhAQGzEmHyUrLS0tKystLTUtNS8tLS0tLS0tLS0tLS0tLS0tLS0tLS0tLS0tLS0tLSstLS0tLS0tLf/AABEIANMA7wMBIgACEQEDEQH/xAAcAAEAAgMBAQEAAAAAAAAAAAAABQYDBAcBAgj/xAA8EAABAwIEBAQEBAUDBAMAAAABAAIRAyEEBRIxBkFRYRMicYEHMpGhQlKxwRQjYtHwFeHxFjNTchc0Q//EABoBAQADAQEBAAAAAAAAAAAAAAACAwQBBQb/xAArEQACAgEEAAUEAgMBAAAAAAAAAQIDEQQSITETIjJBUWFxgZEFFEKx8DP/2gAMAwEAAhEDEQA/AO4IiIAiIgCIiAIiIAiIgCIiAIiIAiIgCIiAIiIAiIgCIiAIiIAiIgCIiAIiIAiIgCIiAIiIAiIgCIiAIiIAiIgCIvCUB6iIgCIiAIiIAiIgCIiAIiIAiIgCIiAIiIAiIgCIV5KA9QrHVrBolxAA5lQeY8VUWNljhUMxY2HqoTsjDtk4Vym8RRPykrm2K45dqf5w3SJgDf8AVYq/FGIgnxTsHWA23vZZnrIL2ZpWhsfwdKrV2tBLjA6quY7i1rJDGao5ucAO081ynPeMMUXNGtxBvpJnynblBWL/AFYmGuh2oS109NwQBYyq7b7ZenhF9WiivXyXnNuNcQ0TqawGflbriOv+c1kocV4lwc6oQ0UhDmtHzPcJEnsOXdVfLcorYnSXN8KmB85ME9g3e8bkKUzrLS4adYYwSBffudNye5WaV0+txp8GnPRe+D8/GMol1tbXFrwOR5fUKfXMeCKBwTtbq4qMqAt0hpaBDiQR7kzK6Wx8iRsV6VFinHs8rUV7JvHR9oiK8oCIiAIiIAiIgCIiAIiIAiIgCIvCgPV4VjdWA5j6qIzXiCnTBAcC4cpiewJ599lXO2EFlsnCuU3hI+eIeImYcQAHVOkwB3J/Zc8zX4k6XR4pLpjSyzR2nn6rV4jyqti3iriawpUBc06R1vcOkt8ur6qKyzJsIHsrMa4kuLGt5yTue+n9SvPldv5k39kepVp4wXWfqeY7jGtWkNFRwjcS67jzMfZR2DdWeCHU3NJ3cWiwHbcXV9q4NtSmYHka6A0HSBA/NvA7KJ/iWN82qxdBbudQ/UKlWLpI0r6ETl/Dj2uqk1CGFmmNzJ5gTyPI9V4MJXIZSe5zIBAO2sySARuLDZSmZ5kxzWlrSIPyxEEfinrK1sJiX69bvmP4iLjujsk+ycIo32ZHgSxprlwfE6Q7SANy0eu6l8IKOHYBh2AMjUXRNyLXN1oZLlxrvMHWWzF/I0nm7qeywcRUhg6LddUuAlrAG7kbj07qHmnwVS27sZ5N3E5zquSImZ6kduii6uftaTLr9bH/AIVPbnoLiHTpM3HzCdt7R+ykMlyhuIdq8ceGI1QCDPMCVatOl6jknj2Pc54ndFnEdCSPf0XX/hfmBr5bQe54e4amk+j3AD6QqflOXZXSLgDQe+2k1XhzoIvJNhfor3w+9jBDdGkmBpgD2haqXGDwl+TFqZOyP2LGi8lerceeEREAREQBERAEREAREQBEK08fmVKiJqPDR3KjKSiss6ouTwjaVa4mz5jG6Q8Ncdu5HKeQ7qHz/jqkG/y3tDfxHUJ+ndc0zviFtQENqS4zyixmQSTv7LFbdKzyw6+T0NPpNr3Wfo38/wCJntc4B5LnWa35i0zc6husdXDYl5JgmzQ2dhqAkR15+6jOFcv0PNR4cYPlg2vztvZdMp4ymWMa1zRe5gAyLkfsss9tfC7N26XaRR8l4VxTKjgHODD8wuGXM26n0Vjo5M6iJL2G20lsd5vcrezPiGmPlMhotHUjfsqtiMzfUluoOvPy9ensAq5TlN5EYv8ABLGoXAgPp6S0jcxLTeJ3IWlguH6ste3Q7XPmDxpIPr8pWjiKoOjeeQAtHp1U1Qoup0G2I56Tu4Hn/nRc9KOyfsjNT4aeaml1Wm087ucTPbmpT/RcNh4dUmppGzrN7eUf35rLl+CqGKrrCLf8k91HcR4LGVLUqL6k3BBaB6EkiESkzPKeXy+DW4l4u8KhFEQDDRAADJ9LTErmmY419Z2qq9z3HYnYDl2Psr9lHC+YeI11alQDB5vCdUDtTgCWB0WgOMn0Wli+Aq7qrqlWtQp6nSWsD3gSZstcXXWsyfJOqyGdqKAaEL4dV0HykgGxAJ837+y6YeCMOwjU84i2owTTYByEC5n1UlgsZh8OXNpUaVO0yxtwf/YyUerh0uSycc8wX/fY5vl/DuKrNPh4R5BEguGltumuLrbwnCWZUzDB4PX+c0D6Am6t+O4iIvLr8zKqlXMahcTMTdI3Tn0v2RcXjzYO9cO5mKlOmx72ms1oFQAz5ovB5qZX5+yXPnUatOrNmOBP/rs77Fd/puBEjY3HoQttNjkuTyL6lCXB9IiK4pCIiAIiIAiIgCIsdeu1glxhcckllhLPQrvhpNhHVc34iw1AvH8TOIcTLRJ0jsGiwHrurbmebMEiduXXouf8RZk2qSKeqbXESOWmN915Opv8SWI9Hp6OlrLZF162H1aRg6JGqG+QRYXJi6+aeXYeqS44WmNO+kQ08o9VMcL4M1S5tdkwR8zfPB2MiAVbzlmGo05FNoAG08/3VXPszVO2EXhI55/ptBlQlgcwn8jo9wJss7Mvr1HxTa6qO7Y2HN1gpR+dsEmnTYC0xAaJgc1r0+Iqgkl5k8psPZVqTffJPzLlH1heF6r/AJwyl2Lg530b/dZv+m8NJ1Yh89A1rT95VbzPihwdr1X23/ZQOK4lqOdY789yr4VzfRBqcu2dRwuW4OlDmtJeNnPcXR3jZbxptfFRzQQ38XIwuMvzSq4XfHvdaVbFv/8AJU6/O4fYGFP+vntnf67Szk/QuHxLIgR1Pr+y+hmFOJLgBNiSBJ7L8+0uIMY0Fraz9J3G8+pWKtjqro1PdGw5BT/r/LKlR8n6Hr1AWtLXAkmBBG/NaWKwrj5jyt7Lm3CPDGMc9mIqVX4eiLhxMVHDfyUzyPUrp7szZUhjYLf2/ust9UF78kFmLxHn6kFjAJ8pi0G9vZUfN8K8VCGgvJsNNyY6dVZ86oBtQX8h2vzHJZqTqTHD+ZpDbxbc8u6qpTi8s1ynhcFDOFxL5YMPWqETYMJiN/NtZYBk+PcYZgq3uA0fcrpuO4jpkFrXQ1o673i3oYVbrZ6wk+aDHv8AXotvjNdRM22cu3gpePyTNGfNhagafygO3tFiV3jgHMnHBYduIllcN0Oa+ziW2B9xCpWXZ1SDYDjIEyXH7LCc2YXGDOxB6FSWrnH/ABKpabfw2dlRR2RYrxKFN0yYgnqRaVIheknlZPNaw8BERdOBERAEREB4VUOLRWDidQbTiQ4ib9IVwWnmmCFZhYTE891n1NTshhF1Firmmziub4iq2Yc5zfzciT1v5fdSfC2QVHP1uAcwRZ2xcbn3FiFNZxwzVw8vZ5m9uQ6OHNq+crzc0w5rWBrydWlrfK63UHtP1XmNOCw0eu7d8fITuIw5ZSdUcYfpuBsCOnsojF0xWY0is8Bzb6Q1wnodWxH7rSxmfVn3kEcxyPqFH0s2A1NeXMa7fQ0GAOTeipx8EY1SS5fJ6crosJ0VXuebXa3THSy3hwMyoBqxTwTybTAAPoTKhMz4lYBppMDW/mcfNIO5I3Kksk4qpubdzQ8Xe8m2kQJKvgprnByzc1lM8/8AjikG/wD2HPIdqmpSYZ/odpg6S6/tGyh8VwNSZqmu/UN3aWtYDzAaOXZW08S0Kk6KrTFt77gTHefotPMatOvLi4eUyGj5SRAl3YpZZd84OUx2yyyks4MxdSTSZ4jJhtQENa7udRkLE3gDHu3psaJiXVWj3ETZdQwlfw6bjckmRPKf2WpUxO5LrA/UwuPVzXGC7dOX2KThvh45seNiqbWnfwwXOn1MBWfBYDBYPS6lSFR4F6tXzOnqOTT6Ba2ZV9TASSYtIBFwAf0K06cVGXcR9ySbAABQdls+3j7EpVrGW8krmvEGofNAiZ5z0VdxHE4pMLWne5J3+qis9xlSm/QWw6bDv6r4xfDFenSZiK40mpdrXC8dS3YehutFenj2yMcPEUYcZxBWqttds7zA/wB1HV8wqi5cI7Xj1WesymQJME/iN4gbDsVoVb94+4WmMYpdE5VNdn23NqoBLSQS0tJj8J6fcKPNd83cbWHp0WWmYI3cByG4b9Nuyz4DAYjEuijRfVMx5GnSOxd8o+qtWEZpvHufFLGO5PM9xKlMtpYmo7TSaXv/ACNgu9YFgPUhW3J/ho0aX42ro60aRmexqcuW0q30qmHwtPw8NTbSYN4Fyf6nbu91lt1NceuWIuTeF+z44LGMwrX/AMQWAO0gNLi7THKALGFf8txYqsDxzn6hcmxuehjiZ3O3X/CrV8NM58UVqZ/CQ4ejt/uFzSXWSl5uijV0JJz9y8oiL0zzQiIgCIiAIiIDxwlVTiHhyxfStfUWjqOY6K2L5cFXZWprDJ12ODyjhmdVq1EOhjCHGdUQ7rDSNhc7qArZ9LNJPm2A2Mk2XWONspadUiA/aBYuA2PRcYzXL3UqpAAEj7c4PqsMEsuMu0ezXNSipIhMZXcSZJPustWixgb/ADW1XOALmsny/wBJdzI5wvv+GLm6mjnHIEH33WsaBaLt36LWsYK5Rk5ZMmHmSQ7TF+azU8xqAWcd/a3+BYKZG0wrXwwzC1mihXnU4tFMMgEuEzJ/LEb8wVGWO2WJtdGHJuIcQ5wpw+pOwaC4k+gXU8uwLaWHBrCKrr6Tu0EfKe/VaGT4GlgW6qTbvIOtxBdpFgLbBaOcZv5id5uAOq8y6ak8QRLDm++DcxuHJaGASTJEbQd/eY+i1shyOo+qBpjQfM7aO3qq/X4yh4d0hS+VcbgBzj5db5LSDqIi7m8o2F12FEl2dmrMYRbKvC+CZW8eox1SrMguNmxtpaLT3X3nOGo4tmmo19S9mlxt/UOkKr1+PAWhtRjtW0AXjkTKzYbi2i6PPpN5m0dfdds8bd9CpaeUUpPs0cx4Kwhdoa+tTvGrUHj6OC1K3w9wzLnF1D6U2c1Zq+OpPogtBgbu9evdfdDLqtTS/TY/QWtZQU7lwmSc88ybIHLeFstpODiypXcNvFd5fXQ2AfeVZji5b5C1jeTWjS0AeizUskaw6qhnsOvRbLsJRe0s02N7GCPcKuc5N4nIg9vaRTcfnIZJm/8Amyp+Z8S1DLRO8ReZ6RuuoYng3L3s0vpON9/EfqPYkFalXhDAM+ShBBmQ9wdPqroTprXP+jqm30jkTnYmpsx28Em0HfY3U78Os9bgsa2pXrFrDLHtM8/lPQgH6K0Zlw1hXECazC60tc1x9TqF7+6gM3+GtZrj4NanUbyFTyPPUGxB+y2V6iprh4IWR3LDP0FQqte0OaQWkAgjYgiQQsq598KMRXo4f+ExQIdTJ8J0hzXUzcNDhzF7dF0AFbYzUllM8qcHF4Z6iIpEQiIgCIiAIiIDUzHBiqwtPseh5Fch4vyV0OY4eZpJb3XaSoLinKhVplwHnaLf5zWPU1v/ANI9o16S7ZLa+mfnWu9sBswI+h6FYYG0/wBirTxHlcS4NH9Qj7qpPo3tb02UapKSyj17N3aMGJw3MLFhsS+k5r2GHN2P6hbrmuAtBPRfP8E513Q39duauyilwb6LPl2KzGq0OZh3GnAIaA4lzT+No3Le+y0cxxNdziDTfSLZlzwWnn5YN79UyvM6tBullRzXEaZ1O8rTyY2Y5cwV7i8bUqjzuDoJMndx6uPMqpxhnKRdXXZnzPg18iweutTD9IaXy7UfKQ2HFh7HZXjMKmG8LUAPEJFR0xpaD8lJpAgNb0Auuf0qrg8OI8vynp5uSk8VVGzQQNz8sl3Pb8PQLkmXV1py3fBhzPGF7y93mPXaY2ULj8QSZFo6fdbeIef+VvcK5hQoYgOr0m1mmQ1vNtTk6CYiLKUVgjqJccFm+GuV1cRIeKgpTLn7Aj8t/wBV13FVGsaGizQIn0CoruMaRIY0hgFtNtvaxWtxLxGymxvhufcX1c/QLFOyc244wYZ6eTaciaxOaM1ODneUCZ5nsFC47jFrLMgde65tmXET6jtDNTnEwANyTsAvrOcu8NxoBxrV2iazxanTJAPhtPMj8RPOwUq9FjmRNyint7ZbsRxyR+KPdRlTi1xGrzFosXCYB6T1VRw003S5jXdWvBIP0IutiriA6mWND2t1AtYL05/Fc325d1etPWiXPwWjC8WguadQ8pkKa/6i8R2q1xfp6rnNLJD9psb9gALkxf0Wvr0/K5zet5/VclpoS4RzLXaOr1qr3NpuYZLnQwA3mbel1beCuJ6jqtTA4sgYqkTpJt4lPk4dSBzG6pfAXCuKr0NeIrGiyZpgN/mH+pxJt2CtOaYQU8Xg8R8/8OHNe+POWObpBEb3vBXaVGh4b7Mmofi8L2OgAr1Y6NUOAc0ggiQRsQVkXoHnBERAEREAREQBeEL1EBT+L8gNQGpTZJ5gbnsuVcQ8O+EQSCzVcA/p2X6EIWrjcuo1RFSm14/qAP3WV6bnMXg30a+UEoyWUfm1+Cc38Nu9v9lq1ngBd2zjgmk9kUvLAIawxpk94mFz7H8D4hhOrDuPR1OHCOSrxJPzI9COsrmuOClupbEXC+gxSmIyt9MwJB6EEfstepQfMFp9oK5uNEZR7yatSkNJEWN/f+6UqxIh24/TuvcTqFtLh6haJDplTisidjXKM9cNO+62MoxJw5c5oa4uj52hw8p1AfXoo9j73Wd+mNtlJrBW2p8s3MyzPxAXODesNEAEm+losFC4nHVKgDBJAsOqkDL2jYDlAWI4KB/LN/vHTouLCOT3zXl6NvKOFMW97KTaTqTiGudWedI0vMNLTybvtclb+KygU6lWjTfpFOZc+xcWm5tzJ2BW5lWZVRhx41R5JAdSMBxb4TiGmSdpKg8bWkkkl03JO5JuZ6rkpZeDunpcMyZG4xxFhd07nqbXXRa/DdJuEbXqtc2k1nh0Gu8ml1zUxD+Zc92wK5piz7KwY/ijFYhmitWJaYlsQ06RAHYKa9JVNOVq54RF4mtFxZxHK3KLdJClOCuHDjq7aek6AQXvH5eYB9VC6Q6o0PMAuALheATBK77wtl1HLqGi2t13CZ32E/uq5SUY8kdRY/bsmXhtJgpss1o91R+IM40TB2lSmZZ2AHe/OVy7irEONQM1AahMjzfvYrCoO2eWRprcVydO+FGfOritRJBbThzeo1GI9LLogX5p4Zzatl79dKo7Sbu0wQ7tDhcSu5cEcWU8fQ1gQ9tntiPMNyBJsvWqaxgwaqmUZbscFlRAitMgREQBERAEREAREQBERAY6tFrvmaD6gH9VG4vhzCVfnoUz30gfopUoAuNJnU2uio5j8P8ADVBDS5naQ4c+R9VS8y+GeKaTo8Oo3s8tdHo4QuxwkKt1RL4aq2HTPznmfC2JpTqoVRHPTP3bIUUKESHbbf8AK/T5Wjjsmw9b/u0ab/Von6rjq+Gaa/5DHqifm68ARA7bL0fTr2HMrteYfDTA1LtFSkf6HW+jgVXMf8I3wfBxQn+tkT6lqh4UjXHXUtd4/BQsJig+mG8wTE7ETb7LWxlKdrFSOa8DZlhbmgajfzUfOPcb/ZQxqVAYIv8AleC133Vbi08m2q6Mo/P2NPE4dxnqPutfD0wZ1atVo6RzlSb6zubIX1h2AgndSTwimVcZSNHD4doc3W54ZI1aN9M+aO8KaZxFiqQIa8vp7sFR0vaw/IHEc45LTdhxP7LFWoNC48S4YdOHlGXE5/iXGXPET8vJaNbGPc4OJuBEdugX23DdT9N19Oc0HSG25nmu4iukNr+TLTqhw3A7K2fC0Vxj2iiRpIJqgm2gc/VVYMaIbb6X9ZXUfgzl3mr4jlakPX5nfskPUiOreKW2dUC9QItZ88EREAREQBERAEREAREQBERAEREAREQBERAFHZlk2HxA01qNOoP6mg/dSK8ITB1NrlHP8x+GdImaFVzAf/zqDxW+xMOH1VYzL4W4qn5qJpv6tBLSfQEfuuzwkKt1RZohqrYe/wCz864jhjHt3wlb1DCf0UZictrs/wC5QqtHem4fsv07C8cwGxEqPhL2NK/kp+6R+VjMw036LdoYR7gDLV+icZw3g6pmphqLj1LGz9YUVjeAcE+dDDRJ50zA92mxUZVS9iyP8hHPKOG4rA+G0vMaosOp2Ed5XeuBsgbg8M1o1aqkVHhxBIe5okCNlqZbwBhKbmvfrquaZBeRpkbeUCLFW0BTqg49mfVarxUkugiIrTCEREAREQBERAEREAREQBERAEREAREQBERAEREAREQBERAEREAREQBE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1259682" y="-222647"/>
            <a:ext cx="2550319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Coming soon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85646" y="2132856"/>
            <a:ext cx="6372708" cy="323485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kern="300" dirty="0" smtClean="0"/>
              <a:t>Fast track expenses cut off moving to c.o.b. Wed for payment Mon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kern="300" dirty="0"/>
              <a:t>Align CS POD batches into the SSF protocols for received date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kern="300" dirty="0" smtClean="0"/>
              <a:t>Redesign the Shared Services Website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kern="300" dirty="0" smtClean="0"/>
              <a:t>Update training materials for users of Shared Services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kern="300" dirty="0" smtClean="0"/>
              <a:t>Department visits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kern="300" dirty="0" smtClean="0"/>
              <a:t>Invoice scanning further roll out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altLang="en-US" kern="300" dirty="0" smtClean="0"/>
              <a:t>Year end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n-US" altLang="en-US" kern="300" dirty="0" smtClean="0"/>
          </a:p>
        </p:txBody>
      </p:sp>
    </p:spTree>
    <p:extLst>
      <p:ext uri="{BB962C8B-B14F-4D97-AF65-F5344CB8AC3E}">
        <p14:creationId xmlns:p14="http://schemas.microsoft.com/office/powerpoint/2010/main" val="3827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General Finance Matters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 b="1" dirty="0" smtClean="0">
                <a:solidFill>
                  <a:schemeClr val="tx2"/>
                </a:solidFill>
              </a:rPr>
              <a:t>Chris Patten and Stephen Kent Taylor</a:t>
            </a:r>
            <a:endParaRPr lang="en-GB" altLang="en-US" sz="1800" b="1" dirty="0">
              <a:solidFill>
                <a:schemeClr val="tx2"/>
              </a:solidFill>
            </a:endParaRPr>
          </a:p>
        </p:txBody>
      </p:sp>
      <p:sp>
        <p:nvSpPr>
          <p:cNvPr id="3076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15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8125</TotalTime>
  <Words>427</Words>
  <Application>Microsoft Office PowerPoint</Application>
  <PresentationFormat>On-screen Show (4:3)</PresentationFormat>
  <Paragraphs>99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blank</vt:lpstr>
      <vt:lpstr>Finance Systems Update</vt:lpstr>
      <vt:lpstr>Passphrases to replace passwords – July 18 </vt:lpstr>
      <vt:lpstr>RG Re-numbering – change Aug/Sept 2018 </vt:lpstr>
      <vt:lpstr>Reporting: </vt:lpstr>
      <vt:lpstr>PowerPoint Presentation</vt:lpstr>
      <vt:lpstr>Shared Services Update </vt:lpstr>
      <vt:lpstr>Happening now</vt:lpstr>
      <vt:lpstr>Coming soon</vt:lpstr>
      <vt:lpstr>General Finance Matters</vt:lpstr>
      <vt:lpstr>Barclaycard processing</vt:lpstr>
      <vt:lpstr>Greenwich House </vt:lpstr>
      <vt:lpstr>Bank charges on IPOs</vt:lpstr>
      <vt:lpstr>Year end prep</vt:lpstr>
      <vt:lpstr>Pectus prospectus</vt:lpstr>
      <vt:lpstr>Questions?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Lesley Dent</cp:lastModifiedBy>
  <cp:revision>1192</cp:revision>
  <cp:lastPrinted>2017-04-21T06:23:57Z</cp:lastPrinted>
  <dcterms:created xsi:type="dcterms:W3CDTF">2008-03-27T10:29:55Z</dcterms:created>
  <dcterms:modified xsi:type="dcterms:W3CDTF">2018-06-25T14:20:26Z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